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120" d="100"/>
          <a:sy n="120" d="100"/>
        </p:scale>
        <p:origin x="1152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0CEDD-BD70-4853-9026-937782A94DCB}" type="datetimeFigureOut">
              <a:rPr lang="en-GB" smtClean="0"/>
              <a:t>13/05/2015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3EFFD-A4D4-478A-AEC4-98BBE7D284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41643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0CEDD-BD70-4853-9026-937782A94DCB}" type="datetimeFigureOut">
              <a:rPr lang="en-GB" smtClean="0"/>
              <a:t>13/05/2015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3EFFD-A4D4-478A-AEC4-98BBE7D284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82443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0CEDD-BD70-4853-9026-937782A94DCB}" type="datetimeFigureOut">
              <a:rPr lang="en-GB" smtClean="0"/>
              <a:t>13/05/2015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3EFFD-A4D4-478A-AEC4-98BBE7D284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65791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0CEDD-BD70-4853-9026-937782A94DCB}" type="datetimeFigureOut">
              <a:rPr lang="en-GB" smtClean="0"/>
              <a:t>13/05/2015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3EFFD-A4D4-478A-AEC4-98BBE7D284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13993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0CEDD-BD70-4853-9026-937782A94DCB}" type="datetimeFigureOut">
              <a:rPr lang="en-GB" smtClean="0"/>
              <a:t>13/05/2015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3EFFD-A4D4-478A-AEC4-98BBE7D284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40181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0CEDD-BD70-4853-9026-937782A94DCB}" type="datetimeFigureOut">
              <a:rPr lang="en-GB" smtClean="0"/>
              <a:t>13/05/2015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3EFFD-A4D4-478A-AEC4-98BBE7D284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47703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0CEDD-BD70-4853-9026-937782A94DCB}" type="datetimeFigureOut">
              <a:rPr lang="en-GB" smtClean="0"/>
              <a:t>13/05/2015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3EFFD-A4D4-478A-AEC4-98BBE7D284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97847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0CEDD-BD70-4853-9026-937782A94DCB}" type="datetimeFigureOut">
              <a:rPr lang="en-GB" smtClean="0"/>
              <a:t>13/05/2015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3EFFD-A4D4-478A-AEC4-98BBE7D284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72396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0CEDD-BD70-4853-9026-937782A94DCB}" type="datetimeFigureOut">
              <a:rPr lang="en-GB" smtClean="0"/>
              <a:t>13/05/2015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3EFFD-A4D4-478A-AEC4-98BBE7D284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27024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0CEDD-BD70-4853-9026-937782A94DCB}" type="datetimeFigureOut">
              <a:rPr lang="en-GB" smtClean="0"/>
              <a:t>13/05/2015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3EFFD-A4D4-478A-AEC4-98BBE7D284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65001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0CEDD-BD70-4853-9026-937782A94DCB}" type="datetimeFigureOut">
              <a:rPr lang="en-GB" smtClean="0"/>
              <a:t>13/05/2015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3EFFD-A4D4-478A-AEC4-98BBE7D284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16117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80CEDD-BD70-4853-9026-937782A94DCB}" type="datetimeFigureOut">
              <a:rPr lang="en-GB" smtClean="0"/>
              <a:t>13/05/2015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D3EFFD-A4D4-478A-AEC4-98BBE7D284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99469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697996" y="44624"/>
            <a:ext cx="41782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HRA KPI REPORT Q4 and Annual Summary 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3419872" y="3068960"/>
            <a:ext cx="215668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Trend analysis - Operations</a:t>
            </a:r>
            <a:endParaRPr lang="en-GB" sz="1400" dirty="0"/>
          </a:p>
        </p:txBody>
      </p:sp>
      <p:sp>
        <p:nvSpPr>
          <p:cNvPr id="8" name="Rectangle 7"/>
          <p:cNvSpPr/>
          <p:nvPr/>
        </p:nvSpPr>
        <p:spPr>
          <a:xfrm>
            <a:off x="3494925" y="548680"/>
            <a:ext cx="5541571" cy="2376264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GB" sz="1200" b="1" dirty="0" smtClean="0">
                <a:solidFill>
                  <a:schemeClr val="tx1"/>
                </a:solidFill>
              </a:rPr>
              <a:t>Headlines</a:t>
            </a:r>
            <a:r>
              <a:rPr lang="en-GB" sz="1200" dirty="0" smtClean="0">
                <a:solidFill>
                  <a:schemeClr val="tx1"/>
                </a:solidFill>
              </a:rPr>
              <a:t> - </a:t>
            </a:r>
            <a:r>
              <a:rPr lang="en-GB" sz="1200" b="1" dirty="0" smtClean="0">
                <a:solidFill>
                  <a:schemeClr val="tx1"/>
                </a:solidFill>
              </a:rPr>
              <a:t>Operations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tx1"/>
                </a:solidFill>
              </a:rPr>
              <a:t>Trends across all operational areas reflect improving </a:t>
            </a:r>
            <a:r>
              <a:rPr lang="en-GB" sz="1200" dirty="0" smtClean="0">
                <a:solidFill>
                  <a:schemeClr val="tx1"/>
                </a:solidFill>
              </a:rPr>
              <a:t>performance over the year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 smtClean="0">
                <a:solidFill>
                  <a:schemeClr val="tx1"/>
                </a:solidFill>
              </a:rPr>
              <a:t>REC mandatory targets met or exceeded for each reporting period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 smtClean="0">
                <a:solidFill>
                  <a:schemeClr val="tx1"/>
                </a:solidFill>
              </a:rPr>
              <a:t>Although stretch targets remain a challenge, data indicates a closing of the gap and on a number of occasions individual centres have met targets.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 smtClean="0">
                <a:solidFill>
                  <a:schemeClr val="tx1"/>
                </a:solidFill>
              </a:rPr>
              <a:t>March 2015 </a:t>
            </a:r>
            <a:r>
              <a:rPr lang="en-GB" sz="1200" dirty="0">
                <a:solidFill>
                  <a:schemeClr val="tx1"/>
                </a:solidFill>
              </a:rPr>
              <a:t>performance exceptional.  Stretched target  very difficult to achieve but best ever performance.  </a:t>
            </a:r>
            <a:endParaRPr lang="en-GB" sz="1200" dirty="0" smtClean="0">
              <a:solidFill>
                <a:schemeClr val="tx1"/>
              </a:solidFill>
            </a:endParaRPr>
          </a:p>
          <a:p>
            <a:endParaRPr lang="en-GB" sz="1200" dirty="0">
              <a:solidFill>
                <a:schemeClr val="tx1"/>
              </a:solidFill>
            </a:endParaRPr>
          </a:p>
          <a:p>
            <a:r>
              <a:rPr lang="en-GB" sz="1200" b="1" dirty="0" smtClean="0">
                <a:solidFill>
                  <a:schemeClr val="tx1"/>
                </a:solidFill>
              </a:rPr>
              <a:t>Headlines</a:t>
            </a:r>
            <a:r>
              <a:rPr lang="en-GB" sz="1200" dirty="0" smtClean="0">
                <a:solidFill>
                  <a:schemeClr val="tx1"/>
                </a:solidFill>
              </a:rPr>
              <a:t> – </a:t>
            </a:r>
            <a:r>
              <a:rPr lang="en-GB" sz="1200" b="1" dirty="0" smtClean="0">
                <a:solidFill>
                  <a:schemeClr val="tx1"/>
                </a:solidFill>
              </a:rPr>
              <a:t>Approval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smtClean="0">
                <a:solidFill>
                  <a:schemeClr val="tx1"/>
                </a:solidFill>
              </a:rPr>
              <a:t>Although not represented graphically, the Approval programme remains on course to deliver indicators C1a-C1f </a:t>
            </a:r>
          </a:p>
          <a:p>
            <a:r>
              <a:rPr lang="en-GB" sz="1200" dirty="0" smtClean="0">
                <a:solidFill>
                  <a:schemeClr val="tx1"/>
                </a:solidFill>
              </a:rPr>
              <a:t> </a:t>
            </a:r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79512" y="548680"/>
            <a:ext cx="3168352" cy="2376264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just"/>
            <a:r>
              <a:rPr lang="en-GB" sz="1600" dirty="0" smtClean="0">
                <a:solidFill>
                  <a:schemeClr val="tx1"/>
                </a:solidFill>
              </a:rPr>
              <a:t>The content represents a summary of the main areas of 2014/15 HRA performance. It represents a snapshot view over the last 12 months and also offers (in some examples) an indication of direction of travel through use of a ‘trend line’ </a:t>
            </a:r>
          </a:p>
          <a:p>
            <a:pPr algn="just"/>
            <a:endParaRPr lang="en-GB" sz="1000" dirty="0" smtClean="0">
              <a:solidFill>
                <a:schemeClr val="tx1"/>
              </a:solidFill>
            </a:endParaRPr>
          </a:p>
          <a:p>
            <a:pPr algn="just"/>
            <a:r>
              <a:rPr lang="en-GB" sz="1000" i="1" dirty="0" smtClean="0">
                <a:solidFill>
                  <a:schemeClr val="tx1"/>
                </a:solidFill>
              </a:rPr>
              <a:t>Please note does not cover all KPI’s included in main spreadsheet</a:t>
            </a:r>
            <a:endParaRPr lang="en-GB" sz="1000" i="1" dirty="0">
              <a:solidFill>
                <a:schemeClr val="tx1"/>
              </a:solidFill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107504" y="3420567"/>
            <a:ext cx="4486200" cy="3104777"/>
            <a:chOff x="229816" y="3420567"/>
            <a:chExt cx="5149646" cy="3104777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3311" y="3420567"/>
              <a:ext cx="2519153" cy="15163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9816" y="5008959"/>
              <a:ext cx="2522648" cy="15163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28" name="Picture 4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58401" y="3420567"/>
              <a:ext cx="2521061" cy="15163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29" name="Picture 5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58401" y="5008960"/>
              <a:ext cx="2521061" cy="15163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16" name="Group 15"/>
          <p:cNvGrpSpPr/>
          <p:nvPr/>
        </p:nvGrpSpPr>
        <p:grpSpPr>
          <a:xfrm>
            <a:off x="4679992" y="3419348"/>
            <a:ext cx="4428512" cy="3105996"/>
            <a:chOff x="4679992" y="3419348"/>
            <a:chExt cx="4428512" cy="3105996"/>
          </a:xfrm>
        </p:grpSpPr>
        <p:pic>
          <p:nvPicPr>
            <p:cNvPr id="1030" name="Picture 6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79992" y="3419348"/>
              <a:ext cx="2196264" cy="15218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31" name="Picture 7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22950" y="3425495"/>
              <a:ext cx="2185554" cy="15156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32" name="Picture 8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79992" y="5007741"/>
              <a:ext cx="2196264" cy="151760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cxnSp>
        <p:nvCxnSpPr>
          <p:cNvPr id="18" name="Straight Connector 17"/>
          <p:cNvCxnSpPr/>
          <p:nvPr/>
        </p:nvCxnSpPr>
        <p:spPr>
          <a:xfrm>
            <a:off x="110549" y="2996952"/>
            <a:ext cx="8925947" cy="0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Connector 2"/>
          <p:cNvCxnSpPr/>
          <p:nvPr/>
        </p:nvCxnSpPr>
        <p:spPr>
          <a:xfrm>
            <a:off x="3419872" y="548680"/>
            <a:ext cx="0" cy="2448272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85782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9980" y="2378032"/>
            <a:ext cx="2964508" cy="19150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404664"/>
            <a:ext cx="3037460" cy="19016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2388641"/>
            <a:ext cx="3029143" cy="18938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8415" y="404664"/>
            <a:ext cx="2976073" cy="18938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372761" y="75982"/>
            <a:ext cx="196483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Finance – Trend Analysis</a:t>
            </a:r>
            <a:endParaRPr lang="en-GB" sz="1400" dirty="0"/>
          </a:p>
        </p:txBody>
      </p:sp>
      <p:sp>
        <p:nvSpPr>
          <p:cNvPr id="6" name="Rectangle 5"/>
          <p:cNvSpPr/>
          <p:nvPr/>
        </p:nvSpPr>
        <p:spPr>
          <a:xfrm>
            <a:off x="179512" y="445314"/>
            <a:ext cx="2407461" cy="390918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GB" sz="1200" b="1" dirty="0" smtClean="0">
                <a:solidFill>
                  <a:schemeClr val="tx1"/>
                </a:solidFill>
              </a:rPr>
              <a:t>Headlines</a:t>
            </a:r>
            <a:r>
              <a:rPr lang="en-GB" sz="1200" dirty="0" smtClean="0">
                <a:solidFill>
                  <a:schemeClr val="tx1"/>
                </a:solidFill>
              </a:rPr>
              <a:t> – </a:t>
            </a:r>
            <a:r>
              <a:rPr lang="en-GB" sz="1200" b="1" dirty="0" smtClean="0">
                <a:solidFill>
                  <a:schemeClr val="tx1"/>
                </a:solidFill>
              </a:rPr>
              <a:t>Finance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 smtClean="0">
                <a:solidFill>
                  <a:schemeClr val="tx1"/>
                </a:solidFill>
              </a:rPr>
              <a:t>All areas reflect improving performance over the year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 smtClean="0">
                <a:solidFill>
                  <a:schemeClr val="tx1"/>
                </a:solidFill>
              </a:rPr>
              <a:t>The 30 day target for payment of invoices was consistently exceeded for each month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 smtClean="0">
                <a:solidFill>
                  <a:schemeClr val="tx1"/>
                </a:solidFill>
              </a:rPr>
              <a:t>As above for the 50% of value of all invoices being paid within 10 days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 smtClean="0">
                <a:solidFill>
                  <a:schemeClr val="tx1"/>
                </a:solidFill>
              </a:rPr>
              <a:t>By end of 2014/15 all payment targets were being met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 smtClean="0">
                <a:solidFill>
                  <a:schemeClr val="tx1"/>
                </a:solidFill>
              </a:rPr>
              <a:t>Very strong performance particularly from a small team that have faced a number of capacity issues</a:t>
            </a:r>
            <a:endParaRPr lang="en-GB" sz="1200" dirty="0">
              <a:solidFill>
                <a:schemeClr val="tx1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179512" y="4437112"/>
            <a:ext cx="8784976" cy="0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2658981" y="445314"/>
            <a:ext cx="40811" cy="6412686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4330" y="4582305"/>
            <a:ext cx="3033814" cy="18710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9" name="Rectangle 18"/>
          <p:cNvSpPr/>
          <p:nvPr/>
        </p:nvSpPr>
        <p:spPr>
          <a:xfrm>
            <a:off x="107504" y="4511346"/>
            <a:ext cx="2407461" cy="898987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GB" sz="1200" b="1" dirty="0" smtClean="0">
                <a:solidFill>
                  <a:schemeClr val="tx1"/>
                </a:solidFill>
              </a:rPr>
              <a:t>Headlines</a:t>
            </a:r>
            <a:r>
              <a:rPr lang="en-GB" sz="1200" dirty="0" smtClean="0">
                <a:solidFill>
                  <a:schemeClr val="tx1"/>
                </a:solidFill>
              </a:rPr>
              <a:t> – </a:t>
            </a:r>
            <a:r>
              <a:rPr lang="en-GB" sz="1200" b="1" dirty="0" smtClean="0">
                <a:solidFill>
                  <a:schemeClr val="tx1"/>
                </a:solidFill>
              </a:rPr>
              <a:t>Responsiveness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smtClean="0">
                <a:solidFill>
                  <a:schemeClr val="tx1"/>
                </a:solidFill>
              </a:rPr>
              <a:t>Critically IRAS and HARP have maintained strong levels of availability and performance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200" dirty="0">
              <a:solidFill>
                <a:schemeClr val="tx1"/>
              </a:solidFill>
            </a:endParaRPr>
          </a:p>
          <a:p>
            <a:r>
              <a:rPr lang="en-GB" sz="1200" b="1" dirty="0" smtClean="0">
                <a:solidFill>
                  <a:schemeClr val="tx1"/>
                </a:solidFill>
              </a:rPr>
              <a:t>Headlines</a:t>
            </a:r>
            <a:r>
              <a:rPr lang="en-GB" sz="1200" dirty="0" smtClean="0">
                <a:solidFill>
                  <a:schemeClr val="tx1"/>
                </a:solidFill>
              </a:rPr>
              <a:t> – </a:t>
            </a:r>
            <a:r>
              <a:rPr lang="en-GB" sz="1200" b="1" dirty="0" smtClean="0">
                <a:solidFill>
                  <a:schemeClr val="tx1"/>
                </a:solidFill>
              </a:rPr>
              <a:t>Sickness Absence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smtClean="0">
                <a:solidFill>
                  <a:schemeClr val="tx1"/>
                </a:solidFill>
              </a:rPr>
              <a:t>Although annual trend is up, last </a:t>
            </a:r>
            <a:r>
              <a:rPr lang="en-GB" sz="1200" dirty="0" err="1">
                <a:solidFill>
                  <a:schemeClr val="tx1"/>
                </a:solidFill>
              </a:rPr>
              <a:t>Q</a:t>
            </a:r>
            <a:r>
              <a:rPr lang="en-GB" sz="1200" dirty="0" err="1" smtClean="0">
                <a:solidFill>
                  <a:schemeClr val="tx1"/>
                </a:solidFill>
              </a:rPr>
              <a:t>tr</a:t>
            </a:r>
            <a:r>
              <a:rPr lang="en-GB" sz="1200" dirty="0" smtClean="0">
                <a:solidFill>
                  <a:schemeClr val="tx1"/>
                </a:solidFill>
              </a:rPr>
              <a:t> figures show a downward trajectory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smtClean="0">
                <a:solidFill>
                  <a:schemeClr val="tx1"/>
                </a:solidFill>
              </a:rPr>
              <a:t>The annual average is 2.93% which is above HRA Target but below </a:t>
            </a:r>
            <a:r>
              <a:rPr lang="en-GB" sz="1200" dirty="0" err="1" smtClean="0">
                <a:solidFill>
                  <a:schemeClr val="tx1"/>
                </a:solidFill>
              </a:rPr>
              <a:t>avg</a:t>
            </a:r>
            <a:r>
              <a:rPr lang="en-GB" sz="1200" dirty="0" smtClean="0">
                <a:solidFill>
                  <a:schemeClr val="tx1"/>
                </a:solidFill>
              </a:rPr>
              <a:t> for </a:t>
            </a:r>
            <a:r>
              <a:rPr lang="en-GB" sz="1200" dirty="0" err="1" smtClean="0">
                <a:solidFill>
                  <a:schemeClr val="tx1"/>
                </a:solidFill>
              </a:rPr>
              <a:t>SpHA</a:t>
            </a:r>
            <a:r>
              <a:rPr lang="en-GB" sz="1200" dirty="0" smtClean="0">
                <a:solidFill>
                  <a:schemeClr val="tx1"/>
                </a:solidFill>
              </a:rPr>
              <a:t> (3.2%)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200" dirty="0" smtClean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200" dirty="0" smtClean="0">
              <a:solidFill>
                <a:schemeClr val="tx1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4587497"/>
            <a:ext cx="3029143" cy="18658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20" name="Straight Connector 19"/>
          <p:cNvCxnSpPr/>
          <p:nvPr/>
        </p:nvCxnSpPr>
        <p:spPr>
          <a:xfrm>
            <a:off x="5940152" y="4437112"/>
            <a:ext cx="0" cy="2420888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085270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</TotalTime>
  <Words>275</Words>
  <Application>Microsoft Office PowerPoint</Application>
  <PresentationFormat>On-screen Show (4:3)</PresentationFormat>
  <Paragraphs>27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IMS3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Ian Cook</dc:creator>
  <cp:lastModifiedBy>Ian Cook</cp:lastModifiedBy>
  <cp:revision>34</cp:revision>
  <dcterms:created xsi:type="dcterms:W3CDTF">2015-05-12T10:42:36Z</dcterms:created>
  <dcterms:modified xsi:type="dcterms:W3CDTF">2015-05-13T16:40:41Z</dcterms:modified>
</cp:coreProperties>
</file>