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8.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9.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0.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1.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2.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800" r:id="rId3"/>
    <p:sldMasterId id="2147483796" r:id="rId4"/>
    <p:sldMasterId id="2147483805" r:id="rId5"/>
    <p:sldMasterId id="2147483810" r:id="rId6"/>
    <p:sldMasterId id="2147483817" r:id="rId7"/>
    <p:sldMasterId id="2147483829" r:id="rId8"/>
    <p:sldMasterId id="2147483835" r:id="rId9"/>
    <p:sldMasterId id="2147483853" r:id="rId10"/>
    <p:sldMasterId id="2147483859" r:id="rId11"/>
    <p:sldMasterId id="2147483877" r:id="rId12"/>
    <p:sldMasterId id="2147483884" r:id="rId13"/>
    <p:sldMasterId id="2147483891" r:id="rId14"/>
    <p:sldMasterId id="2147483897" r:id="rId15"/>
    <p:sldMasterId id="2147483902" r:id="rId16"/>
    <p:sldMasterId id="2147483912" r:id="rId17"/>
    <p:sldMasterId id="2147483933" r:id="rId18"/>
    <p:sldMasterId id="2147483944" r:id="rId19"/>
  </p:sldMasterIdLst>
  <p:notesMasterIdLst>
    <p:notesMasterId r:id="rId66"/>
  </p:notesMasterIdLst>
  <p:handoutMasterIdLst>
    <p:handoutMasterId r:id="rId67"/>
  </p:handoutMasterIdLst>
  <p:sldIdLst>
    <p:sldId id="273" r:id="rId20"/>
    <p:sldId id="395" r:id="rId21"/>
    <p:sldId id="308" r:id="rId22"/>
    <p:sldId id="377" r:id="rId23"/>
    <p:sldId id="563" r:id="rId24"/>
    <p:sldId id="556" r:id="rId25"/>
    <p:sldId id="326" r:id="rId26"/>
    <p:sldId id="438" r:id="rId27"/>
    <p:sldId id="401" r:id="rId28"/>
    <p:sldId id="537" r:id="rId29"/>
    <p:sldId id="382" r:id="rId30"/>
    <p:sldId id="400" r:id="rId31"/>
    <p:sldId id="396" r:id="rId32"/>
    <p:sldId id="405" r:id="rId33"/>
    <p:sldId id="406" r:id="rId34"/>
    <p:sldId id="432" r:id="rId35"/>
    <p:sldId id="402" r:id="rId36"/>
    <p:sldId id="397" r:id="rId37"/>
    <p:sldId id="422" r:id="rId38"/>
    <p:sldId id="557" r:id="rId39"/>
    <p:sldId id="429" r:id="rId40"/>
    <p:sldId id="423" r:id="rId41"/>
    <p:sldId id="417" r:id="rId42"/>
    <p:sldId id="418" r:id="rId43"/>
    <p:sldId id="419" r:id="rId44"/>
    <p:sldId id="420" r:id="rId45"/>
    <p:sldId id="542" r:id="rId46"/>
    <p:sldId id="421" r:id="rId47"/>
    <p:sldId id="424" r:id="rId48"/>
    <p:sldId id="386" r:id="rId49"/>
    <p:sldId id="439" r:id="rId50"/>
    <p:sldId id="440" r:id="rId51"/>
    <p:sldId id="564" r:id="rId52"/>
    <p:sldId id="558" r:id="rId53"/>
    <p:sldId id="524" r:id="rId54"/>
    <p:sldId id="526" r:id="rId55"/>
    <p:sldId id="565" r:id="rId56"/>
    <p:sldId id="566" r:id="rId57"/>
    <p:sldId id="529" r:id="rId58"/>
    <p:sldId id="530" r:id="rId59"/>
    <p:sldId id="562" r:id="rId60"/>
    <p:sldId id="531" r:id="rId61"/>
    <p:sldId id="559" r:id="rId62"/>
    <p:sldId id="560" r:id="rId63"/>
    <p:sldId id="561" r:id="rId64"/>
    <p:sldId id="276" r:id="rId65"/>
  </p:sldIdLst>
  <p:sldSz cx="9144000" cy="6858000" type="screen4x3"/>
  <p:notesSz cx="7099300" cy="10234613"/>
  <p:defaultTex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3300"/>
    <a:srgbClr val="F8971D"/>
    <a:srgbClr val="332A86"/>
    <a:srgbClr val="857CD6"/>
    <a:srgbClr val="6156CA"/>
    <a:srgbClr val="4136AC"/>
    <a:srgbClr val="3C32A0"/>
    <a:srgbClr val="80278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93" autoAdjust="0"/>
    <p:restoredTop sz="74954" autoAdjust="0"/>
  </p:normalViewPr>
  <p:slideViewPr>
    <p:cSldViewPr snapToGrid="0" snapToObjects="1" showGuides="1">
      <p:cViewPr>
        <p:scale>
          <a:sx n="50" d="100"/>
          <a:sy n="50" d="100"/>
        </p:scale>
        <p:origin x="-162" y="-60"/>
      </p:cViewPr>
      <p:guideLst>
        <p:guide orient="horz" pos="4319"/>
        <p:guide pos="4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1200"/>
    </p:cViewPr>
  </p:sorterViewPr>
  <p:notesViewPr>
    <p:cSldViewPr snapToGrid="0" snapToObjects="1">
      <p:cViewPr varScale="1">
        <p:scale>
          <a:sx n="50" d="100"/>
          <a:sy n="50" d="100"/>
        </p:scale>
        <p:origin x="-2970" y="-9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slide" Target="slides/slide44.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61" Type="http://schemas.openxmlformats.org/officeDocument/2006/relationships/slide" Target="slides/slide42.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handoutMaster" Target="handoutMasters/handoutMaster1.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712F62-9019-4298-AD06-C2C83EDB09AB}"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en-GB"/>
        </a:p>
      </dgm:t>
    </dgm:pt>
    <dgm:pt modelId="{69AF821F-A45B-49D0-B4C7-9ED708E9AB3D}">
      <dgm:prSet phldrT="[Text]"/>
      <dgm:spPr>
        <a:solidFill>
          <a:srgbClr val="332A86"/>
        </a:solidFill>
      </dgm:spPr>
      <dgm:t>
        <a:bodyPr/>
        <a:lstStyle/>
        <a:p>
          <a:r>
            <a:rPr lang="en-GB" dirty="0" smtClean="0"/>
            <a:t>Vision</a:t>
          </a:r>
          <a:endParaRPr lang="en-GB" dirty="0"/>
        </a:p>
      </dgm:t>
    </dgm:pt>
    <dgm:pt modelId="{45D74592-09B0-4CDC-8D59-B13F2C672852}" type="parTrans" cxnId="{8B7D0C96-710E-45A5-AD6B-28AB082F1C2E}">
      <dgm:prSet/>
      <dgm:spPr/>
      <dgm:t>
        <a:bodyPr/>
        <a:lstStyle/>
        <a:p>
          <a:endParaRPr lang="en-GB"/>
        </a:p>
      </dgm:t>
    </dgm:pt>
    <dgm:pt modelId="{AB7A213E-9050-419F-AED5-994FA807305A}" type="sibTrans" cxnId="{8B7D0C96-710E-45A5-AD6B-28AB082F1C2E}">
      <dgm:prSet/>
      <dgm:spPr/>
      <dgm:t>
        <a:bodyPr/>
        <a:lstStyle/>
        <a:p>
          <a:endParaRPr lang="en-GB"/>
        </a:p>
      </dgm:t>
    </dgm:pt>
    <dgm:pt modelId="{F2564DB7-7F43-4A10-9373-365D04F61D0A}">
      <dgm:prSet phldrT="[Text]"/>
      <dgm:spPr>
        <a:ln>
          <a:solidFill>
            <a:srgbClr val="332A86"/>
          </a:solidFill>
        </a:ln>
      </dgm:spPr>
      <dgm:t>
        <a:bodyPr/>
        <a:lstStyle/>
        <a:p>
          <a:r>
            <a:rPr lang="en-GB" dirty="0" smtClean="0"/>
            <a:t>To make it easier to undertake responsible health research in the NHS in England as part of a UK-wide system</a:t>
          </a:r>
          <a:endParaRPr lang="en-GB" dirty="0"/>
        </a:p>
      </dgm:t>
    </dgm:pt>
    <dgm:pt modelId="{3644EB5C-B16F-4220-8E38-2074517AA442}" type="parTrans" cxnId="{55F39618-2605-4EC6-88BF-61DE64A73640}">
      <dgm:prSet/>
      <dgm:spPr/>
      <dgm:t>
        <a:bodyPr/>
        <a:lstStyle/>
        <a:p>
          <a:endParaRPr lang="en-GB"/>
        </a:p>
      </dgm:t>
    </dgm:pt>
    <dgm:pt modelId="{8511E608-7B10-446E-B5B3-CF46A4269DA1}" type="sibTrans" cxnId="{55F39618-2605-4EC6-88BF-61DE64A73640}">
      <dgm:prSet/>
      <dgm:spPr/>
      <dgm:t>
        <a:bodyPr/>
        <a:lstStyle/>
        <a:p>
          <a:endParaRPr lang="en-GB"/>
        </a:p>
      </dgm:t>
    </dgm:pt>
    <dgm:pt modelId="{D086D658-B7CF-4817-894A-F041C7771765}">
      <dgm:prSet phldrT="[Text]"/>
      <dgm:spPr>
        <a:solidFill>
          <a:srgbClr val="332A86"/>
        </a:solidFill>
      </dgm:spPr>
      <dgm:t>
        <a:bodyPr/>
        <a:lstStyle/>
        <a:p>
          <a:r>
            <a:rPr lang="en-GB" dirty="0" smtClean="0"/>
            <a:t>Aim</a:t>
          </a:r>
          <a:endParaRPr lang="en-GB" dirty="0"/>
        </a:p>
      </dgm:t>
    </dgm:pt>
    <dgm:pt modelId="{D0A230CB-E14E-45F1-90B4-82B686783D11}" type="parTrans" cxnId="{1DFF3E5E-A29A-4743-85D0-031A9B37CA9F}">
      <dgm:prSet/>
      <dgm:spPr/>
      <dgm:t>
        <a:bodyPr/>
        <a:lstStyle/>
        <a:p>
          <a:endParaRPr lang="en-GB"/>
        </a:p>
      </dgm:t>
    </dgm:pt>
    <dgm:pt modelId="{5DF75D21-26EE-445B-8647-81DD918B1EEF}" type="sibTrans" cxnId="{1DFF3E5E-A29A-4743-85D0-031A9B37CA9F}">
      <dgm:prSet/>
      <dgm:spPr/>
      <dgm:t>
        <a:bodyPr/>
        <a:lstStyle/>
        <a:p>
          <a:endParaRPr lang="en-GB"/>
        </a:p>
      </dgm:t>
    </dgm:pt>
    <dgm:pt modelId="{A3366D7A-24F5-4073-A6B5-C4B063577357}">
      <dgm:prSet phldrT="[Text]"/>
      <dgm:spPr>
        <a:ln>
          <a:solidFill>
            <a:srgbClr val="332A86"/>
          </a:solidFill>
        </a:ln>
      </dgm:spPr>
      <dgm:t>
        <a:bodyPr/>
        <a:lstStyle/>
        <a:p>
          <a:r>
            <a:rPr lang="en-GB" dirty="0" smtClean="0"/>
            <a:t>To simplify the process for approval of health research for researchers, thus reducing the time and cost of setting up studies</a:t>
          </a:r>
          <a:endParaRPr lang="en-GB" dirty="0"/>
        </a:p>
      </dgm:t>
    </dgm:pt>
    <dgm:pt modelId="{9E539B8A-D381-42D2-A781-49C6A3080CE0}" type="parTrans" cxnId="{B2B25DCE-9AEE-4ED0-82D6-2A50CDF74FCD}">
      <dgm:prSet/>
      <dgm:spPr/>
      <dgm:t>
        <a:bodyPr/>
        <a:lstStyle/>
        <a:p>
          <a:endParaRPr lang="en-GB"/>
        </a:p>
      </dgm:t>
    </dgm:pt>
    <dgm:pt modelId="{FC8E9F59-E4C9-4492-A917-373361156BC8}" type="sibTrans" cxnId="{B2B25DCE-9AEE-4ED0-82D6-2A50CDF74FCD}">
      <dgm:prSet/>
      <dgm:spPr/>
      <dgm:t>
        <a:bodyPr/>
        <a:lstStyle/>
        <a:p>
          <a:endParaRPr lang="en-GB"/>
        </a:p>
      </dgm:t>
    </dgm:pt>
    <dgm:pt modelId="{9DAE44BE-6EA3-4BE4-AC49-5CE650377077}" type="pres">
      <dgm:prSet presAssocID="{C5712F62-9019-4298-AD06-C2C83EDB09AB}" presName="linear" presStyleCnt="0">
        <dgm:presLayoutVars>
          <dgm:dir/>
          <dgm:animLvl val="lvl"/>
          <dgm:resizeHandles val="exact"/>
        </dgm:presLayoutVars>
      </dgm:prSet>
      <dgm:spPr/>
      <dgm:t>
        <a:bodyPr/>
        <a:lstStyle/>
        <a:p>
          <a:endParaRPr lang="en-GB"/>
        </a:p>
      </dgm:t>
    </dgm:pt>
    <dgm:pt modelId="{5AF1342A-9A58-4832-AF3C-1F84C9530050}" type="pres">
      <dgm:prSet presAssocID="{69AF821F-A45B-49D0-B4C7-9ED708E9AB3D}" presName="parentLin" presStyleCnt="0"/>
      <dgm:spPr/>
      <dgm:t>
        <a:bodyPr/>
        <a:lstStyle/>
        <a:p>
          <a:endParaRPr lang="en-GB"/>
        </a:p>
      </dgm:t>
    </dgm:pt>
    <dgm:pt modelId="{0AB67162-A046-4619-A527-B8053AD0A02A}" type="pres">
      <dgm:prSet presAssocID="{69AF821F-A45B-49D0-B4C7-9ED708E9AB3D}" presName="parentLeftMargin" presStyleLbl="node1" presStyleIdx="0" presStyleCnt="2"/>
      <dgm:spPr/>
      <dgm:t>
        <a:bodyPr/>
        <a:lstStyle/>
        <a:p>
          <a:endParaRPr lang="en-GB"/>
        </a:p>
      </dgm:t>
    </dgm:pt>
    <dgm:pt modelId="{B10F5664-4F39-46E8-A024-F4C2EA185E9E}" type="pres">
      <dgm:prSet presAssocID="{69AF821F-A45B-49D0-B4C7-9ED708E9AB3D}" presName="parentText" presStyleLbl="node1" presStyleIdx="0" presStyleCnt="2">
        <dgm:presLayoutVars>
          <dgm:chMax val="0"/>
          <dgm:bulletEnabled val="1"/>
        </dgm:presLayoutVars>
      </dgm:prSet>
      <dgm:spPr/>
      <dgm:t>
        <a:bodyPr/>
        <a:lstStyle/>
        <a:p>
          <a:endParaRPr lang="en-GB"/>
        </a:p>
      </dgm:t>
    </dgm:pt>
    <dgm:pt modelId="{41956079-5E09-4606-A56F-8EC259D4AF10}" type="pres">
      <dgm:prSet presAssocID="{69AF821F-A45B-49D0-B4C7-9ED708E9AB3D}" presName="negativeSpace" presStyleCnt="0"/>
      <dgm:spPr/>
      <dgm:t>
        <a:bodyPr/>
        <a:lstStyle/>
        <a:p>
          <a:endParaRPr lang="en-GB"/>
        </a:p>
      </dgm:t>
    </dgm:pt>
    <dgm:pt modelId="{1790B22A-5CCA-4AEC-AC18-DB3F74444A59}" type="pres">
      <dgm:prSet presAssocID="{69AF821F-A45B-49D0-B4C7-9ED708E9AB3D}" presName="childText" presStyleLbl="conFgAcc1" presStyleIdx="0" presStyleCnt="2">
        <dgm:presLayoutVars>
          <dgm:bulletEnabled val="1"/>
        </dgm:presLayoutVars>
      </dgm:prSet>
      <dgm:spPr/>
      <dgm:t>
        <a:bodyPr/>
        <a:lstStyle/>
        <a:p>
          <a:endParaRPr lang="en-GB"/>
        </a:p>
      </dgm:t>
    </dgm:pt>
    <dgm:pt modelId="{C98C35A4-B4DA-4543-A132-0B4941053EEF}" type="pres">
      <dgm:prSet presAssocID="{AB7A213E-9050-419F-AED5-994FA807305A}" presName="spaceBetweenRectangles" presStyleCnt="0"/>
      <dgm:spPr/>
      <dgm:t>
        <a:bodyPr/>
        <a:lstStyle/>
        <a:p>
          <a:endParaRPr lang="en-GB"/>
        </a:p>
      </dgm:t>
    </dgm:pt>
    <dgm:pt modelId="{06919F8D-55B2-46A4-A2F9-DA0BE0ADCDBF}" type="pres">
      <dgm:prSet presAssocID="{D086D658-B7CF-4817-894A-F041C7771765}" presName="parentLin" presStyleCnt="0"/>
      <dgm:spPr/>
      <dgm:t>
        <a:bodyPr/>
        <a:lstStyle/>
        <a:p>
          <a:endParaRPr lang="en-GB"/>
        </a:p>
      </dgm:t>
    </dgm:pt>
    <dgm:pt modelId="{87B33EE7-11D2-442E-9E3C-F4B6B59C7E73}" type="pres">
      <dgm:prSet presAssocID="{D086D658-B7CF-4817-894A-F041C7771765}" presName="parentLeftMargin" presStyleLbl="node1" presStyleIdx="0" presStyleCnt="2"/>
      <dgm:spPr/>
      <dgm:t>
        <a:bodyPr/>
        <a:lstStyle/>
        <a:p>
          <a:endParaRPr lang="en-GB"/>
        </a:p>
      </dgm:t>
    </dgm:pt>
    <dgm:pt modelId="{C4C90CDA-781A-44E7-90AB-8E72C681C2C3}" type="pres">
      <dgm:prSet presAssocID="{D086D658-B7CF-4817-894A-F041C7771765}" presName="parentText" presStyleLbl="node1" presStyleIdx="1" presStyleCnt="2">
        <dgm:presLayoutVars>
          <dgm:chMax val="0"/>
          <dgm:bulletEnabled val="1"/>
        </dgm:presLayoutVars>
      </dgm:prSet>
      <dgm:spPr/>
      <dgm:t>
        <a:bodyPr/>
        <a:lstStyle/>
        <a:p>
          <a:endParaRPr lang="en-GB"/>
        </a:p>
      </dgm:t>
    </dgm:pt>
    <dgm:pt modelId="{A189F39E-7952-4CB8-B002-950194D9FEFE}" type="pres">
      <dgm:prSet presAssocID="{D086D658-B7CF-4817-894A-F041C7771765}" presName="negativeSpace" presStyleCnt="0"/>
      <dgm:spPr/>
      <dgm:t>
        <a:bodyPr/>
        <a:lstStyle/>
        <a:p>
          <a:endParaRPr lang="en-GB"/>
        </a:p>
      </dgm:t>
    </dgm:pt>
    <dgm:pt modelId="{D019C9AB-98D7-455C-8E72-8155BC381D14}" type="pres">
      <dgm:prSet presAssocID="{D086D658-B7CF-4817-894A-F041C7771765}" presName="childText" presStyleLbl="conFgAcc1" presStyleIdx="1" presStyleCnt="2">
        <dgm:presLayoutVars>
          <dgm:bulletEnabled val="1"/>
        </dgm:presLayoutVars>
      </dgm:prSet>
      <dgm:spPr/>
      <dgm:t>
        <a:bodyPr/>
        <a:lstStyle/>
        <a:p>
          <a:endParaRPr lang="en-GB"/>
        </a:p>
      </dgm:t>
    </dgm:pt>
  </dgm:ptLst>
  <dgm:cxnLst>
    <dgm:cxn modelId="{D8E701EB-888B-4760-842B-67A65A537111}" type="presOf" srcId="{69AF821F-A45B-49D0-B4C7-9ED708E9AB3D}" destId="{0AB67162-A046-4619-A527-B8053AD0A02A}" srcOrd="0" destOrd="0" presId="urn:microsoft.com/office/officeart/2005/8/layout/list1"/>
    <dgm:cxn modelId="{2D306C08-45A8-4E70-9657-78E184987181}" type="presOf" srcId="{A3366D7A-24F5-4073-A6B5-C4B063577357}" destId="{D019C9AB-98D7-455C-8E72-8155BC381D14}" srcOrd="0" destOrd="0" presId="urn:microsoft.com/office/officeart/2005/8/layout/list1"/>
    <dgm:cxn modelId="{55F39618-2605-4EC6-88BF-61DE64A73640}" srcId="{69AF821F-A45B-49D0-B4C7-9ED708E9AB3D}" destId="{F2564DB7-7F43-4A10-9373-365D04F61D0A}" srcOrd="0" destOrd="0" parTransId="{3644EB5C-B16F-4220-8E38-2074517AA442}" sibTransId="{8511E608-7B10-446E-B5B3-CF46A4269DA1}"/>
    <dgm:cxn modelId="{1EA76845-AB88-4BC4-A851-6B7ED38B7E18}" type="presOf" srcId="{D086D658-B7CF-4817-894A-F041C7771765}" destId="{C4C90CDA-781A-44E7-90AB-8E72C681C2C3}" srcOrd="1" destOrd="0" presId="urn:microsoft.com/office/officeart/2005/8/layout/list1"/>
    <dgm:cxn modelId="{6A436691-CF64-4DC8-B36C-599C0D21F456}" type="presOf" srcId="{69AF821F-A45B-49D0-B4C7-9ED708E9AB3D}" destId="{B10F5664-4F39-46E8-A024-F4C2EA185E9E}" srcOrd="1" destOrd="0" presId="urn:microsoft.com/office/officeart/2005/8/layout/list1"/>
    <dgm:cxn modelId="{B2B25DCE-9AEE-4ED0-82D6-2A50CDF74FCD}" srcId="{D086D658-B7CF-4817-894A-F041C7771765}" destId="{A3366D7A-24F5-4073-A6B5-C4B063577357}" srcOrd="0" destOrd="0" parTransId="{9E539B8A-D381-42D2-A781-49C6A3080CE0}" sibTransId="{FC8E9F59-E4C9-4492-A917-373361156BC8}"/>
    <dgm:cxn modelId="{10261455-2544-447A-831F-FB2752DBF67C}" type="presOf" srcId="{C5712F62-9019-4298-AD06-C2C83EDB09AB}" destId="{9DAE44BE-6EA3-4BE4-AC49-5CE650377077}" srcOrd="0" destOrd="0" presId="urn:microsoft.com/office/officeart/2005/8/layout/list1"/>
    <dgm:cxn modelId="{1DFF3E5E-A29A-4743-85D0-031A9B37CA9F}" srcId="{C5712F62-9019-4298-AD06-C2C83EDB09AB}" destId="{D086D658-B7CF-4817-894A-F041C7771765}" srcOrd="1" destOrd="0" parTransId="{D0A230CB-E14E-45F1-90B4-82B686783D11}" sibTransId="{5DF75D21-26EE-445B-8647-81DD918B1EEF}"/>
    <dgm:cxn modelId="{71AB666D-7DFE-4AA3-9CA9-28F22180F370}" type="presOf" srcId="{D086D658-B7CF-4817-894A-F041C7771765}" destId="{87B33EE7-11D2-442E-9E3C-F4B6B59C7E73}" srcOrd="0" destOrd="0" presId="urn:microsoft.com/office/officeart/2005/8/layout/list1"/>
    <dgm:cxn modelId="{9FD9AC11-AC1E-4B53-BD54-FB039B22FF33}" type="presOf" srcId="{F2564DB7-7F43-4A10-9373-365D04F61D0A}" destId="{1790B22A-5CCA-4AEC-AC18-DB3F74444A59}" srcOrd="0" destOrd="0" presId="urn:microsoft.com/office/officeart/2005/8/layout/list1"/>
    <dgm:cxn modelId="{8B7D0C96-710E-45A5-AD6B-28AB082F1C2E}" srcId="{C5712F62-9019-4298-AD06-C2C83EDB09AB}" destId="{69AF821F-A45B-49D0-B4C7-9ED708E9AB3D}" srcOrd="0" destOrd="0" parTransId="{45D74592-09B0-4CDC-8D59-B13F2C672852}" sibTransId="{AB7A213E-9050-419F-AED5-994FA807305A}"/>
    <dgm:cxn modelId="{ED762AB2-6143-441B-BF37-A9940887DE32}" type="presParOf" srcId="{9DAE44BE-6EA3-4BE4-AC49-5CE650377077}" destId="{5AF1342A-9A58-4832-AF3C-1F84C9530050}" srcOrd="0" destOrd="0" presId="urn:microsoft.com/office/officeart/2005/8/layout/list1"/>
    <dgm:cxn modelId="{BE00E36E-94CF-4799-9C31-7534D8658650}" type="presParOf" srcId="{5AF1342A-9A58-4832-AF3C-1F84C9530050}" destId="{0AB67162-A046-4619-A527-B8053AD0A02A}" srcOrd="0" destOrd="0" presId="urn:microsoft.com/office/officeart/2005/8/layout/list1"/>
    <dgm:cxn modelId="{DB8071A9-2D44-49E9-BAED-15EB1089E292}" type="presParOf" srcId="{5AF1342A-9A58-4832-AF3C-1F84C9530050}" destId="{B10F5664-4F39-46E8-A024-F4C2EA185E9E}" srcOrd="1" destOrd="0" presId="urn:microsoft.com/office/officeart/2005/8/layout/list1"/>
    <dgm:cxn modelId="{90D96965-4EAE-4946-9C8F-8D4442C28F3F}" type="presParOf" srcId="{9DAE44BE-6EA3-4BE4-AC49-5CE650377077}" destId="{41956079-5E09-4606-A56F-8EC259D4AF10}" srcOrd="1" destOrd="0" presId="urn:microsoft.com/office/officeart/2005/8/layout/list1"/>
    <dgm:cxn modelId="{03550A56-6C02-4810-A92D-97D6CBAD4E81}" type="presParOf" srcId="{9DAE44BE-6EA3-4BE4-AC49-5CE650377077}" destId="{1790B22A-5CCA-4AEC-AC18-DB3F74444A59}" srcOrd="2" destOrd="0" presId="urn:microsoft.com/office/officeart/2005/8/layout/list1"/>
    <dgm:cxn modelId="{ABFE5D6B-B54D-4AC2-9A90-F1BDC02DFE90}" type="presParOf" srcId="{9DAE44BE-6EA3-4BE4-AC49-5CE650377077}" destId="{C98C35A4-B4DA-4543-A132-0B4941053EEF}" srcOrd="3" destOrd="0" presId="urn:microsoft.com/office/officeart/2005/8/layout/list1"/>
    <dgm:cxn modelId="{C68D3B1B-935D-4E4A-B8FC-04DE6AB74757}" type="presParOf" srcId="{9DAE44BE-6EA3-4BE4-AC49-5CE650377077}" destId="{06919F8D-55B2-46A4-A2F9-DA0BE0ADCDBF}" srcOrd="4" destOrd="0" presId="urn:microsoft.com/office/officeart/2005/8/layout/list1"/>
    <dgm:cxn modelId="{32FE258A-BDF0-4F27-AD9C-7864FFAC52AC}" type="presParOf" srcId="{06919F8D-55B2-46A4-A2F9-DA0BE0ADCDBF}" destId="{87B33EE7-11D2-442E-9E3C-F4B6B59C7E73}" srcOrd="0" destOrd="0" presId="urn:microsoft.com/office/officeart/2005/8/layout/list1"/>
    <dgm:cxn modelId="{C1890DB8-77C0-4A2A-A814-5761CC141889}" type="presParOf" srcId="{06919F8D-55B2-46A4-A2F9-DA0BE0ADCDBF}" destId="{C4C90CDA-781A-44E7-90AB-8E72C681C2C3}" srcOrd="1" destOrd="0" presId="urn:microsoft.com/office/officeart/2005/8/layout/list1"/>
    <dgm:cxn modelId="{04B49595-3A3A-4487-B166-D393CC810DD9}" type="presParOf" srcId="{9DAE44BE-6EA3-4BE4-AC49-5CE650377077}" destId="{A189F39E-7952-4CB8-B002-950194D9FEFE}" srcOrd="5" destOrd="0" presId="urn:microsoft.com/office/officeart/2005/8/layout/list1"/>
    <dgm:cxn modelId="{91CBA41C-58DE-4E3F-8463-18703FEAE31F}" type="presParOf" srcId="{9DAE44BE-6EA3-4BE4-AC49-5CE650377077}" destId="{D019C9AB-98D7-455C-8E72-8155BC381D1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79335D-CB18-4E2B-8ECC-2B904F98A475}" type="doc">
      <dgm:prSet loTypeId="urn:microsoft.com/office/officeart/2005/8/layout/process1" loCatId="process" qsTypeId="urn:microsoft.com/office/officeart/2005/8/quickstyle/simple1" qsCatId="simple" csTypeId="urn:microsoft.com/office/officeart/2005/8/colors/accent5_2" csCatId="accent5" phldr="1"/>
      <dgm:spPr/>
      <dgm:t>
        <a:bodyPr/>
        <a:lstStyle/>
        <a:p>
          <a:endParaRPr lang="en-GB"/>
        </a:p>
      </dgm:t>
    </dgm:pt>
    <dgm:pt modelId="{834538B9-1683-45EF-97E6-04B463706C96}">
      <dgm:prSet phldrT="[Text]"/>
      <dgm:spPr>
        <a:solidFill>
          <a:srgbClr val="92D050"/>
        </a:solidFill>
      </dgm:spPr>
      <dgm:t>
        <a:bodyPr/>
        <a:lstStyle/>
        <a:p>
          <a:r>
            <a:rPr lang="en-GB" i="0" dirty="0" smtClean="0">
              <a:solidFill>
                <a:prstClr val="white"/>
              </a:solidFill>
              <a:latin typeface="Arial" panose="020B0604020202020204" pitchFamily="34" charset="0"/>
              <a:cs typeface="Arial" panose="020B0604020202020204" pitchFamily="34" charset="0"/>
            </a:rPr>
            <a:t>Applicant</a:t>
          </a:r>
          <a:r>
            <a:rPr lang="en-GB" dirty="0" smtClean="0">
              <a:latin typeface="Arial" panose="020B0604020202020204" pitchFamily="34" charset="0"/>
              <a:cs typeface="Arial" panose="020B0604020202020204" pitchFamily="34" charset="0"/>
            </a:rPr>
            <a:t> sends local package  to site team</a:t>
          </a:r>
          <a:endParaRPr lang="en-GB" dirty="0">
            <a:latin typeface="Arial" panose="020B0604020202020204" pitchFamily="34" charset="0"/>
            <a:cs typeface="Arial" panose="020B0604020202020204" pitchFamily="34" charset="0"/>
          </a:endParaRPr>
        </a:p>
      </dgm:t>
    </dgm:pt>
    <dgm:pt modelId="{E4A9B448-673F-40F4-8C73-4D6A3630F48C}" type="parTrans" cxnId="{717B994D-C1B1-44B3-9C4A-E7F43320C19A}">
      <dgm:prSet/>
      <dgm:spPr/>
      <dgm:t>
        <a:bodyPr/>
        <a:lstStyle/>
        <a:p>
          <a:endParaRPr lang="en-GB">
            <a:latin typeface="Arial" panose="020B0604020202020204" pitchFamily="34" charset="0"/>
            <a:cs typeface="Arial" panose="020B0604020202020204" pitchFamily="34" charset="0"/>
          </a:endParaRPr>
        </a:p>
      </dgm:t>
    </dgm:pt>
    <dgm:pt modelId="{D57B7B57-5DFF-4E5D-BD32-9CCA2F6AFB88}" type="sibTrans" cxnId="{717B994D-C1B1-44B3-9C4A-E7F43320C19A}">
      <dgm:prSet/>
      <dgm:spPr/>
      <dgm:t>
        <a:bodyPr/>
        <a:lstStyle/>
        <a:p>
          <a:endParaRPr lang="en-GB">
            <a:latin typeface="Arial" panose="020B0604020202020204" pitchFamily="34" charset="0"/>
            <a:cs typeface="Arial" panose="020B0604020202020204" pitchFamily="34" charset="0"/>
          </a:endParaRPr>
        </a:p>
      </dgm:t>
    </dgm:pt>
    <dgm:pt modelId="{DBD8DEC5-BFA1-4FD0-9613-A60F3ABF093E}">
      <dgm:prSet/>
      <dgm:spPr/>
      <dgm:t>
        <a:bodyPr/>
        <a:lstStyle/>
        <a:p>
          <a:r>
            <a:rPr lang="en-GB" dirty="0" smtClean="0">
              <a:latin typeface="Arial" panose="020B0604020202020204" pitchFamily="34" charset="0"/>
              <a:cs typeface="Arial" panose="020B0604020202020204" pitchFamily="34" charset="0"/>
            </a:rPr>
            <a:t>Joint  arrangement capacity and capability</a:t>
          </a:r>
          <a:endParaRPr lang="en-GB" dirty="0">
            <a:latin typeface="Arial" panose="020B0604020202020204" pitchFamily="34" charset="0"/>
            <a:cs typeface="Arial" panose="020B0604020202020204" pitchFamily="34" charset="0"/>
          </a:endParaRPr>
        </a:p>
      </dgm:t>
    </dgm:pt>
    <dgm:pt modelId="{5A836103-99BD-416D-9B69-DBD25F88FDD5}" type="parTrans" cxnId="{DE2ECD7F-A246-4ABE-B815-85812A64EE93}">
      <dgm:prSet/>
      <dgm:spPr/>
      <dgm:t>
        <a:bodyPr/>
        <a:lstStyle/>
        <a:p>
          <a:endParaRPr lang="en-GB">
            <a:latin typeface="Arial" panose="020B0604020202020204" pitchFamily="34" charset="0"/>
            <a:cs typeface="Arial" panose="020B0604020202020204" pitchFamily="34" charset="0"/>
          </a:endParaRPr>
        </a:p>
      </dgm:t>
    </dgm:pt>
    <dgm:pt modelId="{D843C4C3-765A-4858-B53A-2F4C837C3FF1}" type="sibTrans" cxnId="{DE2ECD7F-A246-4ABE-B815-85812A64EE93}">
      <dgm:prSet/>
      <dgm:spPr/>
      <dgm:t>
        <a:bodyPr/>
        <a:lstStyle/>
        <a:p>
          <a:endParaRPr lang="en-GB">
            <a:latin typeface="Arial" panose="020B0604020202020204" pitchFamily="34" charset="0"/>
            <a:cs typeface="Arial" panose="020B0604020202020204" pitchFamily="34" charset="0"/>
          </a:endParaRPr>
        </a:p>
      </dgm:t>
    </dgm:pt>
    <dgm:pt modelId="{B280C545-705E-4806-AB7B-FB9BB3A88C67}">
      <dgm:prSet/>
      <dgm:spPr/>
      <dgm:t>
        <a:bodyPr/>
        <a:lstStyle/>
        <a:p>
          <a:r>
            <a:rPr lang="en-GB" dirty="0" smtClean="0">
              <a:latin typeface="Arial" panose="020B0604020202020204" pitchFamily="34" charset="0"/>
              <a:cs typeface="Arial" panose="020B0604020202020204" pitchFamily="34" charset="0"/>
            </a:rPr>
            <a:t>Organisation confirms capacity and capability</a:t>
          </a:r>
          <a:endParaRPr lang="en-GB" dirty="0">
            <a:latin typeface="Arial" panose="020B0604020202020204" pitchFamily="34" charset="0"/>
            <a:cs typeface="Arial" panose="020B0604020202020204" pitchFamily="34" charset="0"/>
          </a:endParaRPr>
        </a:p>
      </dgm:t>
    </dgm:pt>
    <dgm:pt modelId="{D034E14F-827E-41B2-A1C8-E5BC6E27783F}" type="parTrans" cxnId="{123E183E-DD79-4BE5-A9F8-2BF7BB8A27E6}">
      <dgm:prSet/>
      <dgm:spPr/>
      <dgm:t>
        <a:bodyPr/>
        <a:lstStyle/>
        <a:p>
          <a:endParaRPr lang="en-GB">
            <a:latin typeface="Arial" panose="020B0604020202020204" pitchFamily="34" charset="0"/>
            <a:cs typeface="Arial" panose="020B0604020202020204" pitchFamily="34" charset="0"/>
          </a:endParaRPr>
        </a:p>
      </dgm:t>
    </dgm:pt>
    <dgm:pt modelId="{71F1CA71-C0B4-4816-A882-CFE192EBC679}" type="sibTrans" cxnId="{123E183E-DD79-4BE5-A9F8-2BF7BB8A27E6}">
      <dgm:prSet/>
      <dgm:spPr/>
      <dgm:t>
        <a:bodyPr/>
        <a:lstStyle/>
        <a:p>
          <a:endParaRPr lang="en-GB">
            <a:latin typeface="Arial" panose="020B0604020202020204" pitchFamily="34" charset="0"/>
            <a:cs typeface="Arial" panose="020B0604020202020204" pitchFamily="34" charset="0"/>
          </a:endParaRPr>
        </a:p>
      </dgm:t>
    </dgm:pt>
    <dgm:pt modelId="{7A95A4E7-9A48-4CF6-958E-04C41F0BC6A7}">
      <dgm:prSet/>
      <dgm:spPr>
        <a:solidFill>
          <a:srgbClr val="92D050"/>
        </a:solidFill>
      </dgm:spPr>
      <dgm:t>
        <a:bodyPr/>
        <a:lstStyle/>
        <a:p>
          <a:r>
            <a:rPr lang="en-GB" i="0" dirty="0" smtClean="0">
              <a:solidFill>
                <a:prstClr val="white"/>
              </a:solidFill>
              <a:latin typeface="Arial" panose="020B0604020202020204" pitchFamily="34" charset="0"/>
              <a:cs typeface="Arial" panose="020B0604020202020204" pitchFamily="34" charset="0"/>
            </a:rPr>
            <a:t>Applicant</a:t>
          </a:r>
          <a:r>
            <a:rPr lang="en-GB" dirty="0" smtClean="0">
              <a:latin typeface="Arial" panose="020B0604020202020204" pitchFamily="34" charset="0"/>
              <a:cs typeface="Arial" panose="020B0604020202020204" pitchFamily="34" charset="0"/>
            </a:rPr>
            <a:t> identifies sites</a:t>
          </a:r>
          <a:endParaRPr lang="en-GB" dirty="0">
            <a:latin typeface="Arial" panose="020B0604020202020204" pitchFamily="34" charset="0"/>
            <a:cs typeface="Arial" panose="020B0604020202020204" pitchFamily="34" charset="0"/>
          </a:endParaRPr>
        </a:p>
      </dgm:t>
    </dgm:pt>
    <dgm:pt modelId="{0FEADB48-0E94-4E62-9755-56794087AAE2}" type="parTrans" cxnId="{8AB61944-A5FA-4F0D-ACAC-4F48B97A2AA1}">
      <dgm:prSet/>
      <dgm:spPr/>
      <dgm:t>
        <a:bodyPr/>
        <a:lstStyle/>
        <a:p>
          <a:endParaRPr lang="en-GB">
            <a:latin typeface="Arial" panose="020B0604020202020204" pitchFamily="34" charset="0"/>
            <a:cs typeface="Arial" panose="020B0604020202020204" pitchFamily="34" charset="0"/>
          </a:endParaRPr>
        </a:p>
      </dgm:t>
    </dgm:pt>
    <dgm:pt modelId="{ACCF7560-3BC1-4A4A-A312-716AF18FF76D}" type="sibTrans" cxnId="{8AB61944-A5FA-4F0D-ACAC-4F48B97A2AA1}">
      <dgm:prSet/>
      <dgm:spPr/>
      <dgm:t>
        <a:bodyPr/>
        <a:lstStyle/>
        <a:p>
          <a:endParaRPr lang="en-GB">
            <a:latin typeface="Arial" panose="020B0604020202020204" pitchFamily="34" charset="0"/>
            <a:cs typeface="Arial" panose="020B0604020202020204" pitchFamily="34" charset="0"/>
          </a:endParaRPr>
        </a:p>
      </dgm:t>
    </dgm:pt>
    <dgm:pt modelId="{2C4EAC31-C0C5-433E-8F91-BA626A516DE6}" type="pres">
      <dgm:prSet presAssocID="{B379335D-CB18-4E2B-8ECC-2B904F98A475}" presName="Name0" presStyleCnt="0">
        <dgm:presLayoutVars>
          <dgm:dir/>
          <dgm:resizeHandles val="exact"/>
        </dgm:presLayoutVars>
      </dgm:prSet>
      <dgm:spPr/>
      <dgm:t>
        <a:bodyPr/>
        <a:lstStyle/>
        <a:p>
          <a:endParaRPr lang="en-GB"/>
        </a:p>
      </dgm:t>
    </dgm:pt>
    <dgm:pt modelId="{84789974-D12D-4DE0-A409-B06A78AFE47A}" type="pres">
      <dgm:prSet presAssocID="{7A95A4E7-9A48-4CF6-958E-04C41F0BC6A7}" presName="node" presStyleLbl="node1" presStyleIdx="0" presStyleCnt="4">
        <dgm:presLayoutVars>
          <dgm:bulletEnabled val="1"/>
        </dgm:presLayoutVars>
      </dgm:prSet>
      <dgm:spPr/>
      <dgm:t>
        <a:bodyPr/>
        <a:lstStyle/>
        <a:p>
          <a:endParaRPr lang="en-GB"/>
        </a:p>
      </dgm:t>
    </dgm:pt>
    <dgm:pt modelId="{CBBA847A-876D-4BA3-A496-DA158F3699BC}" type="pres">
      <dgm:prSet presAssocID="{ACCF7560-3BC1-4A4A-A312-716AF18FF76D}" presName="sibTrans" presStyleLbl="sibTrans2D1" presStyleIdx="0" presStyleCnt="3"/>
      <dgm:spPr/>
      <dgm:t>
        <a:bodyPr/>
        <a:lstStyle/>
        <a:p>
          <a:endParaRPr lang="en-GB"/>
        </a:p>
      </dgm:t>
    </dgm:pt>
    <dgm:pt modelId="{F96F83D0-BDA0-49D0-9B52-B291506BF9D5}" type="pres">
      <dgm:prSet presAssocID="{ACCF7560-3BC1-4A4A-A312-716AF18FF76D}" presName="connectorText" presStyleLbl="sibTrans2D1" presStyleIdx="0" presStyleCnt="3"/>
      <dgm:spPr/>
      <dgm:t>
        <a:bodyPr/>
        <a:lstStyle/>
        <a:p>
          <a:endParaRPr lang="en-GB"/>
        </a:p>
      </dgm:t>
    </dgm:pt>
    <dgm:pt modelId="{F6176A4E-4C0C-4CA8-A1A8-B6A0D956D604}" type="pres">
      <dgm:prSet presAssocID="{834538B9-1683-45EF-97E6-04B463706C96}" presName="node" presStyleLbl="node1" presStyleIdx="1" presStyleCnt="4">
        <dgm:presLayoutVars>
          <dgm:bulletEnabled val="1"/>
        </dgm:presLayoutVars>
      </dgm:prSet>
      <dgm:spPr/>
      <dgm:t>
        <a:bodyPr/>
        <a:lstStyle/>
        <a:p>
          <a:endParaRPr lang="en-GB"/>
        </a:p>
      </dgm:t>
    </dgm:pt>
    <dgm:pt modelId="{ABE94E0B-8C4F-42F2-A9C8-D7A3078AA037}" type="pres">
      <dgm:prSet presAssocID="{D57B7B57-5DFF-4E5D-BD32-9CCA2F6AFB88}" presName="sibTrans" presStyleLbl="sibTrans2D1" presStyleIdx="1" presStyleCnt="3"/>
      <dgm:spPr/>
      <dgm:t>
        <a:bodyPr/>
        <a:lstStyle/>
        <a:p>
          <a:endParaRPr lang="en-GB"/>
        </a:p>
      </dgm:t>
    </dgm:pt>
    <dgm:pt modelId="{0F9AE4B6-EFE6-4605-8741-3C5D9E42322F}" type="pres">
      <dgm:prSet presAssocID="{D57B7B57-5DFF-4E5D-BD32-9CCA2F6AFB88}" presName="connectorText" presStyleLbl="sibTrans2D1" presStyleIdx="1" presStyleCnt="3"/>
      <dgm:spPr/>
      <dgm:t>
        <a:bodyPr/>
        <a:lstStyle/>
        <a:p>
          <a:endParaRPr lang="en-GB"/>
        </a:p>
      </dgm:t>
    </dgm:pt>
    <dgm:pt modelId="{ECCDBC44-E95F-41F6-8CA9-3245169E8DF3}" type="pres">
      <dgm:prSet presAssocID="{DBD8DEC5-BFA1-4FD0-9613-A60F3ABF093E}" presName="node" presStyleLbl="node1" presStyleIdx="2" presStyleCnt="4">
        <dgm:presLayoutVars>
          <dgm:bulletEnabled val="1"/>
        </dgm:presLayoutVars>
      </dgm:prSet>
      <dgm:spPr/>
      <dgm:t>
        <a:bodyPr/>
        <a:lstStyle/>
        <a:p>
          <a:endParaRPr lang="en-GB"/>
        </a:p>
      </dgm:t>
    </dgm:pt>
    <dgm:pt modelId="{A751E035-24E3-49DE-B698-4176C5373F55}" type="pres">
      <dgm:prSet presAssocID="{D843C4C3-765A-4858-B53A-2F4C837C3FF1}" presName="sibTrans" presStyleLbl="sibTrans2D1" presStyleIdx="2" presStyleCnt="3"/>
      <dgm:spPr/>
      <dgm:t>
        <a:bodyPr/>
        <a:lstStyle/>
        <a:p>
          <a:endParaRPr lang="en-GB"/>
        </a:p>
      </dgm:t>
    </dgm:pt>
    <dgm:pt modelId="{57DDB5BF-DFA4-416D-AB88-824911D95D98}" type="pres">
      <dgm:prSet presAssocID="{D843C4C3-765A-4858-B53A-2F4C837C3FF1}" presName="connectorText" presStyleLbl="sibTrans2D1" presStyleIdx="2" presStyleCnt="3"/>
      <dgm:spPr/>
      <dgm:t>
        <a:bodyPr/>
        <a:lstStyle/>
        <a:p>
          <a:endParaRPr lang="en-GB"/>
        </a:p>
      </dgm:t>
    </dgm:pt>
    <dgm:pt modelId="{C00588A4-4CC7-4614-81E5-641CC86EB016}" type="pres">
      <dgm:prSet presAssocID="{B280C545-705E-4806-AB7B-FB9BB3A88C67}" presName="node" presStyleLbl="node1" presStyleIdx="3" presStyleCnt="4">
        <dgm:presLayoutVars>
          <dgm:bulletEnabled val="1"/>
        </dgm:presLayoutVars>
      </dgm:prSet>
      <dgm:spPr/>
      <dgm:t>
        <a:bodyPr/>
        <a:lstStyle/>
        <a:p>
          <a:endParaRPr lang="en-GB"/>
        </a:p>
      </dgm:t>
    </dgm:pt>
  </dgm:ptLst>
  <dgm:cxnLst>
    <dgm:cxn modelId="{A346106E-F886-41A8-81A4-7654253C614B}" type="presOf" srcId="{B280C545-705E-4806-AB7B-FB9BB3A88C67}" destId="{C00588A4-4CC7-4614-81E5-641CC86EB016}" srcOrd="0" destOrd="0" presId="urn:microsoft.com/office/officeart/2005/8/layout/process1"/>
    <dgm:cxn modelId="{D824017F-5132-414E-BE0B-3E4C30675E17}" type="presOf" srcId="{7A95A4E7-9A48-4CF6-958E-04C41F0BC6A7}" destId="{84789974-D12D-4DE0-A409-B06A78AFE47A}" srcOrd="0" destOrd="0" presId="urn:microsoft.com/office/officeart/2005/8/layout/process1"/>
    <dgm:cxn modelId="{717B994D-C1B1-44B3-9C4A-E7F43320C19A}" srcId="{B379335D-CB18-4E2B-8ECC-2B904F98A475}" destId="{834538B9-1683-45EF-97E6-04B463706C96}" srcOrd="1" destOrd="0" parTransId="{E4A9B448-673F-40F4-8C73-4D6A3630F48C}" sibTransId="{D57B7B57-5DFF-4E5D-BD32-9CCA2F6AFB88}"/>
    <dgm:cxn modelId="{64EF5F7C-90DE-453B-B407-238F4078009F}" type="presOf" srcId="{ACCF7560-3BC1-4A4A-A312-716AF18FF76D}" destId="{F96F83D0-BDA0-49D0-9B52-B291506BF9D5}" srcOrd="1" destOrd="0" presId="urn:microsoft.com/office/officeart/2005/8/layout/process1"/>
    <dgm:cxn modelId="{43120C14-2945-41A7-9E59-3FCFC7C7C31B}" type="presOf" srcId="{DBD8DEC5-BFA1-4FD0-9613-A60F3ABF093E}" destId="{ECCDBC44-E95F-41F6-8CA9-3245169E8DF3}" srcOrd="0" destOrd="0" presId="urn:microsoft.com/office/officeart/2005/8/layout/process1"/>
    <dgm:cxn modelId="{EF8BAA1D-915D-4CE9-A921-00B16AE6A383}" type="presOf" srcId="{D57B7B57-5DFF-4E5D-BD32-9CCA2F6AFB88}" destId="{ABE94E0B-8C4F-42F2-A9C8-D7A3078AA037}" srcOrd="0" destOrd="0" presId="urn:microsoft.com/office/officeart/2005/8/layout/process1"/>
    <dgm:cxn modelId="{E8B09BE3-7ABC-49BA-8BDC-F7A2E99F6C86}" type="presOf" srcId="{D57B7B57-5DFF-4E5D-BD32-9CCA2F6AFB88}" destId="{0F9AE4B6-EFE6-4605-8741-3C5D9E42322F}" srcOrd="1" destOrd="0" presId="urn:microsoft.com/office/officeart/2005/8/layout/process1"/>
    <dgm:cxn modelId="{2716AD70-78BF-49EB-BAF9-A9AE5C8BCCF2}" type="presOf" srcId="{834538B9-1683-45EF-97E6-04B463706C96}" destId="{F6176A4E-4C0C-4CA8-A1A8-B6A0D956D604}" srcOrd="0" destOrd="0" presId="urn:microsoft.com/office/officeart/2005/8/layout/process1"/>
    <dgm:cxn modelId="{DE2ECD7F-A246-4ABE-B815-85812A64EE93}" srcId="{B379335D-CB18-4E2B-8ECC-2B904F98A475}" destId="{DBD8DEC5-BFA1-4FD0-9613-A60F3ABF093E}" srcOrd="2" destOrd="0" parTransId="{5A836103-99BD-416D-9B69-DBD25F88FDD5}" sibTransId="{D843C4C3-765A-4858-B53A-2F4C837C3FF1}"/>
    <dgm:cxn modelId="{52CE5BF6-9B57-458A-84E9-5E672447D20F}" type="presOf" srcId="{B379335D-CB18-4E2B-8ECC-2B904F98A475}" destId="{2C4EAC31-C0C5-433E-8F91-BA626A516DE6}" srcOrd="0" destOrd="0" presId="urn:microsoft.com/office/officeart/2005/8/layout/process1"/>
    <dgm:cxn modelId="{4D3D78D0-8383-441D-92CC-F390378993BE}" type="presOf" srcId="{D843C4C3-765A-4858-B53A-2F4C837C3FF1}" destId="{57DDB5BF-DFA4-416D-AB88-824911D95D98}" srcOrd="1" destOrd="0" presId="urn:microsoft.com/office/officeart/2005/8/layout/process1"/>
    <dgm:cxn modelId="{F80F5869-CA56-4271-BFAE-72DEC8FE46D8}" type="presOf" srcId="{ACCF7560-3BC1-4A4A-A312-716AF18FF76D}" destId="{CBBA847A-876D-4BA3-A496-DA158F3699BC}" srcOrd="0" destOrd="0" presId="urn:microsoft.com/office/officeart/2005/8/layout/process1"/>
    <dgm:cxn modelId="{8AB61944-A5FA-4F0D-ACAC-4F48B97A2AA1}" srcId="{B379335D-CB18-4E2B-8ECC-2B904F98A475}" destId="{7A95A4E7-9A48-4CF6-958E-04C41F0BC6A7}" srcOrd="0" destOrd="0" parTransId="{0FEADB48-0E94-4E62-9755-56794087AAE2}" sibTransId="{ACCF7560-3BC1-4A4A-A312-716AF18FF76D}"/>
    <dgm:cxn modelId="{123E183E-DD79-4BE5-A9F8-2BF7BB8A27E6}" srcId="{B379335D-CB18-4E2B-8ECC-2B904F98A475}" destId="{B280C545-705E-4806-AB7B-FB9BB3A88C67}" srcOrd="3" destOrd="0" parTransId="{D034E14F-827E-41B2-A1C8-E5BC6E27783F}" sibTransId="{71F1CA71-C0B4-4816-A882-CFE192EBC679}"/>
    <dgm:cxn modelId="{EFC4A26D-A688-48D8-BF8B-73DDF6948B8D}" type="presOf" srcId="{D843C4C3-765A-4858-B53A-2F4C837C3FF1}" destId="{A751E035-24E3-49DE-B698-4176C5373F55}" srcOrd="0" destOrd="0" presId="urn:microsoft.com/office/officeart/2005/8/layout/process1"/>
    <dgm:cxn modelId="{10F34C52-6F16-435B-AEDF-A7754C35FCA6}" type="presParOf" srcId="{2C4EAC31-C0C5-433E-8F91-BA626A516DE6}" destId="{84789974-D12D-4DE0-A409-B06A78AFE47A}" srcOrd="0" destOrd="0" presId="urn:microsoft.com/office/officeart/2005/8/layout/process1"/>
    <dgm:cxn modelId="{B0964B49-6769-4CC7-BA16-83C666B49929}" type="presParOf" srcId="{2C4EAC31-C0C5-433E-8F91-BA626A516DE6}" destId="{CBBA847A-876D-4BA3-A496-DA158F3699BC}" srcOrd="1" destOrd="0" presId="urn:microsoft.com/office/officeart/2005/8/layout/process1"/>
    <dgm:cxn modelId="{413DB49A-B364-4FB0-BCFA-2EB828FBB128}" type="presParOf" srcId="{CBBA847A-876D-4BA3-A496-DA158F3699BC}" destId="{F96F83D0-BDA0-49D0-9B52-B291506BF9D5}" srcOrd="0" destOrd="0" presId="urn:microsoft.com/office/officeart/2005/8/layout/process1"/>
    <dgm:cxn modelId="{A4B9F269-6306-4697-BE74-3C342C67D530}" type="presParOf" srcId="{2C4EAC31-C0C5-433E-8F91-BA626A516DE6}" destId="{F6176A4E-4C0C-4CA8-A1A8-B6A0D956D604}" srcOrd="2" destOrd="0" presId="urn:microsoft.com/office/officeart/2005/8/layout/process1"/>
    <dgm:cxn modelId="{68943E27-8522-4F1A-AB00-EF960A8D047F}" type="presParOf" srcId="{2C4EAC31-C0C5-433E-8F91-BA626A516DE6}" destId="{ABE94E0B-8C4F-42F2-A9C8-D7A3078AA037}" srcOrd="3" destOrd="0" presId="urn:microsoft.com/office/officeart/2005/8/layout/process1"/>
    <dgm:cxn modelId="{A56C2CEB-901C-4161-B9E5-0CE99F4C7F06}" type="presParOf" srcId="{ABE94E0B-8C4F-42F2-A9C8-D7A3078AA037}" destId="{0F9AE4B6-EFE6-4605-8741-3C5D9E42322F}" srcOrd="0" destOrd="0" presId="urn:microsoft.com/office/officeart/2005/8/layout/process1"/>
    <dgm:cxn modelId="{235DBFF9-6D1D-4181-9D57-BEC49E75ECE1}" type="presParOf" srcId="{2C4EAC31-C0C5-433E-8F91-BA626A516DE6}" destId="{ECCDBC44-E95F-41F6-8CA9-3245169E8DF3}" srcOrd="4" destOrd="0" presId="urn:microsoft.com/office/officeart/2005/8/layout/process1"/>
    <dgm:cxn modelId="{CCB15C00-4135-4024-8C17-E36955831899}" type="presParOf" srcId="{2C4EAC31-C0C5-433E-8F91-BA626A516DE6}" destId="{A751E035-24E3-49DE-B698-4176C5373F55}" srcOrd="5" destOrd="0" presId="urn:microsoft.com/office/officeart/2005/8/layout/process1"/>
    <dgm:cxn modelId="{F4B7D9A9-9CBD-490E-AB69-0B008B5BEB86}" type="presParOf" srcId="{A751E035-24E3-49DE-B698-4176C5373F55}" destId="{57DDB5BF-DFA4-416D-AB88-824911D95D98}" srcOrd="0" destOrd="0" presId="urn:microsoft.com/office/officeart/2005/8/layout/process1"/>
    <dgm:cxn modelId="{F64B36BE-4A2F-4738-93FC-E87517C21AF5}" type="presParOf" srcId="{2C4EAC31-C0C5-433E-8F91-BA626A516DE6}" destId="{C00588A4-4CC7-4614-81E5-641CC86EB016}"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B4D335-2035-4AFC-B8A4-2A1D807A60E3}" type="doc">
      <dgm:prSet loTypeId="urn:microsoft.com/office/officeart/2005/8/layout/hChevron3" loCatId="process" qsTypeId="urn:microsoft.com/office/officeart/2005/8/quickstyle/simple1" qsCatId="simple" csTypeId="urn:microsoft.com/office/officeart/2005/8/colors/accent2_2" csCatId="accent2" phldr="1"/>
      <dgm:spPr/>
    </dgm:pt>
    <dgm:pt modelId="{2D3A27BC-5AA1-490D-8A97-8D9B482104E0}">
      <dgm:prSet phldrT="[Text]"/>
      <dgm:spPr/>
      <dgm:t>
        <a:bodyPr/>
        <a:lstStyle/>
        <a:p>
          <a:r>
            <a:rPr lang="en-GB" dirty="0" smtClean="0"/>
            <a:t>1.Identify</a:t>
          </a:r>
          <a:endParaRPr lang="en-GB" dirty="0"/>
        </a:p>
      </dgm:t>
    </dgm:pt>
    <dgm:pt modelId="{EE6C294D-2581-4C5E-BBE7-C9D3B2D9CF58}" type="parTrans" cxnId="{EC264E46-13D2-4352-9ACD-0900BCAB3915}">
      <dgm:prSet/>
      <dgm:spPr/>
      <dgm:t>
        <a:bodyPr/>
        <a:lstStyle/>
        <a:p>
          <a:endParaRPr lang="en-GB"/>
        </a:p>
      </dgm:t>
    </dgm:pt>
    <dgm:pt modelId="{C0FBFF1B-0A2E-40E6-9F8C-1D595DD1F869}" type="sibTrans" cxnId="{EC264E46-13D2-4352-9ACD-0900BCAB3915}">
      <dgm:prSet/>
      <dgm:spPr/>
      <dgm:t>
        <a:bodyPr/>
        <a:lstStyle/>
        <a:p>
          <a:endParaRPr lang="en-GB"/>
        </a:p>
      </dgm:t>
    </dgm:pt>
    <dgm:pt modelId="{D25133A6-BEEC-40A3-88D2-B65BC9C39B60}">
      <dgm:prSet phldrT="[Text]"/>
      <dgm:spPr/>
      <dgm:t>
        <a:bodyPr/>
        <a:lstStyle/>
        <a:p>
          <a:r>
            <a:rPr lang="en-GB" dirty="0" smtClean="0"/>
            <a:t>2.Assess</a:t>
          </a:r>
          <a:endParaRPr lang="en-GB" dirty="0"/>
        </a:p>
      </dgm:t>
    </dgm:pt>
    <dgm:pt modelId="{89FE8566-3813-4109-94B2-AFD99D13B981}" type="parTrans" cxnId="{033BFC6A-1965-4F07-9A62-E11728A8221C}">
      <dgm:prSet/>
      <dgm:spPr/>
      <dgm:t>
        <a:bodyPr/>
        <a:lstStyle/>
        <a:p>
          <a:endParaRPr lang="en-GB"/>
        </a:p>
      </dgm:t>
    </dgm:pt>
    <dgm:pt modelId="{BA3B7077-4B1B-4CC9-BE23-A2931DB98C0C}" type="sibTrans" cxnId="{033BFC6A-1965-4F07-9A62-E11728A8221C}">
      <dgm:prSet/>
      <dgm:spPr/>
      <dgm:t>
        <a:bodyPr/>
        <a:lstStyle/>
        <a:p>
          <a:endParaRPr lang="en-GB"/>
        </a:p>
      </dgm:t>
    </dgm:pt>
    <dgm:pt modelId="{69EACEB2-5672-4755-AB39-D05A60FBFF02}">
      <dgm:prSet phldrT="[Text]"/>
      <dgm:spPr/>
      <dgm:t>
        <a:bodyPr/>
        <a:lstStyle/>
        <a:p>
          <a:r>
            <a:rPr lang="en-GB" dirty="0" smtClean="0"/>
            <a:t>3.Arrange</a:t>
          </a:r>
          <a:endParaRPr lang="en-GB" dirty="0"/>
        </a:p>
      </dgm:t>
    </dgm:pt>
    <dgm:pt modelId="{E39512B2-4E64-42CD-AFAF-BEDAC4FA2CF5}" type="parTrans" cxnId="{98A5DA6D-C41A-4D80-BDF5-F1C9275FDE98}">
      <dgm:prSet/>
      <dgm:spPr/>
      <dgm:t>
        <a:bodyPr/>
        <a:lstStyle/>
        <a:p>
          <a:endParaRPr lang="en-GB"/>
        </a:p>
      </dgm:t>
    </dgm:pt>
    <dgm:pt modelId="{6A31D232-830F-40B9-8CD9-37A901466C8A}" type="sibTrans" cxnId="{98A5DA6D-C41A-4D80-BDF5-F1C9275FDE98}">
      <dgm:prSet/>
      <dgm:spPr/>
      <dgm:t>
        <a:bodyPr/>
        <a:lstStyle/>
        <a:p>
          <a:endParaRPr lang="en-GB"/>
        </a:p>
      </dgm:t>
    </dgm:pt>
    <dgm:pt modelId="{1A9BACF8-0EC3-4C72-864F-4BD2E287CCCB}">
      <dgm:prSet/>
      <dgm:spPr/>
      <dgm:t>
        <a:bodyPr/>
        <a:lstStyle/>
        <a:p>
          <a:r>
            <a:rPr lang="en-GB" dirty="0" smtClean="0"/>
            <a:t>4.Confirm</a:t>
          </a:r>
          <a:endParaRPr lang="en-GB" dirty="0"/>
        </a:p>
      </dgm:t>
    </dgm:pt>
    <dgm:pt modelId="{568EB6A3-9063-49C8-8373-A25125F5891B}" type="parTrans" cxnId="{1B6ED793-7B2C-45A8-8179-851FE6F60484}">
      <dgm:prSet/>
      <dgm:spPr/>
      <dgm:t>
        <a:bodyPr/>
        <a:lstStyle/>
        <a:p>
          <a:endParaRPr lang="en-GB"/>
        </a:p>
      </dgm:t>
    </dgm:pt>
    <dgm:pt modelId="{7992F239-94A2-4F63-8403-759C1368BB56}" type="sibTrans" cxnId="{1B6ED793-7B2C-45A8-8179-851FE6F60484}">
      <dgm:prSet/>
      <dgm:spPr/>
      <dgm:t>
        <a:bodyPr/>
        <a:lstStyle/>
        <a:p>
          <a:endParaRPr lang="en-GB"/>
        </a:p>
      </dgm:t>
    </dgm:pt>
    <dgm:pt modelId="{ACC5459B-7A34-4B7F-A4A2-16515A4913B7}">
      <dgm:prSet/>
      <dgm:spPr/>
      <dgm:t>
        <a:bodyPr/>
        <a:lstStyle/>
        <a:p>
          <a:r>
            <a:rPr lang="en-GB" dirty="0" smtClean="0"/>
            <a:t>5.Site Initiation</a:t>
          </a:r>
          <a:endParaRPr lang="en-GB" dirty="0"/>
        </a:p>
      </dgm:t>
    </dgm:pt>
    <dgm:pt modelId="{FBBBA1A6-2081-4D2C-9FD6-D6906E5CB587}" type="parTrans" cxnId="{B8BDE7A8-6391-43BB-8261-B83F81CA0C6E}">
      <dgm:prSet/>
      <dgm:spPr/>
      <dgm:t>
        <a:bodyPr/>
        <a:lstStyle/>
        <a:p>
          <a:endParaRPr lang="en-GB"/>
        </a:p>
      </dgm:t>
    </dgm:pt>
    <dgm:pt modelId="{4FB095AB-3BA5-43FB-913E-5349B8378C2F}" type="sibTrans" cxnId="{B8BDE7A8-6391-43BB-8261-B83F81CA0C6E}">
      <dgm:prSet/>
      <dgm:spPr/>
      <dgm:t>
        <a:bodyPr/>
        <a:lstStyle/>
        <a:p>
          <a:endParaRPr lang="en-GB"/>
        </a:p>
      </dgm:t>
    </dgm:pt>
    <dgm:pt modelId="{298E1460-7168-4D9F-92E1-64D1CFB52A5E}" type="pres">
      <dgm:prSet presAssocID="{A8B4D335-2035-4AFC-B8A4-2A1D807A60E3}" presName="Name0" presStyleCnt="0">
        <dgm:presLayoutVars>
          <dgm:dir/>
          <dgm:resizeHandles val="exact"/>
        </dgm:presLayoutVars>
      </dgm:prSet>
      <dgm:spPr/>
    </dgm:pt>
    <dgm:pt modelId="{AE58EAB6-CFED-4A11-A82E-1933137AA819}" type="pres">
      <dgm:prSet presAssocID="{2D3A27BC-5AA1-490D-8A97-8D9B482104E0}" presName="parTxOnly" presStyleLbl="node1" presStyleIdx="0" presStyleCnt="5">
        <dgm:presLayoutVars>
          <dgm:bulletEnabled val="1"/>
        </dgm:presLayoutVars>
      </dgm:prSet>
      <dgm:spPr/>
      <dgm:t>
        <a:bodyPr/>
        <a:lstStyle/>
        <a:p>
          <a:endParaRPr lang="en-GB"/>
        </a:p>
      </dgm:t>
    </dgm:pt>
    <dgm:pt modelId="{A4C069E4-2187-4105-9832-F3C852A4771C}" type="pres">
      <dgm:prSet presAssocID="{C0FBFF1B-0A2E-40E6-9F8C-1D595DD1F869}" presName="parSpace" presStyleCnt="0"/>
      <dgm:spPr/>
    </dgm:pt>
    <dgm:pt modelId="{4BA8AFDC-E2BA-48EE-A711-5477CE1E23C4}" type="pres">
      <dgm:prSet presAssocID="{D25133A6-BEEC-40A3-88D2-B65BC9C39B60}" presName="parTxOnly" presStyleLbl="node1" presStyleIdx="1" presStyleCnt="5">
        <dgm:presLayoutVars>
          <dgm:bulletEnabled val="1"/>
        </dgm:presLayoutVars>
      </dgm:prSet>
      <dgm:spPr/>
      <dgm:t>
        <a:bodyPr/>
        <a:lstStyle/>
        <a:p>
          <a:endParaRPr lang="en-GB"/>
        </a:p>
      </dgm:t>
    </dgm:pt>
    <dgm:pt modelId="{553AC107-2322-4586-B953-F941F49E1FDA}" type="pres">
      <dgm:prSet presAssocID="{BA3B7077-4B1B-4CC9-BE23-A2931DB98C0C}" presName="parSpace" presStyleCnt="0"/>
      <dgm:spPr/>
    </dgm:pt>
    <dgm:pt modelId="{459A0DB3-C150-4144-B76E-0A30FE5DC959}" type="pres">
      <dgm:prSet presAssocID="{69EACEB2-5672-4755-AB39-D05A60FBFF02}" presName="parTxOnly" presStyleLbl="node1" presStyleIdx="2" presStyleCnt="5">
        <dgm:presLayoutVars>
          <dgm:bulletEnabled val="1"/>
        </dgm:presLayoutVars>
      </dgm:prSet>
      <dgm:spPr/>
      <dgm:t>
        <a:bodyPr/>
        <a:lstStyle/>
        <a:p>
          <a:endParaRPr lang="en-GB"/>
        </a:p>
      </dgm:t>
    </dgm:pt>
    <dgm:pt modelId="{0D962301-00CB-46C9-8D5F-59927057ACC6}" type="pres">
      <dgm:prSet presAssocID="{6A31D232-830F-40B9-8CD9-37A901466C8A}" presName="parSpace" presStyleCnt="0"/>
      <dgm:spPr/>
    </dgm:pt>
    <dgm:pt modelId="{3CCE6B1C-373A-4463-B9A3-0F9CFEF85869}" type="pres">
      <dgm:prSet presAssocID="{1A9BACF8-0EC3-4C72-864F-4BD2E287CCCB}" presName="parTxOnly" presStyleLbl="node1" presStyleIdx="3" presStyleCnt="5">
        <dgm:presLayoutVars>
          <dgm:bulletEnabled val="1"/>
        </dgm:presLayoutVars>
      </dgm:prSet>
      <dgm:spPr/>
      <dgm:t>
        <a:bodyPr/>
        <a:lstStyle/>
        <a:p>
          <a:endParaRPr lang="en-GB"/>
        </a:p>
      </dgm:t>
    </dgm:pt>
    <dgm:pt modelId="{A9767F45-5931-4670-B8EE-79F390865CF4}" type="pres">
      <dgm:prSet presAssocID="{7992F239-94A2-4F63-8403-759C1368BB56}" presName="parSpace" presStyleCnt="0"/>
      <dgm:spPr/>
    </dgm:pt>
    <dgm:pt modelId="{16368D8B-C654-4E75-9B01-CEFF6DD22E58}" type="pres">
      <dgm:prSet presAssocID="{ACC5459B-7A34-4B7F-A4A2-16515A4913B7}" presName="parTxOnly" presStyleLbl="node1" presStyleIdx="4" presStyleCnt="5">
        <dgm:presLayoutVars>
          <dgm:bulletEnabled val="1"/>
        </dgm:presLayoutVars>
      </dgm:prSet>
      <dgm:spPr/>
      <dgm:t>
        <a:bodyPr/>
        <a:lstStyle/>
        <a:p>
          <a:endParaRPr lang="en-GB"/>
        </a:p>
      </dgm:t>
    </dgm:pt>
  </dgm:ptLst>
  <dgm:cxnLst>
    <dgm:cxn modelId="{781DEAEE-4C44-4E18-A24E-D4EB3C045074}" type="presOf" srcId="{1A9BACF8-0EC3-4C72-864F-4BD2E287CCCB}" destId="{3CCE6B1C-373A-4463-B9A3-0F9CFEF85869}" srcOrd="0" destOrd="0" presId="urn:microsoft.com/office/officeart/2005/8/layout/hChevron3"/>
    <dgm:cxn modelId="{C3EF416A-0100-430F-9E19-CBB363A3B2B5}" type="presOf" srcId="{2D3A27BC-5AA1-490D-8A97-8D9B482104E0}" destId="{AE58EAB6-CFED-4A11-A82E-1933137AA819}" srcOrd="0" destOrd="0" presId="urn:microsoft.com/office/officeart/2005/8/layout/hChevron3"/>
    <dgm:cxn modelId="{98A5DA6D-C41A-4D80-BDF5-F1C9275FDE98}" srcId="{A8B4D335-2035-4AFC-B8A4-2A1D807A60E3}" destId="{69EACEB2-5672-4755-AB39-D05A60FBFF02}" srcOrd="2" destOrd="0" parTransId="{E39512B2-4E64-42CD-AFAF-BEDAC4FA2CF5}" sibTransId="{6A31D232-830F-40B9-8CD9-37A901466C8A}"/>
    <dgm:cxn modelId="{0769D884-E5B1-431D-822E-01684AB1489D}" type="presOf" srcId="{ACC5459B-7A34-4B7F-A4A2-16515A4913B7}" destId="{16368D8B-C654-4E75-9B01-CEFF6DD22E58}" srcOrd="0" destOrd="0" presId="urn:microsoft.com/office/officeart/2005/8/layout/hChevron3"/>
    <dgm:cxn modelId="{B8BDE7A8-6391-43BB-8261-B83F81CA0C6E}" srcId="{A8B4D335-2035-4AFC-B8A4-2A1D807A60E3}" destId="{ACC5459B-7A34-4B7F-A4A2-16515A4913B7}" srcOrd="4" destOrd="0" parTransId="{FBBBA1A6-2081-4D2C-9FD6-D6906E5CB587}" sibTransId="{4FB095AB-3BA5-43FB-913E-5349B8378C2F}"/>
    <dgm:cxn modelId="{4B63B74F-3F64-49D0-8082-B84D7FBBAD1F}" type="presOf" srcId="{69EACEB2-5672-4755-AB39-D05A60FBFF02}" destId="{459A0DB3-C150-4144-B76E-0A30FE5DC959}" srcOrd="0" destOrd="0" presId="urn:microsoft.com/office/officeart/2005/8/layout/hChevron3"/>
    <dgm:cxn modelId="{1B6ED793-7B2C-45A8-8179-851FE6F60484}" srcId="{A8B4D335-2035-4AFC-B8A4-2A1D807A60E3}" destId="{1A9BACF8-0EC3-4C72-864F-4BD2E287CCCB}" srcOrd="3" destOrd="0" parTransId="{568EB6A3-9063-49C8-8373-A25125F5891B}" sibTransId="{7992F239-94A2-4F63-8403-759C1368BB56}"/>
    <dgm:cxn modelId="{EC264E46-13D2-4352-9ACD-0900BCAB3915}" srcId="{A8B4D335-2035-4AFC-B8A4-2A1D807A60E3}" destId="{2D3A27BC-5AA1-490D-8A97-8D9B482104E0}" srcOrd="0" destOrd="0" parTransId="{EE6C294D-2581-4C5E-BBE7-C9D3B2D9CF58}" sibTransId="{C0FBFF1B-0A2E-40E6-9F8C-1D595DD1F869}"/>
    <dgm:cxn modelId="{033BFC6A-1965-4F07-9A62-E11728A8221C}" srcId="{A8B4D335-2035-4AFC-B8A4-2A1D807A60E3}" destId="{D25133A6-BEEC-40A3-88D2-B65BC9C39B60}" srcOrd="1" destOrd="0" parTransId="{89FE8566-3813-4109-94B2-AFD99D13B981}" sibTransId="{BA3B7077-4B1B-4CC9-BE23-A2931DB98C0C}"/>
    <dgm:cxn modelId="{9E4FDBD3-B167-48FA-B658-424F66F4E12F}" type="presOf" srcId="{D25133A6-BEEC-40A3-88D2-B65BC9C39B60}" destId="{4BA8AFDC-E2BA-48EE-A711-5477CE1E23C4}" srcOrd="0" destOrd="0" presId="urn:microsoft.com/office/officeart/2005/8/layout/hChevron3"/>
    <dgm:cxn modelId="{4314E887-7C33-4DDD-BADC-E0058444672C}" type="presOf" srcId="{A8B4D335-2035-4AFC-B8A4-2A1D807A60E3}" destId="{298E1460-7168-4D9F-92E1-64D1CFB52A5E}" srcOrd="0" destOrd="0" presId="urn:microsoft.com/office/officeart/2005/8/layout/hChevron3"/>
    <dgm:cxn modelId="{33D4F5E8-6492-46FB-84CE-08C33B0D9DCE}" type="presParOf" srcId="{298E1460-7168-4D9F-92E1-64D1CFB52A5E}" destId="{AE58EAB6-CFED-4A11-A82E-1933137AA819}" srcOrd="0" destOrd="0" presId="urn:microsoft.com/office/officeart/2005/8/layout/hChevron3"/>
    <dgm:cxn modelId="{3942F7CC-439A-419E-9851-86225E490942}" type="presParOf" srcId="{298E1460-7168-4D9F-92E1-64D1CFB52A5E}" destId="{A4C069E4-2187-4105-9832-F3C852A4771C}" srcOrd="1" destOrd="0" presId="urn:microsoft.com/office/officeart/2005/8/layout/hChevron3"/>
    <dgm:cxn modelId="{87E4F654-DBEB-4813-A2DA-635FA390A833}" type="presParOf" srcId="{298E1460-7168-4D9F-92E1-64D1CFB52A5E}" destId="{4BA8AFDC-E2BA-48EE-A711-5477CE1E23C4}" srcOrd="2" destOrd="0" presId="urn:microsoft.com/office/officeart/2005/8/layout/hChevron3"/>
    <dgm:cxn modelId="{BFBE89A0-5F0C-41D6-B1C7-C48B05E79C44}" type="presParOf" srcId="{298E1460-7168-4D9F-92E1-64D1CFB52A5E}" destId="{553AC107-2322-4586-B953-F941F49E1FDA}" srcOrd="3" destOrd="0" presId="urn:microsoft.com/office/officeart/2005/8/layout/hChevron3"/>
    <dgm:cxn modelId="{CF7536BB-3DA4-452C-BEAA-A1C050AF05CC}" type="presParOf" srcId="{298E1460-7168-4D9F-92E1-64D1CFB52A5E}" destId="{459A0DB3-C150-4144-B76E-0A30FE5DC959}" srcOrd="4" destOrd="0" presId="urn:microsoft.com/office/officeart/2005/8/layout/hChevron3"/>
    <dgm:cxn modelId="{0F8DF0F7-D30B-432F-B437-C06FF7C458D7}" type="presParOf" srcId="{298E1460-7168-4D9F-92E1-64D1CFB52A5E}" destId="{0D962301-00CB-46C9-8D5F-59927057ACC6}" srcOrd="5" destOrd="0" presId="urn:microsoft.com/office/officeart/2005/8/layout/hChevron3"/>
    <dgm:cxn modelId="{E171E9E5-C940-4E62-BC53-261EEA11C198}" type="presParOf" srcId="{298E1460-7168-4D9F-92E1-64D1CFB52A5E}" destId="{3CCE6B1C-373A-4463-B9A3-0F9CFEF85869}" srcOrd="6" destOrd="0" presId="urn:microsoft.com/office/officeart/2005/8/layout/hChevron3"/>
    <dgm:cxn modelId="{E95ADBA9-E0F8-4B9A-9AD9-59BA554EF2F8}" type="presParOf" srcId="{298E1460-7168-4D9F-92E1-64D1CFB52A5E}" destId="{A9767F45-5931-4670-B8EE-79F390865CF4}" srcOrd="7" destOrd="0" presId="urn:microsoft.com/office/officeart/2005/8/layout/hChevron3"/>
    <dgm:cxn modelId="{72B45088-45CE-40C9-8F87-ED4B89BA3E60}" type="presParOf" srcId="{298E1460-7168-4D9F-92E1-64D1CFB52A5E}" destId="{16368D8B-C654-4E75-9B01-CEFF6DD22E58}"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B4D335-2035-4AFC-B8A4-2A1D807A60E3}" type="doc">
      <dgm:prSet loTypeId="urn:microsoft.com/office/officeart/2005/8/layout/hChevron3" loCatId="process" qsTypeId="urn:microsoft.com/office/officeart/2005/8/quickstyle/simple1" qsCatId="simple" csTypeId="urn:microsoft.com/office/officeart/2005/8/colors/accent5_2" csCatId="accent5" phldr="1"/>
      <dgm:spPr/>
    </dgm:pt>
    <dgm:pt modelId="{2D3A27BC-5AA1-490D-8A97-8D9B482104E0}">
      <dgm:prSet phldrT="[Text]"/>
      <dgm:spPr/>
      <dgm:t>
        <a:bodyPr/>
        <a:lstStyle/>
        <a:p>
          <a:r>
            <a:rPr lang="en-GB" dirty="0" smtClean="0">
              <a:latin typeface="Arial" panose="020B0604020202020204" pitchFamily="34" charset="0"/>
              <a:cs typeface="Arial" panose="020B0604020202020204" pitchFamily="34" charset="0"/>
            </a:rPr>
            <a:t>1.Identify</a:t>
          </a:r>
          <a:endParaRPr lang="en-GB" dirty="0">
            <a:latin typeface="Arial" panose="020B0604020202020204" pitchFamily="34" charset="0"/>
            <a:cs typeface="Arial" panose="020B0604020202020204" pitchFamily="34" charset="0"/>
          </a:endParaRPr>
        </a:p>
      </dgm:t>
    </dgm:pt>
    <dgm:pt modelId="{EE6C294D-2581-4C5E-BBE7-C9D3B2D9CF58}" type="parTrans" cxnId="{EC264E46-13D2-4352-9ACD-0900BCAB3915}">
      <dgm:prSet/>
      <dgm:spPr/>
      <dgm:t>
        <a:bodyPr/>
        <a:lstStyle/>
        <a:p>
          <a:endParaRPr lang="en-GB">
            <a:latin typeface="Arial" panose="020B0604020202020204" pitchFamily="34" charset="0"/>
            <a:cs typeface="Arial" panose="020B0604020202020204" pitchFamily="34" charset="0"/>
          </a:endParaRPr>
        </a:p>
      </dgm:t>
    </dgm:pt>
    <dgm:pt modelId="{C0FBFF1B-0A2E-40E6-9F8C-1D595DD1F869}" type="sibTrans" cxnId="{EC264E46-13D2-4352-9ACD-0900BCAB3915}">
      <dgm:prSet/>
      <dgm:spPr/>
      <dgm:t>
        <a:bodyPr/>
        <a:lstStyle/>
        <a:p>
          <a:endParaRPr lang="en-GB">
            <a:latin typeface="Arial" panose="020B0604020202020204" pitchFamily="34" charset="0"/>
            <a:cs typeface="Arial" panose="020B0604020202020204" pitchFamily="34" charset="0"/>
          </a:endParaRPr>
        </a:p>
      </dgm:t>
    </dgm:pt>
    <dgm:pt modelId="{D25133A6-BEEC-40A3-88D2-B65BC9C39B60}">
      <dgm:prSet phldrT="[Text]"/>
      <dgm:spPr/>
      <dgm:t>
        <a:bodyPr/>
        <a:lstStyle/>
        <a:p>
          <a:r>
            <a:rPr lang="en-GB" dirty="0" smtClean="0">
              <a:latin typeface="Arial" panose="020B0604020202020204" pitchFamily="34" charset="0"/>
              <a:cs typeface="Arial" panose="020B0604020202020204" pitchFamily="34" charset="0"/>
            </a:rPr>
            <a:t>2.Assess</a:t>
          </a:r>
          <a:endParaRPr lang="en-GB" dirty="0">
            <a:latin typeface="Arial" panose="020B0604020202020204" pitchFamily="34" charset="0"/>
            <a:cs typeface="Arial" panose="020B0604020202020204" pitchFamily="34" charset="0"/>
          </a:endParaRPr>
        </a:p>
      </dgm:t>
    </dgm:pt>
    <dgm:pt modelId="{89FE8566-3813-4109-94B2-AFD99D13B981}" type="parTrans" cxnId="{033BFC6A-1965-4F07-9A62-E11728A8221C}">
      <dgm:prSet/>
      <dgm:spPr/>
      <dgm:t>
        <a:bodyPr/>
        <a:lstStyle/>
        <a:p>
          <a:endParaRPr lang="en-GB">
            <a:latin typeface="Arial" panose="020B0604020202020204" pitchFamily="34" charset="0"/>
            <a:cs typeface="Arial" panose="020B0604020202020204" pitchFamily="34" charset="0"/>
          </a:endParaRPr>
        </a:p>
      </dgm:t>
    </dgm:pt>
    <dgm:pt modelId="{BA3B7077-4B1B-4CC9-BE23-A2931DB98C0C}" type="sibTrans" cxnId="{033BFC6A-1965-4F07-9A62-E11728A8221C}">
      <dgm:prSet/>
      <dgm:spPr/>
      <dgm:t>
        <a:bodyPr/>
        <a:lstStyle/>
        <a:p>
          <a:endParaRPr lang="en-GB">
            <a:latin typeface="Arial" panose="020B0604020202020204" pitchFamily="34" charset="0"/>
            <a:cs typeface="Arial" panose="020B0604020202020204" pitchFamily="34" charset="0"/>
          </a:endParaRPr>
        </a:p>
      </dgm:t>
    </dgm:pt>
    <dgm:pt modelId="{69EACEB2-5672-4755-AB39-D05A60FBFF02}">
      <dgm:prSet phldrT="[Text]"/>
      <dgm:spPr/>
      <dgm:t>
        <a:bodyPr/>
        <a:lstStyle/>
        <a:p>
          <a:r>
            <a:rPr lang="en-GB" dirty="0" smtClean="0">
              <a:latin typeface="Arial" panose="020B0604020202020204" pitchFamily="34" charset="0"/>
              <a:cs typeface="Arial" panose="020B0604020202020204" pitchFamily="34" charset="0"/>
            </a:rPr>
            <a:t>3.Arrange</a:t>
          </a:r>
          <a:endParaRPr lang="en-GB" dirty="0">
            <a:latin typeface="Arial" panose="020B0604020202020204" pitchFamily="34" charset="0"/>
            <a:cs typeface="Arial" panose="020B0604020202020204" pitchFamily="34" charset="0"/>
          </a:endParaRPr>
        </a:p>
      </dgm:t>
    </dgm:pt>
    <dgm:pt modelId="{E39512B2-4E64-42CD-AFAF-BEDAC4FA2CF5}" type="parTrans" cxnId="{98A5DA6D-C41A-4D80-BDF5-F1C9275FDE98}">
      <dgm:prSet/>
      <dgm:spPr/>
      <dgm:t>
        <a:bodyPr/>
        <a:lstStyle/>
        <a:p>
          <a:endParaRPr lang="en-GB">
            <a:latin typeface="Arial" panose="020B0604020202020204" pitchFamily="34" charset="0"/>
            <a:cs typeface="Arial" panose="020B0604020202020204" pitchFamily="34" charset="0"/>
          </a:endParaRPr>
        </a:p>
      </dgm:t>
    </dgm:pt>
    <dgm:pt modelId="{6A31D232-830F-40B9-8CD9-37A901466C8A}" type="sibTrans" cxnId="{98A5DA6D-C41A-4D80-BDF5-F1C9275FDE98}">
      <dgm:prSet/>
      <dgm:spPr/>
      <dgm:t>
        <a:bodyPr/>
        <a:lstStyle/>
        <a:p>
          <a:endParaRPr lang="en-GB">
            <a:latin typeface="Arial" panose="020B0604020202020204" pitchFamily="34" charset="0"/>
            <a:cs typeface="Arial" panose="020B0604020202020204" pitchFamily="34" charset="0"/>
          </a:endParaRPr>
        </a:p>
      </dgm:t>
    </dgm:pt>
    <dgm:pt modelId="{1A9BACF8-0EC3-4C72-864F-4BD2E287CCCB}">
      <dgm:prSet/>
      <dgm:spPr/>
      <dgm:t>
        <a:bodyPr/>
        <a:lstStyle/>
        <a:p>
          <a:r>
            <a:rPr lang="en-GB" dirty="0" smtClean="0">
              <a:latin typeface="Arial" panose="020B0604020202020204" pitchFamily="34" charset="0"/>
              <a:cs typeface="Arial" panose="020B0604020202020204" pitchFamily="34" charset="0"/>
            </a:rPr>
            <a:t>4.Confirm</a:t>
          </a:r>
          <a:endParaRPr lang="en-GB" dirty="0">
            <a:latin typeface="Arial" panose="020B0604020202020204" pitchFamily="34" charset="0"/>
            <a:cs typeface="Arial" panose="020B0604020202020204" pitchFamily="34" charset="0"/>
          </a:endParaRPr>
        </a:p>
      </dgm:t>
    </dgm:pt>
    <dgm:pt modelId="{568EB6A3-9063-49C8-8373-A25125F5891B}" type="parTrans" cxnId="{1B6ED793-7B2C-45A8-8179-851FE6F60484}">
      <dgm:prSet/>
      <dgm:spPr/>
      <dgm:t>
        <a:bodyPr/>
        <a:lstStyle/>
        <a:p>
          <a:endParaRPr lang="en-GB">
            <a:latin typeface="Arial" panose="020B0604020202020204" pitchFamily="34" charset="0"/>
            <a:cs typeface="Arial" panose="020B0604020202020204" pitchFamily="34" charset="0"/>
          </a:endParaRPr>
        </a:p>
      </dgm:t>
    </dgm:pt>
    <dgm:pt modelId="{7992F239-94A2-4F63-8403-759C1368BB56}" type="sibTrans" cxnId="{1B6ED793-7B2C-45A8-8179-851FE6F60484}">
      <dgm:prSet/>
      <dgm:spPr/>
      <dgm:t>
        <a:bodyPr/>
        <a:lstStyle/>
        <a:p>
          <a:endParaRPr lang="en-GB">
            <a:latin typeface="Arial" panose="020B0604020202020204" pitchFamily="34" charset="0"/>
            <a:cs typeface="Arial" panose="020B0604020202020204" pitchFamily="34" charset="0"/>
          </a:endParaRPr>
        </a:p>
      </dgm:t>
    </dgm:pt>
    <dgm:pt modelId="{A2C0F33D-45E7-45C5-AB9F-2D1361F2476C}">
      <dgm:prSet/>
      <dgm:spPr/>
      <dgm:t>
        <a:bodyPr/>
        <a:lstStyle/>
        <a:p>
          <a:r>
            <a:rPr lang="en-GB" dirty="0" smtClean="0">
              <a:latin typeface="Arial" panose="020B0604020202020204" pitchFamily="34" charset="0"/>
              <a:cs typeface="Arial" panose="020B0604020202020204" pitchFamily="34" charset="0"/>
            </a:rPr>
            <a:t>5.Site Initiation</a:t>
          </a:r>
          <a:endParaRPr lang="en-GB" dirty="0">
            <a:latin typeface="Arial" panose="020B0604020202020204" pitchFamily="34" charset="0"/>
            <a:cs typeface="Arial" panose="020B0604020202020204" pitchFamily="34" charset="0"/>
          </a:endParaRPr>
        </a:p>
      </dgm:t>
    </dgm:pt>
    <dgm:pt modelId="{B7113113-EF64-4AFB-BD5E-5CC3860D33B9}" type="parTrans" cxnId="{D5362CE7-4920-4201-91DA-356618A19103}">
      <dgm:prSet/>
      <dgm:spPr/>
      <dgm:t>
        <a:bodyPr/>
        <a:lstStyle/>
        <a:p>
          <a:endParaRPr lang="en-GB">
            <a:latin typeface="Arial" panose="020B0604020202020204" pitchFamily="34" charset="0"/>
            <a:cs typeface="Arial" panose="020B0604020202020204" pitchFamily="34" charset="0"/>
          </a:endParaRPr>
        </a:p>
      </dgm:t>
    </dgm:pt>
    <dgm:pt modelId="{AFC2D20B-C503-46DF-874A-9209B52D063C}" type="sibTrans" cxnId="{D5362CE7-4920-4201-91DA-356618A19103}">
      <dgm:prSet/>
      <dgm:spPr/>
      <dgm:t>
        <a:bodyPr/>
        <a:lstStyle/>
        <a:p>
          <a:endParaRPr lang="en-GB">
            <a:latin typeface="Arial" panose="020B0604020202020204" pitchFamily="34" charset="0"/>
            <a:cs typeface="Arial" panose="020B0604020202020204" pitchFamily="34" charset="0"/>
          </a:endParaRPr>
        </a:p>
      </dgm:t>
    </dgm:pt>
    <dgm:pt modelId="{298E1460-7168-4D9F-92E1-64D1CFB52A5E}" type="pres">
      <dgm:prSet presAssocID="{A8B4D335-2035-4AFC-B8A4-2A1D807A60E3}" presName="Name0" presStyleCnt="0">
        <dgm:presLayoutVars>
          <dgm:dir/>
          <dgm:resizeHandles val="exact"/>
        </dgm:presLayoutVars>
      </dgm:prSet>
      <dgm:spPr/>
    </dgm:pt>
    <dgm:pt modelId="{AE58EAB6-CFED-4A11-A82E-1933137AA819}" type="pres">
      <dgm:prSet presAssocID="{2D3A27BC-5AA1-490D-8A97-8D9B482104E0}" presName="parTxOnly" presStyleLbl="node1" presStyleIdx="0" presStyleCnt="5">
        <dgm:presLayoutVars>
          <dgm:bulletEnabled val="1"/>
        </dgm:presLayoutVars>
      </dgm:prSet>
      <dgm:spPr/>
      <dgm:t>
        <a:bodyPr/>
        <a:lstStyle/>
        <a:p>
          <a:endParaRPr lang="en-GB"/>
        </a:p>
      </dgm:t>
    </dgm:pt>
    <dgm:pt modelId="{A4C069E4-2187-4105-9832-F3C852A4771C}" type="pres">
      <dgm:prSet presAssocID="{C0FBFF1B-0A2E-40E6-9F8C-1D595DD1F869}" presName="parSpace" presStyleCnt="0"/>
      <dgm:spPr/>
    </dgm:pt>
    <dgm:pt modelId="{4BA8AFDC-E2BA-48EE-A711-5477CE1E23C4}" type="pres">
      <dgm:prSet presAssocID="{D25133A6-BEEC-40A3-88D2-B65BC9C39B60}" presName="parTxOnly" presStyleLbl="node1" presStyleIdx="1" presStyleCnt="5">
        <dgm:presLayoutVars>
          <dgm:bulletEnabled val="1"/>
        </dgm:presLayoutVars>
      </dgm:prSet>
      <dgm:spPr/>
      <dgm:t>
        <a:bodyPr/>
        <a:lstStyle/>
        <a:p>
          <a:endParaRPr lang="en-GB"/>
        </a:p>
      </dgm:t>
    </dgm:pt>
    <dgm:pt modelId="{553AC107-2322-4586-B953-F941F49E1FDA}" type="pres">
      <dgm:prSet presAssocID="{BA3B7077-4B1B-4CC9-BE23-A2931DB98C0C}" presName="parSpace" presStyleCnt="0"/>
      <dgm:spPr/>
    </dgm:pt>
    <dgm:pt modelId="{459A0DB3-C150-4144-B76E-0A30FE5DC959}" type="pres">
      <dgm:prSet presAssocID="{69EACEB2-5672-4755-AB39-D05A60FBFF02}" presName="parTxOnly" presStyleLbl="node1" presStyleIdx="2" presStyleCnt="5">
        <dgm:presLayoutVars>
          <dgm:bulletEnabled val="1"/>
        </dgm:presLayoutVars>
      </dgm:prSet>
      <dgm:spPr/>
      <dgm:t>
        <a:bodyPr/>
        <a:lstStyle/>
        <a:p>
          <a:endParaRPr lang="en-GB"/>
        </a:p>
      </dgm:t>
    </dgm:pt>
    <dgm:pt modelId="{0D962301-00CB-46C9-8D5F-59927057ACC6}" type="pres">
      <dgm:prSet presAssocID="{6A31D232-830F-40B9-8CD9-37A901466C8A}" presName="parSpace" presStyleCnt="0"/>
      <dgm:spPr/>
    </dgm:pt>
    <dgm:pt modelId="{3CCE6B1C-373A-4463-B9A3-0F9CFEF85869}" type="pres">
      <dgm:prSet presAssocID="{1A9BACF8-0EC3-4C72-864F-4BD2E287CCCB}" presName="parTxOnly" presStyleLbl="node1" presStyleIdx="3" presStyleCnt="5">
        <dgm:presLayoutVars>
          <dgm:bulletEnabled val="1"/>
        </dgm:presLayoutVars>
      </dgm:prSet>
      <dgm:spPr/>
      <dgm:t>
        <a:bodyPr/>
        <a:lstStyle/>
        <a:p>
          <a:endParaRPr lang="en-GB"/>
        </a:p>
      </dgm:t>
    </dgm:pt>
    <dgm:pt modelId="{E357BA06-0328-455F-9D26-F0E7825D349C}" type="pres">
      <dgm:prSet presAssocID="{7992F239-94A2-4F63-8403-759C1368BB56}" presName="parSpace" presStyleCnt="0"/>
      <dgm:spPr/>
    </dgm:pt>
    <dgm:pt modelId="{B61A8C39-6C3E-4206-8544-0EB2B9D860B8}" type="pres">
      <dgm:prSet presAssocID="{A2C0F33D-45E7-45C5-AB9F-2D1361F2476C}" presName="parTxOnly" presStyleLbl="node1" presStyleIdx="4" presStyleCnt="5">
        <dgm:presLayoutVars>
          <dgm:bulletEnabled val="1"/>
        </dgm:presLayoutVars>
      </dgm:prSet>
      <dgm:spPr/>
      <dgm:t>
        <a:bodyPr/>
        <a:lstStyle/>
        <a:p>
          <a:endParaRPr lang="en-GB"/>
        </a:p>
      </dgm:t>
    </dgm:pt>
  </dgm:ptLst>
  <dgm:cxnLst>
    <dgm:cxn modelId="{D5FFAACF-48BD-473B-9AF2-49A9A91DBB04}" type="presOf" srcId="{2D3A27BC-5AA1-490D-8A97-8D9B482104E0}" destId="{AE58EAB6-CFED-4A11-A82E-1933137AA819}" srcOrd="0" destOrd="0" presId="urn:microsoft.com/office/officeart/2005/8/layout/hChevron3"/>
    <dgm:cxn modelId="{4BA53634-1999-42D8-83C9-3B58E7731C99}" type="presOf" srcId="{69EACEB2-5672-4755-AB39-D05A60FBFF02}" destId="{459A0DB3-C150-4144-B76E-0A30FE5DC959}" srcOrd="0" destOrd="0" presId="urn:microsoft.com/office/officeart/2005/8/layout/hChevron3"/>
    <dgm:cxn modelId="{A4ADC3D0-EDE5-42E3-9C7F-C9A782DA6005}" type="presOf" srcId="{A2C0F33D-45E7-45C5-AB9F-2D1361F2476C}" destId="{B61A8C39-6C3E-4206-8544-0EB2B9D860B8}" srcOrd="0" destOrd="0" presId="urn:microsoft.com/office/officeart/2005/8/layout/hChevron3"/>
    <dgm:cxn modelId="{98A5DA6D-C41A-4D80-BDF5-F1C9275FDE98}" srcId="{A8B4D335-2035-4AFC-B8A4-2A1D807A60E3}" destId="{69EACEB2-5672-4755-AB39-D05A60FBFF02}" srcOrd="2" destOrd="0" parTransId="{E39512B2-4E64-42CD-AFAF-BEDAC4FA2CF5}" sibTransId="{6A31D232-830F-40B9-8CD9-37A901466C8A}"/>
    <dgm:cxn modelId="{0F58EF0D-DECE-497A-8835-905B86C2A2F0}" type="presOf" srcId="{D25133A6-BEEC-40A3-88D2-B65BC9C39B60}" destId="{4BA8AFDC-E2BA-48EE-A711-5477CE1E23C4}" srcOrd="0" destOrd="0" presId="urn:microsoft.com/office/officeart/2005/8/layout/hChevron3"/>
    <dgm:cxn modelId="{1B6ED793-7B2C-45A8-8179-851FE6F60484}" srcId="{A8B4D335-2035-4AFC-B8A4-2A1D807A60E3}" destId="{1A9BACF8-0EC3-4C72-864F-4BD2E287CCCB}" srcOrd="3" destOrd="0" parTransId="{568EB6A3-9063-49C8-8373-A25125F5891B}" sibTransId="{7992F239-94A2-4F63-8403-759C1368BB56}"/>
    <dgm:cxn modelId="{EC264E46-13D2-4352-9ACD-0900BCAB3915}" srcId="{A8B4D335-2035-4AFC-B8A4-2A1D807A60E3}" destId="{2D3A27BC-5AA1-490D-8A97-8D9B482104E0}" srcOrd="0" destOrd="0" parTransId="{EE6C294D-2581-4C5E-BBE7-C9D3B2D9CF58}" sibTransId="{C0FBFF1B-0A2E-40E6-9F8C-1D595DD1F869}"/>
    <dgm:cxn modelId="{033BFC6A-1965-4F07-9A62-E11728A8221C}" srcId="{A8B4D335-2035-4AFC-B8A4-2A1D807A60E3}" destId="{D25133A6-BEEC-40A3-88D2-B65BC9C39B60}" srcOrd="1" destOrd="0" parTransId="{89FE8566-3813-4109-94B2-AFD99D13B981}" sibTransId="{BA3B7077-4B1B-4CC9-BE23-A2931DB98C0C}"/>
    <dgm:cxn modelId="{7B1631A3-03CB-4545-8F9E-0EE4F7EDD863}" type="presOf" srcId="{A8B4D335-2035-4AFC-B8A4-2A1D807A60E3}" destId="{298E1460-7168-4D9F-92E1-64D1CFB52A5E}" srcOrd="0" destOrd="0" presId="urn:microsoft.com/office/officeart/2005/8/layout/hChevron3"/>
    <dgm:cxn modelId="{D5362CE7-4920-4201-91DA-356618A19103}" srcId="{A8B4D335-2035-4AFC-B8A4-2A1D807A60E3}" destId="{A2C0F33D-45E7-45C5-AB9F-2D1361F2476C}" srcOrd="4" destOrd="0" parTransId="{B7113113-EF64-4AFB-BD5E-5CC3860D33B9}" sibTransId="{AFC2D20B-C503-46DF-874A-9209B52D063C}"/>
    <dgm:cxn modelId="{0B6A1A32-3BCC-4EBA-9A73-2CCAB6A28FF8}" type="presOf" srcId="{1A9BACF8-0EC3-4C72-864F-4BD2E287CCCB}" destId="{3CCE6B1C-373A-4463-B9A3-0F9CFEF85869}" srcOrd="0" destOrd="0" presId="urn:microsoft.com/office/officeart/2005/8/layout/hChevron3"/>
    <dgm:cxn modelId="{1A5B79E7-B3C1-4F00-A17D-09A5A31C30ED}" type="presParOf" srcId="{298E1460-7168-4D9F-92E1-64D1CFB52A5E}" destId="{AE58EAB6-CFED-4A11-A82E-1933137AA819}" srcOrd="0" destOrd="0" presId="urn:microsoft.com/office/officeart/2005/8/layout/hChevron3"/>
    <dgm:cxn modelId="{CD94C568-A94A-4B50-954E-A5E497296479}" type="presParOf" srcId="{298E1460-7168-4D9F-92E1-64D1CFB52A5E}" destId="{A4C069E4-2187-4105-9832-F3C852A4771C}" srcOrd="1" destOrd="0" presId="urn:microsoft.com/office/officeart/2005/8/layout/hChevron3"/>
    <dgm:cxn modelId="{92B55047-7245-4915-9F45-31A36945FA15}" type="presParOf" srcId="{298E1460-7168-4D9F-92E1-64D1CFB52A5E}" destId="{4BA8AFDC-E2BA-48EE-A711-5477CE1E23C4}" srcOrd="2" destOrd="0" presId="urn:microsoft.com/office/officeart/2005/8/layout/hChevron3"/>
    <dgm:cxn modelId="{74871CEB-BA96-42FC-8871-D9D8F9A7C213}" type="presParOf" srcId="{298E1460-7168-4D9F-92E1-64D1CFB52A5E}" destId="{553AC107-2322-4586-B953-F941F49E1FDA}" srcOrd="3" destOrd="0" presId="urn:microsoft.com/office/officeart/2005/8/layout/hChevron3"/>
    <dgm:cxn modelId="{B506B6EB-F23F-4055-8A3A-3CAB01DE3C49}" type="presParOf" srcId="{298E1460-7168-4D9F-92E1-64D1CFB52A5E}" destId="{459A0DB3-C150-4144-B76E-0A30FE5DC959}" srcOrd="4" destOrd="0" presId="urn:microsoft.com/office/officeart/2005/8/layout/hChevron3"/>
    <dgm:cxn modelId="{22B1329C-F878-453C-AC2B-9EDEC066E07B}" type="presParOf" srcId="{298E1460-7168-4D9F-92E1-64D1CFB52A5E}" destId="{0D962301-00CB-46C9-8D5F-59927057ACC6}" srcOrd="5" destOrd="0" presId="urn:microsoft.com/office/officeart/2005/8/layout/hChevron3"/>
    <dgm:cxn modelId="{D4D5EE16-E1A3-4891-85EC-400323612550}" type="presParOf" srcId="{298E1460-7168-4D9F-92E1-64D1CFB52A5E}" destId="{3CCE6B1C-373A-4463-B9A3-0F9CFEF85869}" srcOrd="6" destOrd="0" presId="urn:microsoft.com/office/officeart/2005/8/layout/hChevron3"/>
    <dgm:cxn modelId="{EC3F5580-40D9-4930-9F43-B36B6766C651}" type="presParOf" srcId="{298E1460-7168-4D9F-92E1-64D1CFB52A5E}" destId="{E357BA06-0328-455F-9D26-F0E7825D349C}" srcOrd="7" destOrd="0" presId="urn:microsoft.com/office/officeart/2005/8/layout/hChevron3"/>
    <dgm:cxn modelId="{77D0A386-565B-4176-BC4D-8EF48CC1AC46}" type="presParOf" srcId="{298E1460-7168-4D9F-92E1-64D1CFB52A5E}" destId="{B61A8C39-6C3E-4206-8544-0EB2B9D860B8}"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B4D335-2035-4AFC-B8A4-2A1D807A60E3}" type="doc">
      <dgm:prSet loTypeId="urn:microsoft.com/office/officeart/2005/8/layout/hChevron3" loCatId="process" qsTypeId="urn:microsoft.com/office/officeart/2005/8/quickstyle/simple1" qsCatId="simple" csTypeId="urn:microsoft.com/office/officeart/2005/8/colors/accent2_2" csCatId="accent2" phldr="1"/>
      <dgm:spPr/>
    </dgm:pt>
    <dgm:pt modelId="{2D3A27BC-5AA1-490D-8A97-8D9B482104E0}">
      <dgm:prSet phldrT="[Text]" custT="1"/>
      <dgm:spPr/>
      <dgm:t>
        <a:bodyPr/>
        <a:lstStyle/>
        <a:p>
          <a:r>
            <a:rPr lang="en-GB" sz="3600" dirty="0" smtClean="0"/>
            <a:t>Site identification</a:t>
          </a:r>
          <a:endParaRPr lang="en-GB" sz="3600" dirty="0"/>
        </a:p>
      </dgm:t>
    </dgm:pt>
    <dgm:pt modelId="{EE6C294D-2581-4C5E-BBE7-C9D3B2D9CF58}" type="parTrans" cxnId="{EC264E46-13D2-4352-9ACD-0900BCAB3915}">
      <dgm:prSet/>
      <dgm:spPr/>
      <dgm:t>
        <a:bodyPr/>
        <a:lstStyle/>
        <a:p>
          <a:endParaRPr lang="en-GB"/>
        </a:p>
      </dgm:t>
    </dgm:pt>
    <dgm:pt modelId="{C0FBFF1B-0A2E-40E6-9F8C-1D595DD1F869}" type="sibTrans" cxnId="{EC264E46-13D2-4352-9ACD-0900BCAB3915}">
      <dgm:prSet/>
      <dgm:spPr/>
      <dgm:t>
        <a:bodyPr/>
        <a:lstStyle/>
        <a:p>
          <a:endParaRPr lang="en-GB"/>
        </a:p>
      </dgm:t>
    </dgm:pt>
    <dgm:pt modelId="{298E1460-7168-4D9F-92E1-64D1CFB52A5E}" type="pres">
      <dgm:prSet presAssocID="{A8B4D335-2035-4AFC-B8A4-2A1D807A60E3}" presName="Name0" presStyleCnt="0">
        <dgm:presLayoutVars>
          <dgm:dir/>
          <dgm:resizeHandles val="exact"/>
        </dgm:presLayoutVars>
      </dgm:prSet>
      <dgm:spPr/>
    </dgm:pt>
    <dgm:pt modelId="{AE58EAB6-CFED-4A11-A82E-1933137AA819}" type="pres">
      <dgm:prSet presAssocID="{2D3A27BC-5AA1-490D-8A97-8D9B482104E0}" presName="parTxOnly" presStyleLbl="node1" presStyleIdx="0" presStyleCnt="1">
        <dgm:presLayoutVars>
          <dgm:bulletEnabled val="1"/>
        </dgm:presLayoutVars>
      </dgm:prSet>
      <dgm:spPr/>
      <dgm:t>
        <a:bodyPr/>
        <a:lstStyle/>
        <a:p>
          <a:endParaRPr lang="en-GB"/>
        </a:p>
      </dgm:t>
    </dgm:pt>
  </dgm:ptLst>
  <dgm:cxnLst>
    <dgm:cxn modelId="{1D0DB727-D12A-4758-AF0B-7A47616DEDC8}" type="presOf" srcId="{2D3A27BC-5AA1-490D-8A97-8D9B482104E0}" destId="{AE58EAB6-CFED-4A11-A82E-1933137AA819}" srcOrd="0" destOrd="0" presId="urn:microsoft.com/office/officeart/2005/8/layout/hChevron3"/>
    <dgm:cxn modelId="{91F8D973-FC98-4263-B7FE-305B9F83061A}" type="presOf" srcId="{A8B4D335-2035-4AFC-B8A4-2A1D807A60E3}" destId="{298E1460-7168-4D9F-92E1-64D1CFB52A5E}" srcOrd="0" destOrd="0" presId="urn:microsoft.com/office/officeart/2005/8/layout/hChevron3"/>
    <dgm:cxn modelId="{EC264E46-13D2-4352-9ACD-0900BCAB3915}" srcId="{A8B4D335-2035-4AFC-B8A4-2A1D807A60E3}" destId="{2D3A27BC-5AA1-490D-8A97-8D9B482104E0}" srcOrd="0" destOrd="0" parTransId="{EE6C294D-2581-4C5E-BBE7-C9D3B2D9CF58}" sibTransId="{C0FBFF1B-0A2E-40E6-9F8C-1D595DD1F869}"/>
    <dgm:cxn modelId="{1F5FF5ED-A90E-4279-A6B0-E7546C04E346}" type="presParOf" srcId="{298E1460-7168-4D9F-92E1-64D1CFB52A5E}" destId="{AE58EAB6-CFED-4A11-A82E-1933137AA819}"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B4D335-2035-4AFC-B8A4-2A1D807A60E3}" type="doc">
      <dgm:prSet loTypeId="urn:microsoft.com/office/officeart/2005/8/layout/hChevron3" loCatId="process" qsTypeId="urn:microsoft.com/office/officeart/2005/8/quickstyle/simple1" qsCatId="simple" csTypeId="urn:microsoft.com/office/officeart/2005/8/colors/accent2_2" csCatId="accent2" phldr="1"/>
      <dgm:spPr/>
    </dgm:pt>
    <dgm:pt modelId="{2D3A27BC-5AA1-490D-8A97-8D9B482104E0}">
      <dgm:prSet phldrT="[Text]" custT="1"/>
      <dgm:spPr/>
      <dgm:t>
        <a:bodyPr/>
        <a:lstStyle/>
        <a:p>
          <a:r>
            <a:rPr lang="en-GB" sz="3600" dirty="0" smtClean="0"/>
            <a:t>Assessing capacity &amp; capability</a:t>
          </a:r>
          <a:endParaRPr lang="en-GB" sz="3600" dirty="0"/>
        </a:p>
      </dgm:t>
    </dgm:pt>
    <dgm:pt modelId="{EE6C294D-2581-4C5E-BBE7-C9D3B2D9CF58}" type="parTrans" cxnId="{EC264E46-13D2-4352-9ACD-0900BCAB3915}">
      <dgm:prSet/>
      <dgm:spPr/>
      <dgm:t>
        <a:bodyPr/>
        <a:lstStyle/>
        <a:p>
          <a:endParaRPr lang="en-GB"/>
        </a:p>
      </dgm:t>
    </dgm:pt>
    <dgm:pt modelId="{C0FBFF1B-0A2E-40E6-9F8C-1D595DD1F869}" type="sibTrans" cxnId="{EC264E46-13D2-4352-9ACD-0900BCAB3915}">
      <dgm:prSet/>
      <dgm:spPr/>
      <dgm:t>
        <a:bodyPr/>
        <a:lstStyle/>
        <a:p>
          <a:endParaRPr lang="en-GB"/>
        </a:p>
      </dgm:t>
    </dgm:pt>
    <dgm:pt modelId="{298E1460-7168-4D9F-92E1-64D1CFB52A5E}" type="pres">
      <dgm:prSet presAssocID="{A8B4D335-2035-4AFC-B8A4-2A1D807A60E3}" presName="Name0" presStyleCnt="0">
        <dgm:presLayoutVars>
          <dgm:dir/>
          <dgm:resizeHandles val="exact"/>
        </dgm:presLayoutVars>
      </dgm:prSet>
      <dgm:spPr/>
    </dgm:pt>
    <dgm:pt modelId="{AE58EAB6-CFED-4A11-A82E-1933137AA819}" type="pres">
      <dgm:prSet presAssocID="{2D3A27BC-5AA1-490D-8A97-8D9B482104E0}" presName="parTxOnly" presStyleLbl="node1" presStyleIdx="0" presStyleCnt="1">
        <dgm:presLayoutVars>
          <dgm:bulletEnabled val="1"/>
        </dgm:presLayoutVars>
      </dgm:prSet>
      <dgm:spPr/>
      <dgm:t>
        <a:bodyPr/>
        <a:lstStyle/>
        <a:p>
          <a:endParaRPr lang="en-GB"/>
        </a:p>
      </dgm:t>
    </dgm:pt>
  </dgm:ptLst>
  <dgm:cxnLst>
    <dgm:cxn modelId="{EC264E46-13D2-4352-9ACD-0900BCAB3915}" srcId="{A8B4D335-2035-4AFC-B8A4-2A1D807A60E3}" destId="{2D3A27BC-5AA1-490D-8A97-8D9B482104E0}" srcOrd="0" destOrd="0" parTransId="{EE6C294D-2581-4C5E-BBE7-C9D3B2D9CF58}" sibTransId="{C0FBFF1B-0A2E-40E6-9F8C-1D595DD1F869}"/>
    <dgm:cxn modelId="{3E8E702A-5412-4644-A06C-96C4A84AE499}" type="presOf" srcId="{2D3A27BC-5AA1-490D-8A97-8D9B482104E0}" destId="{AE58EAB6-CFED-4A11-A82E-1933137AA819}" srcOrd="0" destOrd="0" presId="urn:microsoft.com/office/officeart/2005/8/layout/hChevron3"/>
    <dgm:cxn modelId="{53C775DA-ED21-4ABA-863E-D1D11754288A}" type="presOf" srcId="{A8B4D335-2035-4AFC-B8A4-2A1D807A60E3}" destId="{298E1460-7168-4D9F-92E1-64D1CFB52A5E}" srcOrd="0" destOrd="0" presId="urn:microsoft.com/office/officeart/2005/8/layout/hChevron3"/>
    <dgm:cxn modelId="{FCA496DE-9684-4044-83EB-BED2B1DE87DA}" type="presParOf" srcId="{298E1460-7168-4D9F-92E1-64D1CFB52A5E}" destId="{AE58EAB6-CFED-4A11-A82E-1933137AA819}"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8B4D335-2035-4AFC-B8A4-2A1D807A60E3}" type="doc">
      <dgm:prSet loTypeId="urn:microsoft.com/office/officeart/2005/8/layout/hChevron3" loCatId="process" qsTypeId="urn:microsoft.com/office/officeart/2005/8/quickstyle/simple1" qsCatId="simple" csTypeId="urn:microsoft.com/office/officeart/2005/8/colors/accent2_2" csCatId="accent2" phldr="1"/>
      <dgm:spPr/>
    </dgm:pt>
    <dgm:pt modelId="{2D3A27BC-5AA1-490D-8A97-8D9B482104E0}">
      <dgm:prSet phldrT="[Text]" custT="1"/>
      <dgm:spPr/>
      <dgm:t>
        <a:bodyPr/>
        <a:lstStyle/>
        <a:p>
          <a:r>
            <a:rPr lang="en-GB" sz="3600" dirty="0" smtClean="0"/>
            <a:t>Arranging capacity &amp; capability</a:t>
          </a:r>
          <a:endParaRPr lang="en-GB" sz="3600" dirty="0"/>
        </a:p>
      </dgm:t>
    </dgm:pt>
    <dgm:pt modelId="{EE6C294D-2581-4C5E-BBE7-C9D3B2D9CF58}" type="parTrans" cxnId="{EC264E46-13D2-4352-9ACD-0900BCAB3915}">
      <dgm:prSet/>
      <dgm:spPr/>
      <dgm:t>
        <a:bodyPr/>
        <a:lstStyle/>
        <a:p>
          <a:endParaRPr lang="en-GB"/>
        </a:p>
      </dgm:t>
    </dgm:pt>
    <dgm:pt modelId="{C0FBFF1B-0A2E-40E6-9F8C-1D595DD1F869}" type="sibTrans" cxnId="{EC264E46-13D2-4352-9ACD-0900BCAB3915}">
      <dgm:prSet/>
      <dgm:spPr/>
      <dgm:t>
        <a:bodyPr/>
        <a:lstStyle/>
        <a:p>
          <a:endParaRPr lang="en-GB"/>
        </a:p>
      </dgm:t>
    </dgm:pt>
    <dgm:pt modelId="{298E1460-7168-4D9F-92E1-64D1CFB52A5E}" type="pres">
      <dgm:prSet presAssocID="{A8B4D335-2035-4AFC-B8A4-2A1D807A60E3}" presName="Name0" presStyleCnt="0">
        <dgm:presLayoutVars>
          <dgm:dir/>
          <dgm:resizeHandles val="exact"/>
        </dgm:presLayoutVars>
      </dgm:prSet>
      <dgm:spPr/>
    </dgm:pt>
    <dgm:pt modelId="{AE58EAB6-CFED-4A11-A82E-1933137AA819}" type="pres">
      <dgm:prSet presAssocID="{2D3A27BC-5AA1-490D-8A97-8D9B482104E0}" presName="parTxOnly" presStyleLbl="node1" presStyleIdx="0" presStyleCnt="1">
        <dgm:presLayoutVars>
          <dgm:bulletEnabled val="1"/>
        </dgm:presLayoutVars>
      </dgm:prSet>
      <dgm:spPr/>
      <dgm:t>
        <a:bodyPr/>
        <a:lstStyle/>
        <a:p>
          <a:endParaRPr lang="en-GB"/>
        </a:p>
      </dgm:t>
    </dgm:pt>
  </dgm:ptLst>
  <dgm:cxnLst>
    <dgm:cxn modelId="{EC264E46-13D2-4352-9ACD-0900BCAB3915}" srcId="{A8B4D335-2035-4AFC-B8A4-2A1D807A60E3}" destId="{2D3A27BC-5AA1-490D-8A97-8D9B482104E0}" srcOrd="0" destOrd="0" parTransId="{EE6C294D-2581-4C5E-BBE7-C9D3B2D9CF58}" sibTransId="{C0FBFF1B-0A2E-40E6-9F8C-1D595DD1F869}"/>
    <dgm:cxn modelId="{DCAE77F5-12D2-4190-B695-D12B45F3B5DE}" type="presOf" srcId="{2D3A27BC-5AA1-490D-8A97-8D9B482104E0}" destId="{AE58EAB6-CFED-4A11-A82E-1933137AA819}" srcOrd="0" destOrd="0" presId="urn:microsoft.com/office/officeart/2005/8/layout/hChevron3"/>
    <dgm:cxn modelId="{AB44A8AB-24F9-468E-8C2C-5715B87CBDE9}" type="presOf" srcId="{A8B4D335-2035-4AFC-B8A4-2A1D807A60E3}" destId="{298E1460-7168-4D9F-92E1-64D1CFB52A5E}" srcOrd="0" destOrd="0" presId="urn:microsoft.com/office/officeart/2005/8/layout/hChevron3"/>
    <dgm:cxn modelId="{5624A84B-5A9E-4370-BB1C-1569DE29DC48}" type="presParOf" srcId="{298E1460-7168-4D9F-92E1-64D1CFB52A5E}" destId="{AE58EAB6-CFED-4A11-A82E-1933137AA819}"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B4D335-2035-4AFC-B8A4-2A1D807A60E3}" type="doc">
      <dgm:prSet loTypeId="urn:microsoft.com/office/officeart/2005/8/layout/hChevron3" loCatId="process" qsTypeId="urn:microsoft.com/office/officeart/2005/8/quickstyle/simple1" qsCatId="simple" csTypeId="urn:microsoft.com/office/officeart/2005/8/colors/accent2_2" csCatId="accent2" phldr="1"/>
      <dgm:spPr/>
    </dgm:pt>
    <dgm:pt modelId="{2D3A27BC-5AA1-490D-8A97-8D9B482104E0}">
      <dgm:prSet phldrT="[Text]" custT="1"/>
      <dgm:spPr/>
      <dgm:t>
        <a:bodyPr/>
        <a:lstStyle/>
        <a:p>
          <a:r>
            <a:rPr lang="en-GB" sz="3600" dirty="0" smtClean="0"/>
            <a:t>Confirming capacity &amp; capability</a:t>
          </a:r>
          <a:endParaRPr lang="en-GB" sz="3600" dirty="0"/>
        </a:p>
      </dgm:t>
    </dgm:pt>
    <dgm:pt modelId="{EE6C294D-2581-4C5E-BBE7-C9D3B2D9CF58}" type="parTrans" cxnId="{EC264E46-13D2-4352-9ACD-0900BCAB3915}">
      <dgm:prSet/>
      <dgm:spPr/>
      <dgm:t>
        <a:bodyPr/>
        <a:lstStyle/>
        <a:p>
          <a:endParaRPr lang="en-GB"/>
        </a:p>
      </dgm:t>
    </dgm:pt>
    <dgm:pt modelId="{C0FBFF1B-0A2E-40E6-9F8C-1D595DD1F869}" type="sibTrans" cxnId="{EC264E46-13D2-4352-9ACD-0900BCAB3915}">
      <dgm:prSet/>
      <dgm:spPr/>
      <dgm:t>
        <a:bodyPr/>
        <a:lstStyle/>
        <a:p>
          <a:endParaRPr lang="en-GB"/>
        </a:p>
      </dgm:t>
    </dgm:pt>
    <dgm:pt modelId="{298E1460-7168-4D9F-92E1-64D1CFB52A5E}" type="pres">
      <dgm:prSet presAssocID="{A8B4D335-2035-4AFC-B8A4-2A1D807A60E3}" presName="Name0" presStyleCnt="0">
        <dgm:presLayoutVars>
          <dgm:dir/>
          <dgm:resizeHandles val="exact"/>
        </dgm:presLayoutVars>
      </dgm:prSet>
      <dgm:spPr/>
    </dgm:pt>
    <dgm:pt modelId="{AE58EAB6-CFED-4A11-A82E-1933137AA819}" type="pres">
      <dgm:prSet presAssocID="{2D3A27BC-5AA1-490D-8A97-8D9B482104E0}" presName="parTxOnly" presStyleLbl="node1" presStyleIdx="0" presStyleCnt="1">
        <dgm:presLayoutVars>
          <dgm:bulletEnabled val="1"/>
        </dgm:presLayoutVars>
      </dgm:prSet>
      <dgm:spPr/>
      <dgm:t>
        <a:bodyPr/>
        <a:lstStyle/>
        <a:p>
          <a:endParaRPr lang="en-GB"/>
        </a:p>
      </dgm:t>
    </dgm:pt>
  </dgm:ptLst>
  <dgm:cxnLst>
    <dgm:cxn modelId="{EC264E46-13D2-4352-9ACD-0900BCAB3915}" srcId="{A8B4D335-2035-4AFC-B8A4-2A1D807A60E3}" destId="{2D3A27BC-5AA1-490D-8A97-8D9B482104E0}" srcOrd="0" destOrd="0" parTransId="{EE6C294D-2581-4C5E-BBE7-C9D3B2D9CF58}" sibTransId="{C0FBFF1B-0A2E-40E6-9F8C-1D595DD1F869}"/>
    <dgm:cxn modelId="{4211F7B7-B9D6-4828-AAF9-82E50534680F}" type="presOf" srcId="{2D3A27BC-5AA1-490D-8A97-8D9B482104E0}" destId="{AE58EAB6-CFED-4A11-A82E-1933137AA819}" srcOrd="0" destOrd="0" presId="urn:microsoft.com/office/officeart/2005/8/layout/hChevron3"/>
    <dgm:cxn modelId="{5F23E135-C6FF-4B40-BEB2-F993B77D39CD}" type="presOf" srcId="{A8B4D335-2035-4AFC-B8A4-2A1D807A60E3}" destId="{298E1460-7168-4D9F-92E1-64D1CFB52A5E}" srcOrd="0" destOrd="0" presId="urn:microsoft.com/office/officeart/2005/8/layout/hChevron3"/>
    <dgm:cxn modelId="{4A85CC5B-5471-40B7-945B-DA078430EB61}" type="presParOf" srcId="{298E1460-7168-4D9F-92E1-64D1CFB52A5E}" destId="{AE58EAB6-CFED-4A11-A82E-1933137AA819}"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8B4D335-2035-4AFC-B8A4-2A1D807A60E3}" type="doc">
      <dgm:prSet loTypeId="urn:microsoft.com/office/officeart/2005/8/layout/hChevron3" loCatId="process" qsTypeId="urn:microsoft.com/office/officeart/2005/8/quickstyle/simple1" qsCatId="simple" csTypeId="urn:microsoft.com/office/officeart/2005/8/colors/accent2_2" csCatId="accent2" phldr="1"/>
      <dgm:spPr/>
    </dgm:pt>
    <dgm:pt modelId="{2D3A27BC-5AA1-490D-8A97-8D9B482104E0}">
      <dgm:prSet phldrT="[Text]" custT="1"/>
      <dgm:spPr/>
      <dgm:t>
        <a:bodyPr/>
        <a:lstStyle/>
        <a:p>
          <a:r>
            <a:rPr lang="en-GB" sz="3600" dirty="0" smtClean="0"/>
            <a:t>Site initiation</a:t>
          </a:r>
          <a:endParaRPr lang="en-GB" sz="3600" dirty="0"/>
        </a:p>
      </dgm:t>
    </dgm:pt>
    <dgm:pt modelId="{EE6C294D-2581-4C5E-BBE7-C9D3B2D9CF58}" type="parTrans" cxnId="{EC264E46-13D2-4352-9ACD-0900BCAB3915}">
      <dgm:prSet/>
      <dgm:spPr/>
      <dgm:t>
        <a:bodyPr/>
        <a:lstStyle/>
        <a:p>
          <a:endParaRPr lang="en-GB"/>
        </a:p>
      </dgm:t>
    </dgm:pt>
    <dgm:pt modelId="{C0FBFF1B-0A2E-40E6-9F8C-1D595DD1F869}" type="sibTrans" cxnId="{EC264E46-13D2-4352-9ACD-0900BCAB3915}">
      <dgm:prSet/>
      <dgm:spPr/>
      <dgm:t>
        <a:bodyPr/>
        <a:lstStyle/>
        <a:p>
          <a:endParaRPr lang="en-GB"/>
        </a:p>
      </dgm:t>
    </dgm:pt>
    <dgm:pt modelId="{298E1460-7168-4D9F-92E1-64D1CFB52A5E}" type="pres">
      <dgm:prSet presAssocID="{A8B4D335-2035-4AFC-B8A4-2A1D807A60E3}" presName="Name0" presStyleCnt="0">
        <dgm:presLayoutVars>
          <dgm:dir/>
          <dgm:resizeHandles val="exact"/>
        </dgm:presLayoutVars>
      </dgm:prSet>
      <dgm:spPr/>
    </dgm:pt>
    <dgm:pt modelId="{AE58EAB6-CFED-4A11-A82E-1933137AA819}" type="pres">
      <dgm:prSet presAssocID="{2D3A27BC-5AA1-490D-8A97-8D9B482104E0}" presName="parTxOnly" presStyleLbl="node1" presStyleIdx="0" presStyleCnt="1">
        <dgm:presLayoutVars>
          <dgm:bulletEnabled val="1"/>
        </dgm:presLayoutVars>
      </dgm:prSet>
      <dgm:spPr/>
      <dgm:t>
        <a:bodyPr/>
        <a:lstStyle/>
        <a:p>
          <a:endParaRPr lang="en-GB"/>
        </a:p>
      </dgm:t>
    </dgm:pt>
  </dgm:ptLst>
  <dgm:cxnLst>
    <dgm:cxn modelId="{864CD144-134E-4624-B0D1-5E21DEE62EBD}" type="presOf" srcId="{2D3A27BC-5AA1-490D-8A97-8D9B482104E0}" destId="{AE58EAB6-CFED-4A11-A82E-1933137AA819}" srcOrd="0" destOrd="0" presId="urn:microsoft.com/office/officeart/2005/8/layout/hChevron3"/>
    <dgm:cxn modelId="{EC264E46-13D2-4352-9ACD-0900BCAB3915}" srcId="{A8B4D335-2035-4AFC-B8A4-2A1D807A60E3}" destId="{2D3A27BC-5AA1-490D-8A97-8D9B482104E0}" srcOrd="0" destOrd="0" parTransId="{EE6C294D-2581-4C5E-BBE7-C9D3B2D9CF58}" sibTransId="{C0FBFF1B-0A2E-40E6-9F8C-1D595DD1F869}"/>
    <dgm:cxn modelId="{D85FA91A-9BDD-4017-87BD-9E3F93712904}" type="presOf" srcId="{A8B4D335-2035-4AFC-B8A4-2A1D807A60E3}" destId="{298E1460-7168-4D9F-92E1-64D1CFB52A5E}" srcOrd="0" destOrd="0" presId="urn:microsoft.com/office/officeart/2005/8/layout/hChevron3"/>
    <dgm:cxn modelId="{A15E8EDE-B9D8-430A-86F8-F7422FA3DF47}" type="presParOf" srcId="{298E1460-7168-4D9F-92E1-64D1CFB52A5E}" destId="{AE58EAB6-CFED-4A11-A82E-1933137AA819}"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0B22A-5CCA-4AEC-AC18-DB3F74444A59}">
      <dsp:nvSpPr>
        <dsp:cNvPr id="0" name=""/>
        <dsp:cNvSpPr/>
      </dsp:nvSpPr>
      <dsp:spPr>
        <a:xfrm>
          <a:off x="0" y="548846"/>
          <a:ext cx="7200800" cy="1760850"/>
        </a:xfrm>
        <a:prstGeom prst="rect">
          <a:avLst/>
        </a:prstGeom>
        <a:solidFill>
          <a:schemeClr val="lt1">
            <a:alpha val="90000"/>
            <a:hueOff val="0"/>
            <a:satOff val="0"/>
            <a:lumOff val="0"/>
            <a:alphaOff val="0"/>
          </a:schemeClr>
        </a:solidFill>
        <a:ln w="25400" cap="flat" cmpd="sng" algn="ctr">
          <a:solidFill>
            <a:srgbClr val="332A86"/>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62" tIns="541528" rIns="558862" bIns="184912" numCol="1" spcCol="1270" anchor="t" anchorCtr="0">
          <a:noAutofit/>
        </a:bodyPr>
        <a:lstStyle/>
        <a:p>
          <a:pPr marL="228600" lvl="1" indent="-228600" algn="l" defTabSz="1155700">
            <a:lnSpc>
              <a:spcPct val="90000"/>
            </a:lnSpc>
            <a:spcBef>
              <a:spcPct val="0"/>
            </a:spcBef>
            <a:spcAft>
              <a:spcPct val="15000"/>
            </a:spcAft>
            <a:buChar char="••"/>
          </a:pPr>
          <a:r>
            <a:rPr lang="en-GB" sz="2600" kern="1200" dirty="0" smtClean="0"/>
            <a:t>To make it easier to undertake responsible health research in the NHS in England as part of a UK-wide system</a:t>
          </a:r>
          <a:endParaRPr lang="en-GB" sz="2600" kern="1200" dirty="0"/>
        </a:p>
      </dsp:txBody>
      <dsp:txXfrm>
        <a:off x="0" y="548846"/>
        <a:ext cx="7200800" cy="1760850"/>
      </dsp:txXfrm>
    </dsp:sp>
    <dsp:sp modelId="{B10F5664-4F39-46E8-A024-F4C2EA185E9E}">
      <dsp:nvSpPr>
        <dsp:cNvPr id="0" name=""/>
        <dsp:cNvSpPr/>
      </dsp:nvSpPr>
      <dsp:spPr>
        <a:xfrm>
          <a:off x="360040" y="165086"/>
          <a:ext cx="5040560" cy="767520"/>
        </a:xfrm>
        <a:prstGeom prst="roundRect">
          <a:avLst/>
        </a:prstGeom>
        <a:solidFill>
          <a:srgbClr val="332A8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21" tIns="0" rIns="190521" bIns="0" numCol="1" spcCol="1270" anchor="ctr" anchorCtr="0">
          <a:noAutofit/>
        </a:bodyPr>
        <a:lstStyle/>
        <a:p>
          <a:pPr lvl="0" algn="l" defTabSz="1155700">
            <a:lnSpc>
              <a:spcPct val="90000"/>
            </a:lnSpc>
            <a:spcBef>
              <a:spcPct val="0"/>
            </a:spcBef>
            <a:spcAft>
              <a:spcPct val="35000"/>
            </a:spcAft>
          </a:pPr>
          <a:r>
            <a:rPr lang="en-GB" sz="2600" kern="1200" dirty="0" smtClean="0"/>
            <a:t>Vision</a:t>
          </a:r>
          <a:endParaRPr lang="en-GB" sz="2600" kern="1200" dirty="0"/>
        </a:p>
      </dsp:txBody>
      <dsp:txXfrm>
        <a:off x="397507" y="202553"/>
        <a:ext cx="4965626" cy="692586"/>
      </dsp:txXfrm>
    </dsp:sp>
    <dsp:sp modelId="{D019C9AB-98D7-455C-8E72-8155BC381D14}">
      <dsp:nvSpPr>
        <dsp:cNvPr id="0" name=""/>
        <dsp:cNvSpPr/>
      </dsp:nvSpPr>
      <dsp:spPr>
        <a:xfrm>
          <a:off x="0" y="2833857"/>
          <a:ext cx="7200800" cy="2129400"/>
        </a:xfrm>
        <a:prstGeom prst="rect">
          <a:avLst/>
        </a:prstGeom>
        <a:solidFill>
          <a:schemeClr val="lt1">
            <a:alpha val="90000"/>
            <a:hueOff val="0"/>
            <a:satOff val="0"/>
            <a:lumOff val="0"/>
            <a:alphaOff val="0"/>
          </a:schemeClr>
        </a:solidFill>
        <a:ln w="25400" cap="flat" cmpd="sng" algn="ctr">
          <a:solidFill>
            <a:srgbClr val="332A86"/>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62" tIns="541528" rIns="558862" bIns="184912" numCol="1" spcCol="1270" anchor="t" anchorCtr="0">
          <a:noAutofit/>
        </a:bodyPr>
        <a:lstStyle/>
        <a:p>
          <a:pPr marL="228600" lvl="1" indent="-228600" algn="l" defTabSz="1155700">
            <a:lnSpc>
              <a:spcPct val="90000"/>
            </a:lnSpc>
            <a:spcBef>
              <a:spcPct val="0"/>
            </a:spcBef>
            <a:spcAft>
              <a:spcPct val="15000"/>
            </a:spcAft>
            <a:buChar char="••"/>
          </a:pPr>
          <a:r>
            <a:rPr lang="en-GB" sz="2600" kern="1200" dirty="0" smtClean="0"/>
            <a:t>To simplify the process for approval of health research for researchers, thus reducing the time and cost of setting up studies</a:t>
          </a:r>
          <a:endParaRPr lang="en-GB" sz="2600" kern="1200" dirty="0"/>
        </a:p>
      </dsp:txBody>
      <dsp:txXfrm>
        <a:off x="0" y="2833857"/>
        <a:ext cx="7200800" cy="2129400"/>
      </dsp:txXfrm>
    </dsp:sp>
    <dsp:sp modelId="{C4C90CDA-781A-44E7-90AB-8E72C681C2C3}">
      <dsp:nvSpPr>
        <dsp:cNvPr id="0" name=""/>
        <dsp:cNvSpPr/>
      </dsp:nvSpPr>
      <dsp:spPr>
        <a:xfrm>
          <a:off x="360040" y="2450097"/>
          <a:ext cx="5040560" cy="767520"/>
        </a:xfrm>
        <a:prstGeom prst="roundRect">
          <a:avLst/>
        </a:prstGeom>
        <a:solidFill>
          <a:srgbClr val="332A8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21" tIns="0" rIns="190521" bIns="0" numCol="1" spcCol="1270" anchor="ctr" anchorCtr="0">
          <a:noAutofit/>
        </a:bodyPr>
        <a:lstStyle/>
        <a:p>
          <a:pPr lvl="0" algn="l" defTabSz="1155700">
            <a:lnSpc>
              <a:spcPct val="90000"/>
            </a:lnSpc>
            <a:spcBef>
              <a:spcPct val="0"/>
            </a:spcBef>
            <a:spcAft>
              <a:spcPct val="35000"/>
            </a:spcAft>
          </a:pPr>
          <a:r>
            <a:rPr lang="en-GB" sz="2600" kern="1200" dirty="0" smtClean="0"/>
            <a:t>Aim</a:t>
          </a:r>
          <a:endParaRPr lang="en-GB" sz="2600" kern="1200" dirty="0"/>
        </a:p>
      </dsp:txBody>
      <dsp:txXfrm>
        <a:off x="397507" y="2487564"/>
        <a:ext cx="4965626"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89974-D12D-4DE0-A409-B06A78AFE47A}">
      <dsp:nvSpPr>
        <dsp:cNvPr id="0" name=""/>
        <dsp:cNvSpPr/>
      </dsp:nvSpPr>
      <dsp:spPr>
        <a:xfrm>
          <a:off x="2911" y="535945"/>
          <a:ext cx="1272867" cy="978517"/>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i="0" kern="1200" dirty="0" smtClean="0">
              <a:solidFill>
                <a:prstClr val="white"/>
              </a:solidFill>
              <a:latin typeface="Arial" panose="020B0604020202020204" pitchFamily="34" charset="0"/>
              <a:cs typeface="Arial" panose="020B0604020202020204" pitchFamily="34" charset="0"/>
            </a:rPr>
            <a:t>Applicant</a:t>
          </a:r>
          <a:r>
            <a:rPr lang="en-GB" sz="1500" kern="1200" dirty="0" smtClean="0">
              <a:latin typeface="Arial" panose="020B0604020202020204" pitchFamily="34" charset="0"/>
              <a:cs typeface="Arial" panose="020B0604020202020204" pitchFamily="34" charset="0"/>
            </a:rPr>
            <a:t> identifies sites</a:t>
          </a:r>
          <a:endParaRPr lang="en-GB" sz="1500" kern="1200" dirty="0">
            <a:latin typeface="Arial" panose="020B0604020202020204" pitchFamily="34" charset="0"/>
            <a:cs typeface="Arial" panose="020B0604020202020204" pitchFamily="34" charset="0"/>
          </a:endParaRPr>
        </a:p>
      </dsp:txBody>
      <dsp:txXfrm>
        <a:off x="31571" y="564605"/>
        <a:ext cx="1215547" cy="921197"/>
      </dsp:txXfrm>
    </dsp:sp>
    <dsp:sp modelId="{CBBA847A-876D-4BA3-A496-DA158F3699BC}">
      <dsp:nvSpPr>
        <dsp:cNvPr id="0" name=""/>
        <dsp:cNvSpPr/>
      </dsp:nvSpPr>
      <dsp:spPr>
        <a:xfrm>
          <a:off x="1403066" y="867368"/>
          <a:ext cx="269848" cy="315671"/>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latin typeface="Arial" panose="020B0604020202020204" pitchFamily="34" charset="0"/>
            <a:cs typeface="Arial" panose="020B0604020202020204" pitchFamily="34" charset="0"/>
          </a:endParaRPr>
        </a:p>
      </dsp:txBody>
      <dsp:txXfrm>
        <a:off x="1403066" y="930502"/>
        <a:ext cx="188894" cy="189403"/>
      </dsp:txXfrm>
    </dsp:sp>
    <dsp:sp modelId="{F6176A4E-4C0C-4CA8-A1A8-B6A0D956D604}">
      <dsp:nvSpPr>
        <dsp:cNvPr id="0" name=""/>
        <dsp:cNvSpPr/>
      </dsp:nvSpPr>
      <dsp:spPr>
        <a:xfrm>
          <a:off x="1784926" y="535945"/>
          <a:ext cx="1272867" cy="978517"/>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i="0" kern="1200" dirty="0" smtClean="0">
              <a:solidFill>
                <a:prstClr val="white"/>
              </a:solidFill>
              <a:latin typeface="Arial" panose="020B0604020202020204" pitchFamily="34" charset="0"/>
              <a:cs typeface="Arial" panose="020B0604020202020204" pitchFamily="34" charset="0"/>
            </a:rPr>
            <a:t>Applicant</a:t>
          </a:r>
          <a:r>
            <a:rPr lang="en-GB" sz="1500" kern="1200" dirty="0" smtClean="0">
              <a:latin typeface="Arial" panose="020B0604020202020204" pitchFamily="34" charset="0"/>
              <a:cs typeface="Arial" panose="020B0604020202020204" pitchFamily="34" charset="0"/>
            </a:rPr>
            <a:t> sends local package  to site team</a:t>
          </a:r>
          <a:endParaRPr lang="en-GB" sz="1500" kern="1200" dirty="0">
            <a:latin typeface="Arial" panose="020B0604020202020204" pitchFamily="34" charset="0"/>
            <a:cs typeface="Arial" panose="020B0604020202020204" pitchFamily="34" charset="0"/>
          </a:endParaRPr>
        </a:p>
      </dsp:txBody>
      <dsp:txXfrm>
        <a:off x="1813586" y="564605"/>
        <a:ext cx="1215547" cy="921197"/>
      </dsp:txXfrm>
    </dsp:sp>
    <dsp:sp modelId="{ABE94E0B-8C4F-42F2-A9C8-D7A3078AA037}">
      <dsp:nvSpPr>
        <dsp:cNvPr id="0" name=""/>
        <dsp:cNvSpPr/>
      </dsp:nvSpPr>
      <dsp:spPr>
        <a:xfrm>
          <a:off x="3185081" y="867368"/>
          <a:ext cx="269848" cy="315671"/>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latin typeface="Arial" panose="020B0604020202020204" pitchFamily="34" charset="0"/>
            <a:cs typeface="Arial" panose="020B0604020202020204" pitchFamily="34" charset="0"/>
          </a:endParaRPr>
        </a:p>
      </dsp:txBody>
      <dsp:txXfrm>
        <a:off x="3185081" y="930502"/>
        <a:ext cx="188894" cy="189403"/>
      </dsp:txXfrm>
    </dsp:sp>
    <dsp:sp modelId="{ECCDBC44-E95F-41F6-8CA9-3245169E8DF3}">
      <dsp:nvSpPr>
        <dsp:cNvPr id="0" name=""/>
        <dsp:cNvSpPr/>
      </dsp:nvSpPr>
      <dsp:spPr>
        <a:xfrm>
          <a:off x="3566941" y="535945"/>
          <a:ext cx="1272867" cy="97851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latin typeface="Arial" panose="020B0604020202020204" pitchFamily="34" charset="0"/>
              <a:cs typeface="Arial" panose="020B0604020202020204" pitchFamily="34" charset="0"/>
            </a:rPr>
            <a:t>Joint  arrangement capacity and capability</a:t>
          </a:r>
          <a:endParaRPr lang="en-GB" sz="1500" kern="1200" dirty="0">
            <a:latin typeface="Arial" panose="020B0604020202020204" pitchFamily="34" charset="0"/>
            <a:cs typeface="Arial" panose="020B0604020202020204" pitchFamily="34" charset="0"/>
          </a:endParaRPr>
        </a:p>
      </dsp:txBody>
      <dsp:txXfrm>
        <a:off x="3595601" y="564605"/>
        <a:ext cx="1215547" cy="921197"/>
      </dsp:txXfrm>
    </dsp:sp>
    <dsp:sp modelId="{A751E035-24E3-49DE-B698-4176C5373F55}">
      <dsp:nvSpPr>
        <dsp:cNvPr id="0" name=""/>
        <dsp:cNvSpPr/>
      </dsp:nvSpPr>
      <dsp:spPr>
        <a:xfrm>
          <a:off x="4967096" y="867368"/>
          <a:ext cx="269848" cy="315671"/>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latin typeface="Arial" panose="020B0604020202020204" pitchFamily="34" charset="0"/>
            <a:cs typeface="Arial" panose="020B0604020202020204" pitchFamily="34" charset="0"/>
          </a:endParaRPr>
        </a:p>
      </dsp:txBody>
      <dsp:txXfrm>
        <a:off x="4967096" y="930502"/>
        <a:ext cx="188894" cy="189403"/>
      </dsp:txXfrm>
    </dsp:sp>
    <dsp:sp modelId="{C00588A4-4CC7-4614-81E5-641CC86EB016}">
      <dsp:nvSpPr>
        <dsp:cNvPr id="0" name=""/>
        <dsp:cNvSpPr/>
      </dsp:nvSpPr>
      <dsp:spPr>
        <a:xfrm>
          <a:off x="5348956" y="535945"/>
          <a:ext cx="1272867" cy="97851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latin typeface="Arial" panose="020B0604020202020204" pitchFamily="34" charset="0"/>
              <a:cs typeface="Arial" panose="020B0604020202020204" pitchFamily="34" charset="0"/>
            </a:rPr>
            <a:t>Organisation confirms capacity and capability</a:t>
          </a:r>
          <a:endParaRPr lang="en-GB" sz="1500" kern="1200" dirty="0">
            <a:latin typeface="Arial" panose="020B0604020202020204" pitchFamily="34" charset="0"/>
            <a:cs typeface="Arial" panose="020B0604020202020204" pitchFamily="34" charset="0"/>
          </a:endParaRPr>
        </a:p>
      </dsp:txBody>
      <dsp:txXfrm>
        <a:off x="5377616" y="564605"/>
        <a:ext cx="1215547" cy="9211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8EAB6-CFED-4A11-A82E-1933137AA819}">
      <dsp:nvSpPr>
        <dsp:cNvPr id="0" name=""/>
        <dsp:cNvSpPr/>
      </dsp:nvSpPr>
      <dsp:spPr>
        <a:xfrm>
          <a:off x="1016" y="629275"/>
          <a:ext cx="1981245" cy="792498"/>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n-GB" sz="1900" kern="1200" dirty="0" smtClean="0"/>
            <a:t>1.Identify</a:t>
          </a:r>
          <a:endParaRPr lang="en-GB" sz="1900" kern="1200" dirty="0"/>
        </a:p>
      </dsp:txBody>
      <dsp:txXfrm>
        <a:off x="1016" y="629275"/>
        <a:ext cx="1783121" cy="792498"/>
      </dsp:txXfrm>
    </dsp:sp>
    <dsp:sp modelId="{4BA8AFDC-E2BA-48EE-A711-5477CE1E23C4}">
      <dsp:nvSpPr>
        <dsp:cNvPr id="0" name=""/>
        <dsp:cNvSpPr/>
      </dsp:nvSpPr>
      <dsp:spPr>
        <a:xfrm>
          <a:off x="1586012" y="629275"/>
          <a:ext cx="1981245" cy="792498"/>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GB" sz="1900" kern="1200" dirty="0" smtClean="0"/>
            <a:t>2.Assess</a:t>
          </a:r>
          <a:endParaRPr lang="en-GB" sz="1900" kern="1200" dirty="0"/>
        </a:p>
      </dsp:txBody>
      <dsp:txXfrm>
        <a:off x="1982261" y="629275"/>
        <a:ext cx="1188747" cy="792498"/>
      </dsp:txXfrm>
    </dsp:sp>
    <dsp:sp modelId="{459A0DB3-C150-4144-B76E-0A30FE5DC959}">
      <dsp:nvSpPr>
        <dsp:cNvPr id="0" name=""/>
        <dsp:cNvSpPr/>
      </dsp:nvSpPr>
      <dsp:spPr>
        <a:xfrm>
          <a:off x="3171008" y="629275"/>
          <a:ext cx="1981245" cy="792498"/>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GB" sz="1900" kern="1200" dirty="0" smtClean="0"/>
            <a:t>3.Arrange</a:t>
          </a:r>
          <a:endParaRPr lang="en-GB" sz="1900" kern="1200" dirty="0"/>
        </a:p>
      </dsp:txBody>
      <dsp:txXfrm>
        <a:off x="3567257" y="629275"/>
        <a:ext cx="1188747" cy="792498"/>
      </dsp:txXfrm>
    </dsp:sp>
    <dsp:sp modelId="{3CCE6B1C-373A-4463-B9A3-0F9CFEF85869}">
      <dsp:nvSpPr>
        <dsp:cNvPr id="0" name=""/>
        <dsp:cNvSpPr/>
      </dsp:nvSpPr>
      <dsp:spPr>
        <a:xfrm>
          <a:off x="4756004" y="629275"/>
          <a:ext cx="1981245" cy="792498"/>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GB" sz="1900" kern="1200" dirty="0" smtClean="0"/>
            <a:t>4.Confirm</a:t>
          </a:r>
          <a:endParaRPr lang="en-GB" sz="1900" kern="1200" dirty="0"/>
        </a:p>
      </dsp:txBody>
      <dsp:txXfrm>
        <a:off x="5152253" y="629275"/>
        <a:ext cx="1188747" cy="792498"/>
      </dsp:txXfrm>
    </dsp:sp>
    <dsp:sp modelId="{16368D8B-C654-4E75-9B01-CEFF6DD22E58}">
      <dsp:nvSpPr>
        <dsp:cNvPr id="0" name=""/>
        <dsp:cNvSpPr/>
      </dsp:nvSpPr>
      <dsp:spPr>
        <a:xfrm>
          <a:off x="6341000" y="629275"/>
          <a:ext cx="1981245" cy="792498"/>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GB" sz="1900" kern="1200" dirty="0" smtClean="0"/>
            <a:t>5.Site Initiation</a:t>
          </a:r>
          <a:endParaRPr lang="en-GB" sz="1900" kern="1200" dirty="0"/>
        </a:p>
      </dsp:txBody>
      <dsp:txXfrm>
        <a:off x="6737249" y="629275"/>
        <a:ext cx="1188747" cy="7924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8EAB6-CFED-4A11-A82E-1933137AA819}">
      <dsp:nvSpPr>
        <dsp:cNvPr id="0" name=""/>
        <dsp:cNvSpPr/>
      </dsp:nvSpPr>
      <dsp:spPr>
        <a:xfrm>
          <a:off x="1016" y="629275"/>
          <a:ext cx="1981245" cy="792498"/>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n-GB" sz="1900" kern="1200" dirty="0" smtClean="0">
              <a:latin typeface="Arial" panose="020B0604020202020204" pitchFamily="34" charset="0"/>
              <a:cs typeface="Arial" panose="020B0604020202020204" pitchFamily="34" charset="0"/>
            </a:rPr>
            <a:t>1.Identify</a:t>
          </a:r>
          <a:endParaRPr lang="en-GB" sz="1900" kern="1200" dirty="0">
            <a:latin typeface="Arial" panose="020B0604020202020204" pitchFamily="34" charset="0"/>
            <a:cs typeface="Arial" panose="020B0604020202020204" pitchFamily="34" charset="0"/>
          </a:endParaRPr>
        </a:p>
      </dsp:txBody>
      <dsp:txXfrm>
        <a:off x="1016" y="629275"/>
        <a:ext cx="1783121" cy="792498"/>
      </dsp:txXfrm>
    </dsp:sp>
    <dsp:sp modelId="{4BA8AFDC-E2BA-48EE-A711-5477CE1E23C4}">
      <dsp:nvSpPr>
        <dsp:cNvPr id="0" name=""/>
        <dsp:cNvSpPr/>
      </dsp:nvSpPr>
      <dsp:spPr>
        <a:xfrm>
          <a:off x="1586012" y="629275"/>
          <a:ext cx="1981245" cy="792498"/>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GB" sz="1900" kern="1200" dirty="0" smtClean="0">
              <a:latin typeface="Arial" panose="020B0604020202020204" pitchFamily="34" charset="0"/>
              <a:cs typeface="Arial" panose="020B0604020202020204" pitchFamily="34" charset="0"/>
            </a:rPr>
            <a:t>2.Assess</a:t>
          </a:r>
          <a:endParaRPr lang="en-GB" sz="1900" kern="1200" dirty="0">
            <a:latin typeface="Arial" panose="020B0604020202020204" pitchFamily="34" charset="0"/>
            <a:cs typeface="Arial" panose="020B0604020202020204" pitchFamily="34" charset="0"/>
          </a:endParaRPr>
        </a:p>
      </dsp:txBody>
      <dsp:txXfrm>
        <a:off x="1982261" y="629275"/>
        <a:ext cx="1188747" cy="792498"/>
      </dsp:txXfrm>
    </dsp:sp>
    <dsp:sp modelId="{459A0DB3-C150-4144-B76E-0A30FE5DC959}">
      <dsp:nvSpPr>
        <dsp:cNvPr id="0" name=""/>
        <dsp:cNvSpPr/>
      </dsp:nvSpPr>
      <dsp:spPr>
        <a:xfrm>
          <a:off x="3171008" y="629275"/>
          <a:ext cx="1981245" cy="792498"/>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GB" sz="1900" kern="1200" dirty="0" smtClean="0">
              <a:latin typeface="Arial" panose="020B0604020202020204" pitchFamily="34" charset="0"/>
              <a:cs typeface="Arial" panose="020B0604020202020204" pitchFamily="34" charset="0"/>
            </a:rPr>
            <a:t>3.Arrange</a:t>
          </a:r>
          <a:endParaRPr lang="en-GB" sz="1900" kern="1200" dirty="0">
            <a:latin typeface="Arial" panose="020B0604020202020204" pitchFamily="34" charset="0"/>
            <a:cs typeface="Arial" panose="020B0604020202020204" pitchFamily="34" charset="0"/>
          </a:endParaRPr>
        </a:p>
      </dsp:txBody>
      <dsp:txXfrm>
        <a:off x="3567257" y="629275"/>
        <a:ext cx="1188747" cy="792498"/>
      </dsp:txXfrm>
    </dsp:sp>
    <dsp:sp modelId="{3CCE6B1C-373A-4463-B9A3-0F9CFEF85869}">
      <dsp:nvSpPr>
        <dsp:cNvPr id="0" name=""/>
        <dsp:cNvSpPr/>
      </dsp:nvSpPr>
      <dsp:spPr>
        <a:xfrm>
          <a:off x="4756004" y="629275"/>
          <a:ext cx="1981245" cy="792498"/>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GB" sz="1900" kern="1200" dirty="0" smtClean="0">
              <a:latin typeface="Arial" panose="020B0604020202020204" pitchFamily="34" charset="0"/>
              <a:cs typeface="Arial" panose="020B0604020202020204" pitchFamily="34" charset="0"/>
            </a:rPr>
            <a:t>4.Confirm</a:t>
          </a:r>
          <a:endParaRPr lang="en-GB" sz="1900" kern="1200" dirty="0">
            <a:latin typeface="Arial" panose="020B0604020202020204" pitchFamily="34" charset="0"/>
            <a:cs typeface="Arial" panose="020B0604020202020204" pitchFamily="34" charset="0"/>
          </a:endParaRPr>
        </a:p>
      </dsp:txBody>
      <dsp:txXfrm>
        <a:off x="5152253" y="629275"/>
        <a:ext cx="1188747" cy="792498"/>
      </dsp:txXfrm>
    </dsp:sp>
    <dsp:sp modelId="{B61A8C39-6C3E-4206-8544-0EB2B9D860B8}">
      <dsp:nvSpPr>
        <dsp:cNvPr id="0" name=""/>
        <dsp:cNvSpPr/>
      </dsp:nvSpPr>
      <dsp:spPr>
        <a:xfrm>
          <a:off x="6341000" y="629275"/>
          <a:ext cx="1981245" cy="792498"/>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GB" sz="1900" kern="1200" dirty="0" smtClean="0">
              <a:latin typeface="Arial" panose="020B0604020202020204" pitchFamily="34" charset="0"/>
              <a:cs typeface="Arial" panose="020B0604020202020204" pitchFamily="34" charset="0"/>
            </a:rPr>
            <a:t>5.Site Initiation</a:t>
          </a:r>
          <a:endParaRPr lang="en-GB" sz="1900" kern="1200" dirty="0">
            <a:latin typeface="Arial" panose="020B0604020202020204" pitchFamily="34" charset="0"/>
            <a:cs typeface="Arial" panose="020B0604020202020204" pitchFamily="34" charset="0"/>
          </a:endParaRPr>
        </a:p>
      </dsp:txBody>
      <dsp:txXfrm>
        <a:off x="6737249" y="629275"/>
        <a:ext cx="1188747" cy="7924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8EAB6-CFED-4A11-A82E-1933137AA819}">
      <dsp:nvSpPr>
        <dsp:cNvPr id="0" name=""/>
        <dsp:cNvSpPr/>
      </dsp:nvSpPr>
      <dsp:spPr>
        <a:xfrm>
          <a:off x="3471" y="0"/>
          <a:ext cx="7103304" cy="1738367"/>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96012" rIns="48006" bIns="96012" numCol="1" spcCol="1270" anchor="ctr" anchorCtr="0">
          <a:noAutofit/>
        </a:bodyPr>
        <a:lstStyle/>
        <a:p>
          <a:pPr lvl="0" algn="ctr" defTabSz="1600200">
            <a:lnSpc>
              <a:spcPct val="90000"/>
            </a:lnSpc>
            <a:spcBef>
              <a:spcPct val="0"/>
            </a:spcBef>
            <a:spcAft>
              <a:spcPct val="35000"/>
            </a:spcAft>
          </a:pPr>
          <a:r>
            <a:rPr lang="en-GB" sz="3600" kern="1200" dirty="0" smtClean="0"/>
            <a:t>Site identification</a:t>
          </a:r>
          <a:endParaRPr lang="en-GB" sz="3600" kern="1200" dirty="0"/>
        </a:p>
      </dsp:txBody>
      <dsp:txXfrm>
        <a:off x="3471" y="0"/>
        <a:ext cx="6668712" cy="17383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8EAB6-CFED-4A11-A82E-1933137AA819}">
      <dsp:nvSpPr>
        <dsp:cNvPr id="0" name=""/>
        <dsp:cNvSpPr/>
      </dsp:nvSpPr>
      <dsp:spPr>
        <a:xfrm>
          <a:off x="3471" y="0"/>
          <a:ext cx="7103304" cy="1738367"/>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96012" rIns="48006" bIns="96012" numCol="1" spcCol="1270" anchor="ctr" anchorCtr="0">
          <a:noAutofit/>
        </a:bodyPr>
        <a:lstStyle/>
        <a:p>
          <a:pPr lvl="0" algn="ctr" defTabSz="1600200">
            <a:lnSpc>
              <a:spcPct val="90000"/>
            </a:lnSpc>
            <a:spcBef>
              <a:spcPct val="0"/>
            </a:spcBef>
            <a:spcAft>
              <a:spcPct val="35000"/>
            </a:spcAft>
          </a:pPr>
          <a:r>
            <a:rPr lang="en-GB" sz="3600" kern="1200" dirty="0" smtClean="0"/>
            <a:t>Assessing capacity &amp; capability</a:t>
          </a:r>
          <a:endParaRPr lang="en-GB" sz="3600" kern="1200" dirty="0"/>
        </a:p>
      </dsp:txBody>
      <dsp:txXfrm>
        <a:off x="3471" y="0"/>
        <a:ext cx="6668712" cy="17383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8EAB6-CFED-4A11-A82E-1933137AA819}">
      <dsp:nvSpPr>
        <dsp:cNvPr id="0" name=""/>
        <dsp:cNvSpPr/>
      </dsp:nvSpPr>
      <dsp:spPr>
        <a:xfrm>
          <a:off x="3471" y="0"/>
          <a:ext cx="7103304" cy="1738367"/>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96012" rIns="48006" bIns="96012" numCol="1" spcCol="1270" anchor="ctr" anchorCtr="0">
          <a:noAutofit/>
        </a:bodyPr>
        <a:lstStyle/>
        <a:p>
          <a:pPr lvl="0" algn="ctr" defTabSz="1600200">
            <a:lnSpc>
              <a:spcPct val="90000"/>
            </a:lnSpc>
            <a:spcBef>
              <a:spcPct val="0"/>
            </a:spcBef>
            <a:spcAft>
              <a:spcPct val="35000"/>
            </a:spcAft>
          </a:pPr>
          <a:r>
            <a:rPr lang="en-GB" sz="3600" kern="1200" dirty="0" smtClean="0"/>
            <a:t>Arranging capacity &amp; capability</a:t>
          </a:r>
          <a:endParaRPr lang="en-GB" sz="3600" kern="1200" dirty="0"/>
        </a:p>
      </dsp:txBody>
      <dsp:txXfrm>
        <a:off x="3471" y="0"/>
        <a:ext cx="6668712" cy="17383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8EAB6-CFED-4A11-A82E-1933137AA819}">
      <dsp:nvSpPr>
        <dsp:cNvPr id="0" name=""/>
        <dsp:cNvSpPr/>
      </dsp:nvSpPr>
      <dsp:spPr>
        <a:xfrm>
          <a:off x="3471" y="0"/>
          <a:ext cx="7103304" cy="1738367"/>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96012" rIns="48006" bIns="96012" numCol="1" spcCol="1270" anchor="ctr" anchorCtr="0">
          <a:noAutofit/>
        </a:bodyPr>
        <a:lstStyle/>
        <a:p>
          <a:pPr lvl="0" algn="ctr" defTabSz="1600200">
            <a:lnSpc>
              <a:spcPct val="90000"/>
            </a:lnSpc>
            <a:spcBef>
              <a:spcPct val="0"/>
            </a:spcBef>
            <a:spcAft>
              <a:spcPct val="35000"/>
            </a:spcAft>
          </a:pPr>
          <a:r>
            <a:rPr lang="en-GB" sz="3600" kern="1200" dirty="0" smtClean="0"/>
            <a:t>Confirming capacity &amp; capability</a:t>
          </a:r>
          <a:endParaRPr lang="en-GB" sz="3600" kern="1200" dirty="0"/>
        </a:p>
      </dsp:txBody>
      <dsp:txXfrm>
        <a:off x="3471" y="0"/>
        <a:ext cx="6668712" cy="17383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8EAB6-CFED-4A11-A82E-1933137AA819}">
      <dsp:nvSpPr>
        <dsp:cNvPr id="0" name=""/>
        <dsp:cNvSpPr/>
      </dsp:nvSpPr>
      <dsp:spPr>
        <a:xfrm>
          <a:off x="3471" y="0"/>
          <a:ext cx="7103304" cy="1738367"/>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96012" rIns="48006" bIns="96012" numCol="1" spcCol="1270" anchor="ctr" anchorCtr="0">
          <a:noAutofit/>
        </a:bodyPr>
        <a:lstStyle/>
        <a:p>
          <a:pPr lvl="0" algn="ctr" defTabSz="1600200">
            <a:lnSpc>
              <a:spcPct val="90000"/>
            </a:lnSpc>
            <a:spcBef>
              <a:spcPct val="0"/>
            </a:spcBef>
            <a:spcAft>
              <a:spcPct val="35000"/>
            </a:spcAft>
          </a:pPr>
          <a:r>
            <a:rPr lang="en-GB" sz="3600" kern="1200" dirty="0" smtClean="0"/>
            <a:t>Site initiation</a:t>
          </a:r>
          <a:endParaRPr lang="en-GB" sz="3600" kern="1200" dirty="0"/>
        </a:p>
      </dsp:txBody>
      <dsp:txXfrm>
        <a:off x="3471" y="0"/>
        <a:ext cx="6668712" cy="173836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22" name="Rectangle 2"/>
          <p:cNvSpPr>
            <a:spLocks noGrp="1" noChangeArrowheads="1"/>
          </p:cNvSpPr>
          <p:nvPr>
            <p:ph type="hdr" sz="quarter"/>
          </p:nvPr>
        </p:nvSpPr>
        <p:spPr bwMode="auto">
          <a:xfrm>
            <a:off x="0" y="0"/>
            <a:ext cx="3076363" cy="511731"/>
          </a:xfrm>
          <a:prstGeom prst="rect">
            <a:avLst/>
          </a:prstGeom>
          <a:noFill/>
          <a:ln>
            <a:noFill/>
          </a:ln>
          <a:effectLst/>
          <a:extLst/>
        </p:spPr>
        <p:txBody>
          <a:bodyPr vert="horz" wrap="square" lIns="99048" tIns="49524" rIns="99048" bIns="49524" numCol="1" anchor="t" anchorCtr="0" compatLnSpc="1">
            <a:prstTxWarp prst="textNoShape">
              <a:avLst/>
            </a:prstTxWarp>
          </a:bodyPr>
          <a:lstStyle>
            <a:lvl1pPr algn="l">
              <a:defRPr sz="1300" i="0">
                <a:latin typeface="Georgia" charset="0"/>
                <a:ea typeface="ＭＳ Ｐゴシック" charset="0"/>
                <a:cs typeface="+mn-cs"/>
              </a:defRPr>
            </a:lvl1pPr>
          </a:lstStyle>
          <a:p>
            <a:pPr>
              <a:defRPr/>
            </a:pPr>
            <a:endParaRPr lang="en-GB"/>
          </a:p>
        </p:txBody>
      </p:sp>
      <p:sp>
        <p:nvSpPr>
          <p:cNvPr id="209923" name="Rectangle 3"/>
          <p:cNvSpPr>
            <a:spLocks noGrp="1" noChangeArrowheads="1"/>
          </p:cNvSpPr>
          <p:nvPr>
            <p:ph type="dt" sz="quarter" idx="1"/>
          </p:nvPr>
        </p:nvSpPr>
        <p:spPr bwMode="auto">
          <a:xfrm>
            <a:off x="4021294" y="0"/>
            <a:ext cx="3076363" cy="511731"/>
          </a:xfrm>
          <a:prstGeom prst="rect">
            <a:avLst/>
          </a:prstGeom>
          <a:noFill/>
          <a:ln>
            <a:noFill/>
          </a:ln>
          <a:effectLst/>
          <a:extLst/>
        </p:spPr>
        <p:txBody>
          <a:bodyPr vert="horz" wrap="square" lIns="99048" tIns="49524" rIns="99048" bIns="49524" numCol="1" anchor="t" anchorCtr="0" compatLnSpc="1">
            <a:prstTxWarp prst="textNoShape">
              <a:avLst/>
            </a:prstTxWarp>
          </a:bodyPr>
          <a:lstStyle>
            <a:lvl1pPr algn="r">
              <a:defRPr sz="1300" i="0">
                <a:latin typeface="Georgia" pitchFamily="-1" charset="0"/>
              </a:defRPr>
            </a:lvl1pPr>
          </a:lstStyle>
          <a:p>
            <a:pPr>
              <a:defRPr/>
            </a:pPr>
            <a:fld id="{53183F7E-235C-424D-AE67-CF652DB5097D}" type="datetime1">
              <a:rPr lang="en-GB"/>
              <a:pPr>
                <a:defRPr/>
              </a:pPr>
              <a:t>17/11/2016</a:t>
            </a:fld>
            <a:endParaRPr lang="en-GB"/>
          </a:p>
        </p:txBody>
      </p:sp>
      <p:sp>
        <p:nvSpPr>
          <p:cNvPr id="209924" name="Rectangle 4"/>
          <p:cNvSpPr>
            <a:spLocks noGrp="1" noChangeArrowheads="1"/>
          </p:cNvSpPr>
          <p:nvPr>
            <p:ph type="ftr" sz="quarter" idx="2"/>
          </p:nvPr>
        </p:nvSpPr>
        <p:spPr bwMode="auto">
          <a:xfrm>
            <a:off x="0" y="9721106"/>
            <a:ext cx="3076363" cy="511731"/>
          </a:xfrm>
          <a:prstGeom prst="rect">
            <a:avLst/>
          </a:prstGeom>
          <a:noFill/>
          <a:ln>
            <a:noFill/>
          </a:ln>
          <a:effectLst/>
          <a:extLst/>
        </p:spPr>
        <p:txBody>
          <a:bodyPr vert="horz" wrap="square" lIns="99048" tIns="49524" rIns="99048" bIns="49524" numCol="1" anchor="b" anchorCtr="0" compatLnSpc="1">
            <a:prstTxWarp prst="textNoShape">
              <a:avLst/>
            </a:prstTxWarp>
          </a:bodyPr>
          <a:lstStyle>
            <a:lvl1pPr algn="l">
              <a:defRPr sz="1300" i="0">
                <a:latin typeface="Georgia" charset="0"/>
                <a:ea typeface="ＭＳ Ｐゴシック" charset="0"/>
                <a:cs typeface="+mn-cs"/>
              </a:defRPr>
            </a:lvl1pPr>
          </a:lstStyle>
          <a:p>
            <a:pPr>
              <a:defRPr/>
            </a:pPr>
            <a:endParaRPr lang="en-GB"/>
          </a:p>
        </p:txBody>
      </p:sp>
      <p:sp>
        <p:nvSpPr>
          <p:cNvPr id="209925" name="Rectangle 5"/>
          <p:cNvSpPr>
            <a:spLocks noGrp="1" noChangeArrowheads="1"/>
          </p:cNvSpPr>
          <p:nvPr>
            <p:ph type="sldNum" sz="quarter" idx="3"/>
          </p:nvPr>
        </p:nvSpPr>
        <p:spPr bwMode="auto">
          <a:xfrm>
            <a:off x="4021294" y="9721106"/>
            <a:ext cx="3076363" cy="511731"/>
          </a:xfrm>
          <a:prstGeom prst="rect">
            <a:avLst/>
          </a:prstGeom>
          <a:noFill/>
          <a:ln>
            <a:noFill/>
          </a:ln>
          <a:effectLst/>
          <a:extLst/>
        </p:spPr>
        <p:txBody>
          <a:bodyPr vert="horz" wrap="square" lIns="99048" tIns="49524" rIns="99048" bIns="49524" numCol="1" anchor="b" anchorCtr="0" compatLnSpc="1">
            <a:prstTxWarp prst="textNoShape">
              <a:avLst/>
            </a:prstTxWarp>
          </a:bodyPr>
          <a:lstStyle>
            <a:lvl1pPr algn="r">
              <a:defRPr sz="1300" i="0">
                <a:latin typeface="Georgia" pitchFamily="-1" charset="0"/>
              </a:defRPr>
            </a:lvl1pPr>
          </a:lstStyle>
          <a:p>
            <a:pPr>
              <a:defRPr/>
            </a:pPr>
            <a:fld id="{908082DD-EA8A-5346-BDAD-6711E47CB202}" type="slidenum">
              <a:rPr lang="en-GB"/>
              <a:pPr>
                <a:defRPr/>
              </a:pPr>
              <a:t>‹#›</a:t>
            </a:fld>
            <a:endParaRPr lang="en-GB"/>
          </a:p>
        </p:txBody>
      </p:sp>
    </p:spTree>
    <p:extLst>
      <p:ext uri="{BB962C8B-B14F-4D97-AF65-F5344CB8AC3E}">
        <p14:creationId xmlns:p14="http://schemas.microsoft.com/office/powerpoint/2010/main" val="11044610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wrap="square" lIns="99048" tIns="49524" rIns="99048" bIns="49524" numCol="1" anchor="t" anchorCtr="0" compatLnSpc="1">
            <a:prstTxWarp prst="textNoShape">
              <a:avLst/>
            </a:prstTxWarp>
          </a:bodyPr>
          <a:lstStyle>
            <a:lvl1pPr algn="l">
              <a:defRPr sz="1300" i="0">
                <a:latin typeface="Georgia" charset="0"/>
                <a:ea typeface="ＭＳ Ｐゴシック" charset="0"/>
                <a:cs typeface="+mn-cs"/>
              </a:defRPr>
            </a:lvl1pPr>
          </a:lstStyle>
          <a:p>
            <a:pPr>
              <a:defRPr/>
            </a:pPr>
            <a:endParaRPr lang="en-US"/>
          </a:p>
        </p:txBody>
      </p:sp>
      <p:sp>
        <p:nvSpPr>
          <p:cNvPr id="3" name="Date Placeholder 2"/>
          <p:cNvSpPr>
            <a:spLocks noGrp="1"/>
          </p:cNvSpPr>
          <p:nvPr>
            <p:ph type="dt" idx="1"/>
          </p:nvPr>
        </p:nvSpPr>
        <p:spPr>
          <a:xfrm>
            <a:off x="4021294" y="0"/>
            <a:ext cx="3076363" cy="511731"/>
          </a:xfrm>
          <a:prstGeom prst="rect">
            <a:avLst/>
          </a:prstGeom>
        </p:spPr>
        <p:txBody>
          <a:bodyPr vert="horz" wrap="square" lIns="99048" tIns="49524" rIns="99048" bIns="49524" numCol="1" anchor="t" anchorCtr="0" compatLnSpc="1">
            <a:prstTxWarp prst="textNoShape">
              <a:avLst/>
            </a:prstTxWarp>
          </a:bodyPr>
          <a:lstStyle>
            <a:lvl1pPr algn="r">
              <a:defRPr sz="1300" i="0">
                <a:latin typeface="Georgia" pitchFamily="-1" charset="0"/>
              </a:defRPr>
            </a:lvl1pPr>
          </a:lstStyle>
          <a:p>
            <a:pPr>
              <a:defRPr/>
            </a:pPr>
            <a:fld id="{03238EA9-13E2-4843-B497-70B769F46C93}" type="datetime1">
              <a:rPr lang="en-GB"/>
              <a:pPr>
                <a:defRPr/>
              </a:pPr>
              <a:t>17/11/2016</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n-GB" noProof="0"/>
          </a:p>
        </p:txBody>
      </p:sp>
      <p:sp>
        <p:nvSpPr>
          <p:cNvPr id="5" name="Notes Placeholder 4"/>
          <p:cNvSpPr>
            <a:spLocks noGrp="1"/>
          </p:cNvSpPr>
          <p:nvPr>
            <p:ph type="body" sz="quarter" idx="3"/>
          </p:nvPr>
        </p:nvSpPr>
        <p:spPr>
          <a:xfrm>
            <a:off x="709930" y="4861441"/>
            <a:ext cx="5679440" cy="4605576"/>
          </a:xfrm>
          <a:prstGeom prst="rect">
            <a:avLst/>
          </a:prstGeom>
        </p:spPr>
        <p:txBody>
          <a:bodyPr vert="horz" wrap="square" lIns="99048" tIns="49524" rIns="99048" bIns="49524"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wrap="square" lIns="99048" tIns="49524" rIns="99048" bIns="49524" numCol="1" anchor="b" anchorCtr="0" compatLnSpc="1">
            <a:prstTxWarp prst="textNoShape">
              <a:avLst/>
            </a:prstTxWarp>
          </a:bodyPr>
          <a:lstStyle>
            <a:lvl1pPr algn="l">
              <a:defRPr sz="1300" i="0">
                <a:latin typeface="Georgia" charset="0"/>
                <a:ea typeface="ＭＳ Ｐゴシック" charset="0"/>
                <a:cs typeface="+mn-cs"/>
              </a:defRPr>
            </a:lvl1pPr>
          </a:lstStyle>
          <a:p>
            <a:pPr>
              <a:defRPr/>
            </a:pPr>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wrap="square" lIns="99048" tIns="49524" rIns="99048" bIns="49524" numCol="1" anchor="b" anchorCtr="0" compatLnSpc="1">
            <a:prstTxWarp prst="textNoShape">
              <a:avLst/>
            </a:prstTxWarp>
          </a:bodyPr>
          <a:lstStyle>
            <a:lvl1pPr algn="r">
              <a:defRPr sz="1300" i="0">
                <a:latin typeface="Georgia" pitchFamily="-1" charset="0"/>
              </a:defRPr>
            </a:lvl1pPr>
          </a:lstStyle>
          <a:p>
            <a:pPr>
              <a:defRPr/>
            </a:pPr>
            <a:fld id="{49091F59-46AC-D94F-9F70-A1966EBA070E}" type="slidenum">
              <a:rPr lang="en-GB"/>
              <a:pPr>
                <a:defRPr/>
              </a:pPr>
              <a:t>‹#›</a:t>
            </a:fld>
            <a:endParaRPr lang="en-GB"/>
          </a:p>
        </p:txBody>
      </p:sp>
    </p:spTree>
    <p:extLst>
      <p:ext uri="{BB962C8B-B14F-4D97-AF65-F5344CB8AC3E}">
        <p14:creationId xmlns:p14="http://schemas.microsoft.com/office/powerpoint/2010/main" val="50177398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Georgia"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Georgia"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Georgia"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Georgia"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Georgia"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endParaRPr lang="en-US">
              <a:latin typeface="Georgia" pitchFamily="-1" charset="0"/>
              <a:cs typeface="MS PGothic" pitchFamily="34" charset="-128"/>
            </a:endParaRPr>
          </a:p>
        </p:txBody>
      </p:sp>
      <p:sp>
        <p:nvSpPr>
          <p:cNvPr id="22532" name="Slide Number Placeholder 3"/>
          <p:cNvSpPr>
            <a:spLocks noGrp="1"/>
          </p:cNvSpPr>
          <p:nvPr>
            <p:ph type="sldNum" sz="quarter" idx="5"/>
          </p:nvPr>
        </p:nvSpPr>
        <p:spPr bwMode="auto">
          <a:noFill/>
          <a:ln>
            <a:miter lim="800000"/>
            <a:headEnd/>
            <a:tailEnd/>
          </a:ln>
        </p:spPr>
        <p:txBody>
          <a:bodyPr/>
          <a:lstStyle/>
          <a:p>
            <a:fld id="{97A0C4A1-EC73-BE40-9529-F8DEA6AC42A3}" type="slidenum">
              <a:rPr lang="en-GB"/>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Sponsor responsibilities</a:t>
            </a:r>
            <a:r>
              <a:rPr lang="en-GB" baseline="0" dirty="0" smtClean="0"/>
              <a:t> have not changed, but sponsors who do not ensure that they and their CIs are playing their part will not benefit from the system changes.</a:t>
            </a:r>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solidFill>
                  <a:prstClr val="black"/>
                </a:solidFill>
              </a:rPr>
              <a:pPr>
                <a:defRPr/>
              </a:pPr>
              <a:t>10</a:t>
            </a:fld>
            <a:endParaRPr lang="en-GB">
              <a:solidFill>
                <a:prstClr val="black"/>
              </a:solidFill>
            </a:endParaRPr>
          </a:p>
        </p:txBody>
      </p:sp>
    </p:spTree>
    <p:extLst>
      <p:ext uri="{BB962C8B-B14F-4D97-AF65-F5344CB8AC3E}">
        <p14:creationId xmlns:p14="http://schemas.microsoft.com/office/powerpoint/2010/main" val="198560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Important to read these as this sets out our expectations and the information that we will require.</a:t>
            </a:r>
          </a:p>
          <a:p>
            <a:endParaRPr lang="en-GB" baseline="0" dirty="0" smtClean="0"/>
          </a:p>
          <a:p>
            <a:endParaRPr lang="en-GB" baseline="0" dirty="0" smtClean="0"/>
          </a:p>
          <a:p>
            <a:pPr marL="185715" indent="-185715">
              <a:buFont typeface="Arial" panose="020B0604020202020204" pitchFamily="34" charset="0"/>
              <a:buChar char="•"/>
            </a:pPr>
            <a:endParaRPr lang="en-GB" baseline="0" dirty="0" smtClean="0"/>
          </a:p>
          <a:p>
            <a:endParaRPr lang="en-GB" baseline="0" dirty="0" smtClean="0"/>
          </a:p>
          <a:p>
            <a:endParaRPr lang="en-GB" baseline="0"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850FDF8F-CF81-45F8-9155-3467FC7FF3A3}"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389314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combined form is already available to studies going through HRA Approval (by selecting the option for HRA Approval in the IRAS filter)</a:t>
            </a:r>
          </a:p>
          <a:p>
            <a:r>
              <a:rPr lang="en-GB" dirty="0" smtClean="0"/>
              <a:t>The document package is the combined document package – which means documents are all submitted electronically</a:t>
            </a:r>
            <a:r>
              <a:rPr lang="en-GB" baseline="0" dirty="0" smtClean="0"/>
              <a:t> and once only</a:t>
            </a:r>
          </a:p>
          <a:p>
            <a:r>
              <a:rPr lang="en-GB" baseline="0" dirty="0" smtClean="0"/>
              <a:t>Note that for PIS and consent the version submitted to HRA and used in the study should include the IRAS ID – part of increasing use of the IRAS identifier for tracking a study on registers/ HRA website.</a:t>
            </a:r>
          </a:p>
          <a:p>
            <a:r>
              <a:rPr lang="en-GB" baseline="0" dirty="0" smtClean="0"/>
              <a:t>For cross-border studies starting in England, the document package and the outcome of the assessment will be shared with the other coordinating functions, as before.</a:t>
            </a:r>
          </a:p>
          <a:p>
            <a:r>
              <a:rPr lang="en-GB" baseline="0" dirty="0" smtClean="0"/>
              <a:t>There will not be a site level ‘application’ – just the document package that the PI and study team need to run the study. More on this later.</a:t>
            </a:r>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pPr>
                <a:defRPr/>
              </a:pPr>
              <a:t>12</a:t>
            </a:fld>
            <a:endParaRPr lang="en-GB"/>
          </a:p>
        </p:txBody>
      </p:sp>
    </p:spTree>
    <p:extLst>
      <p:ext uri="{BB962C8B-B14F-4D97-AF65-F5344CB8AC3E}">
        <p14:creationId xmlns:p14="http://schemas.microsoft.com/office/powerpoint/2010/main" val="777759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Existing aspects that remain the same: radiation authorisations captured in IRAS (continue to use the existing process until radiation technical assurance has been rolled out), complete</a:t>
            </a:r>
            <a:r>
              <a:rPr lang="en-GB" baseline="0" dirty="0" smtClean="0"/>
              <a:t> the costing template and get it validated by CRN, use the model agreement. The important change is that instead of having to authorise two forms (REC and R&amp;D) and upload documents in IRAS to two separate submissions you only need to do it once. The combined application form appears in IRAS if you select the option in the filter to apply for HRA Approval. Once the application is ready it is booked and submitted in the normal way for REC applications using Central Booking System (CBS). If it doesn’t need REC review you still use CBS before submitting your application.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It is worth noting that if an applicant feels that they must continue through to REC review despite not being ready to provide relevant documents for assessment purposes, if the application is valid for REC review, then the applicant will be able to specifically request that it proceeds to REC review. However HRA Approval will not be issued until the study completes assessment in addition to any regulatory requirements.</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pPr>
                <a:defRPr/>
              </a:pPr>
              <a:t>13</a:t>
            </a:fld>
            <a:endParaRPr lang="en-GB"/>
          </a:p>
        </p:txBody>
      </p:sp>
    </p:spTree>
    <p:extLst>
      <p:ext uri="{BB962C8B-B14F-4D97-AF65-F5344CB8AC3E}">
        <p14:creationId xmlns:p14="http://schemas.microsoft.com/office/powerpoint/2010/main" val="752667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GB" sz="1300" dirty="0" smtClean="0"/>
              <a:t>http://www.nihr.ac.uk/policy-and-standards/standard-research-agreements.htm</a:t>
            </a:r>
          </a:p>
          <a:p>
            <a:pPr defTabSz="990478">
              <a:defRPr/>
            </a:pPr>
            <a:r>
              <a:rPr lang="en-GB" sz="1300" dirty="0" smtClean="0"/>
              <a:t>Views </a:t>
            </a:r>
            <a:r>
              <a:rPr lang="en-GB" sz="1300" dirty="0"/>
              <a:t>on acceptability of variations have been developed from experience </a:t>
            </a:r>
          </a:p>
          <a:p>
            <a:pPr defTabSz="990478">
              <a:defRPr/>
            </a:pPr>
            <a:r>
              <a:rPr lang="en-GB" sz="1300" dirty="0"/>
              <a:t>Up to NHS Trusts if they agree to variations – may include legal review at site which may delay set up. HRA would like to know about examples where NHS Trusts do not accept model agreement.</a:t>
            </a:r>
          </a:p>
          <a:p>
            <a:pPr defTabSz="990478">
              <a:defRPr/>
            </a:pPr>
            <a:r>
              <a:rPr lang="en-GB" sz="1300" dirty="0"/>
              <a:t>Revision of </a:t>
            </a:r>
            <a:r>
              <a:rPr lang="en-GB" sz="1300" dirty="0" err="1"/>
              <a:t>mCTA</a:t>
            </a:r>
            <a:r>
              <a:rPr lang="en-GB" sz="1300" dirty="0"/>
              <a:t> underway to reduce variations, updates to other models to </a:t>
            </a:r>
            <a:r>
              <a:rPr lang="en-GB" sz="1300" dirty="0" smtClean="0"/>
              <a:t>follow</a:t>
            </a:r>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pPr>
                <a:defRPr/>
              </a:pPr>
              <a:t>14</a:t>
            </a:fld>
            <a:endParaRPr lang="en-GB"/>
          </a:p>
        </p:txBody>
      </p:sp>
    </p:spTree>
    <p:extLst>
      <p:ext uri="{BB962C8B-B14F-4D97-AF65-F5344CB8AC3E}">
        <p14:creationId xmlns:p14="http://schemas.microsoft.com/office/powerpoint/2010/main" val="3489363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Company</a:t>
            </a:r>
            <a:r>
              <a:rPr lang="en-GB" baseline="0" dirty="0" smtClean="0"/>
              <a:t> should provide the validated costing template and the HRA-reviewed agreement to each site along with other documents and the Initial Assessment letter.</a:t>
            </a:r>
          </a:p>
          <a:p>
            <a:r>
              <a:rPr lang="en-GB" baseline="0" dirty="0" smtClean="0"/>
              <a:t>To get costing template validated before submission to HRA you should email the template to the lead LCRN and request validation. If the template received by HRA is not validated then it will be undertaken by HRA, although this could delay your project.</a:t>
            </a:r>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pPr>
                <a:defRPr/>
              </a:pPr>
              <a:t>15</a:t>
            </a:fld>
            <a:endParaRPr lang="en-GB"/>
          </a:p>
        </p:txBody>
      </p:sp>
    </p:spTree>
    <p:extLst>
      <p:ext uri="{BB962C8B-B14F-4D97-AF65-F5344CB8AC3E}">
        <p14:creationId xmlns:p14="http://schemas.microsoft.com/office/powerpoint/2010/main" val="1245325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Initial</a:t>
            </a:r>
            <a:r>
              <a:rPr lang="en-GB" baseline="0" dirty="0" smtClean="0"/>
              <a:t> assessment letter is </a:t>
            </a:r>
            <a:r>
              <a:rPr lang="en-GB" i="1" baseline="0" dirty="0" smtClean="0"/>
              <a:t>initial</a:t>
            </a:r>
            <a:r>
              <a:rPr lang="en-GB" baseline="0" dirty="0" smtClean="0"/>
              <a:t> – </a:t>
            </a:r>
            <a:r>
              <a:rPr lang="en-GB" baseline="0" dirty="0" err="1" smtClean="0"/>
              <a:t>ie</a:t>
            </a:r>
            <a:r>
              <a:rPr lang="en-GB" baseline="0" dirty="0" smtClean="0"/>
              <a:t> at start of process</a:t>
            </a:r>
          </a:p>
          <a:p>
            <a:r>
              <a:rPr lang="en-GB" baseline="0" dirty="0" smtClean="0"/>
              <a:t>Site types – for some studies all the same activities happen at all of the sites. In other studies are different across different NHS organisations. For example</a:t>
            </a:r>
          </a:p>
          <a:p>
            <a:pPr marL="171450" indent="-171450">
              <a:buFontTx/>
              <a:buChar char="-"/>
            </a:pPr>
            <a:r>
              <a:rPr lang="en-GB" baseline="0" dirty="0" smtClean="0"/>
              <a:t>There is a main sites where the recruitment and intervention takes place but participants are followed up at their local hospital for a period of 5 years. The main site and the follow up site undertake different activities.</a:t>
            </a:r>
          </a:p>
          <a:p>
            <a:pPr marL="171450" indent="-171450">
              <a:buFontTx/>
              <a:buChar char="-"/>
            </a:pPr>
            <a:r>
              <a:rPr lang="en-GB" baseline="0" dirty="0" smtClean="0"/>
              <a:t>There are Participant Recruitment Centres in the study which refer potential participants to a main site</a:t>
            </a:r>
          </a:p>
          <a:p>
            <a:pPr marL="0" indent="0">
              <a:buFontTx/>
              <a:buNone/>
            </a:pPr>
            <a:r>
              <a:rPr lang="en-GB" baseline="0" dirty="0" smtClean="0">
                <a:solidFill>
                  <a:srgbClr val="FF0000"/>
                </a:solidFill>
              </a:rPr>
              <a:t>For some studies confirmation of capacity and capability is not needed </a:t>
            </a:r>
            <a:r>
              <a:rPr lang="en-GB" baseline="0" dirty="0" err="1" smtClean="0">
                <a:solidFill>
                  <a:srgbClr val="FF0000"/>
                </a:solidFill>
              </a:rPr>
              <a:t>eg</a:t>
            </a:r>
            <a:r>
              <a:rPr lang="en-GB" baseline="0" dirty="0" smtClean="0">
                <a:solidFill>
                  <a:srgbClr val="FF0000"/>
                </a:solidFill>
              </a:rPr>
              <a:t> if an email questionnaire is being sent from CI team and no local arrangements need to be put in place or a poster is being displayed.</a:t>
            </a:r>
          </a:p>
          <a:p>
            <a:r>
              <a:rPr lang="en-GB" baseline="0" dirty="0" smtClean="0"/>
              <a:t>Sent electronically to CI cc sponsor to send to sites – HRA does not provide it to sites as sponsor will determine which sites are set up at what time</a:t>
            </a:r>
          </a:p>
          <a:p>
            <a:r>
              <a:rPr lang="en-GB" baseline="0" dirty="0" smtClean="0"/>
              <a:t>Provides assurance to sites that issues will be resolved so can get on with arranging site set-up in parallel to HRA Approval</a:t>
            </a:r>
          </a:p>
          <a:p>
            <a:r>
              <a:rPr lang="en-GB" baseline="0" dirty="0" smtClean="0"/>
              <a:t>http://www.hra.nhs.uk/resources/hra-approval-nhs-organisation-guidance/illustrative-examples-of-hra-approval-documentation/ </a:t>
            </a:r>
          </a:p>
          <a:p>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pPr>
                <a:defRPr/>
              </a:pPr>
              <a:t>16</a:t>
            </a:fld>
            <a:endParaRPr lang="en-GB"/>
          </a:p>
        </p:txBody>
      </p:sp>
    </p:spTree>
    <p:extLst>
      <p:ext uri="{BB962C8B-B14F-4D97-AF65-F5344CB8AC3E}">
        <p14:creationId xmlns:p14="http://schemas.microsoft.com/office/powerpoint/2010/main" val="852151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HRA Approval letter is only issued after all clarifications</a:t>
            </a:r>
            <a:r>
              <a:rPr lang="en-GB" baseline="0" dirty="0" smtClean="0"/>
              <a:t> and corrections (including those required by REC) have been made. There is therefore no provisional or conditional option. This means that the list of documents and versions are those that will be used to set up sites, and avoids any confusion about versions of documents that are changed after the REC has issued a favourable opinion with conditions, in order to comply with the REC conditions.</a:t>
            </a:r>
          </a:p>
          <a:p>
            <a:r>
              <a:rPr lang="en-GB" baseline="0" dirty="0" smtClean="0"/>
              <a:t>Letter is sent/ copied to same people as REC letter – </a:t>
            </a:r>
            <a:r>
              <a:rPr lang="en-GB" baseline="0" dirty="0" err="1" smtClean="0"/>
              <a:t>ie</a:t>
            </a:r>
            <a:r>
              <a:rPr lang="en-GB" baseline="0" dirty="0" smtClean="0"/>
              <a:t> those listed in the IRAS form</a:t>
            </a:r>
          </a:p>
          <a:p>
            <a:r>
              <a:rPr lang="en-GB" baseline="0" dirty="0" smtClean="0"/>
              <a:t>Any sites not listed in the application to HRA need to be added by submitting an amendment, as before. </a:t>
            </a:r>
          </a:p>
          <a:p>
            <a:r>
              <a:rPr lang="en-GB" baseline="0" dirty="0" smtClean="0"/>
              <a:t>http://www.hra.nhs.uk/resources/hra-approval-nhs-organisation-guidance/illustrative-examples-of-hra-approval-documentation/</a:t>
            </a:r>
          </a:p>
          <a:p>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pPr>
                <a:defRPr/>
              </a:pPr>
              <a:t>17</a:t>
            </a:fld>
            <a:endParaRPr lang="en-GB"/>
          </a:p>
        </p:txBody>
      </p:sp>
    </p:spTree>
    <p:extLst>
      <p:ext uri="{BB962C8B-B14F-4D97-AF65-F5344CB8AC3E}">
        <p14:creationId xmlns:p14="http://schemas.microsoft.com/office/powerpoint/2010/main" val="852151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terms of best</a:t>
            </a:r>
            <a:r>
              <a:rPr lang="en-GB" baseline="0" dirty="0" smtClean="0"/>
              <a:t> scheduling we recommend that when you have the final protocol you use that with sites so that they can start assessing whether they have enough patients etc. The study set-up  process and all the arrangements at site can happen in parallel to HRA Approval so that when HRA Approval is issued the site is ready to start.</a:t>
            </a:r>
          </a:p>
          <a:p>
            <a:r>
              <a:rPr lang="en-GB" baseline="0" dirty="0" smtClean="0"/>
              <a:t>We would strongly encourage you to respond promptly to queries – some companies have suggested that there should be a two week time limit. </a:t>
            </a:r>
          </a:p>
          <a:p>
            <a:r>
              <a:rPr lang="en-GB" baseline="0" dirty="0" smtClean="0"/>
              <a:t>Any concerns about the HRA should be flagged in the first instance to the contact you are dealing with, and if necessary escalated via hra.approval@nhs.net. </a:t>
            </a:r>
          </a:p>
          <a:p>
            <a:r>
              <a:rPr lang="en-GB" baseline="0" dirty="0" smtClean="0"/>
              <a:t>Any concerns about site set-up for studies supported by the CRN should be escalated through the Local CRN Industry Manager. HRA encourages early feedback about issues with study set-up so that we can ensure processes are adapted and lessons learnt by all relevant parties.</a:t>
            </a:r>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pPr>
                <a:defRPr/>
              </a:pPr>
              <a:t>18</a:t>
            </a:fld>
            <a:endParaRPr lang="en-GB"/>
          </a:p>
        </p:txBody>
      </p:sp>
    </p:spTree>
    <p:extLst>
      <p:ext uri="{BB962C8B-B14F-4D97-AF65-F5344CB8AC3E}">
        <p14:creationId xmlns:p14="http://schemas.microsoft.com/office/powerpoint/2010/main" val="3516955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HRA Approval will be issued in England based on </a:t>
            </a:r>
            <a:r>
              <a:rPr lang="en-GB" sz="1300" dirty="0" smtClean="0"/>
              <a:t>study wide </a:t>
            </a:r>
            <a:r>
              <a:rPr lang="en-GB" sz="1300" dirty="0"/>
              <a:t>review undertaken by other countries, with additional HRA Approval elements of assessment undertaken by HRA in </a:t>
            </a:r>
            <a:r>
              <a:rPr lang="en-GB" sz="1300" dirty="0" smtClean="0"/>
              <a:t>parallel with REC review.</a:t>
            </a:r>
          </a:p>
          <a:p>
            <a:r>
              <a:rPr lang="en-GB" sz="1300" dirty="0" smtClean="0"/>
              <a:t>If study is led from a Devolved Administration, their system will undertake the study wide review and share both the submitted application package and the outcome of the review directly with HRA – as has</a:t>
            </a:r>
            <a:r>
              <a:rPr lang="en-GB" sz="1300" baseline="0" dirty="0" smtClean="0"/>
              <a:t> been done previously with CSP.</a:t>
            </a:r>
          </a:p>
          <a:p>
            <a:r>
              <a:rPr lang="en-GB" sz="1300" baseline="0" dirty="0" smtClean="0"/>
              <a:t>If the study is led from England, the HRA will share the documents and outcome directly with the relevant Devolved Administrations based on the countries selected in the project filter.</a:t>
            </a:r>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pPr>
                <a:defRPr/>
              </a:pPr>
              <a:t>19</a:t>
            </a:fld>
            <a:endParaRPr lang="en-GB"/>
          </a:p>
        </p:txBody>
      </p:sp>
    </p:spTree>
    <p:extLst>
      <p:ext uri="{BB962C8B-B14F-4D97-AF65-F5344CB8AC3E}">
        <p14:creationId xmlns:p14="http://schemas.microsoft.com/office/powerpoint/2010/main" val="1974474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r>
              <a:rPr lang="en-US" dirty="0" smtClean="0">
                <a:latin typeface="Georgia" pitchFamily="-1" charset="0"/>
                <a:cs typeface="MS PGothic" pitchFamily="34" charset="-128"/>
              </a:rPr>
              <a:t>Responsible for Research</a:t>
            </a:r>
            <a:r>
              <a:rPr lang="en-US" baseline="0" dirty="0" smtClean="0">
                <a:latin typeface="Georgia" pitchFamily="-1" charset="0"/>
                <a:cs typeface="MS PGothic" pitchFamily="34" charset="-128"/>
              </a:rPr>
              <a:t> Ethics Committees in England (and part of UK-wide system), and for Confidentiality Advisory Group (s251 approval) in England and Wales. Legislation for HRA (Care Act 2014) gives a broader remit to streamline the regulatory system to make it easier to do good research</a:t>
            </a:r>
          </a:p>
          <a:p>
            <a:r>
              <a:rPr lang="en-US" baseline="0" dirty="0" smtClean="0">
                <a:latin typeface="Georgia" pitchFamily="-1" charset="0"/>
                <a:cs typeface="MS PGothic" pitchFamily="34" charset="-128"/>
              </a:rPr>
              <a:t>Web address http://www.hra.nhs.uk/  </a:t>
            </a:r>
            <a:endParaRPr lang="en-US" dirty="0">
              <a:latin typeface="Georgia" pitchFamily="-1" charset="0"/>
              <a:cs typeface="MS PGothic" pitchFamily="34" charset="-128"/>
            </a:endParaRPr>
          </a:p>
        </p:txBody>
      </p:sp>
      <p:sp>
        <p:nvSpPr>
          <p:cNvPr id="24580" name="Slide Number Placeholder 3"/>
          <p:cNvSpPr>
            <a:spLocks noGrp="1"/>
          </p:cNvSpPr>
          <p:nvPr>
            <p:ph type="sldNum" sz="quarter" idx="5"/>
          </p:nvPr>
        </p:nvSpPr>
        <p:spPr bwMode="auto">
          <a:noFill/>
          <a:ln>
            <a:miter lim="800000"/>
            <a:headEnd/>
            <a:tailEnd/>
          </a:ln>
        </p:spPr>
        <p:txBody>
          <a:bodyPr/>
          <a:lstStyle/>
          <a:p>
            <a:fld id="{F6751655-DAEB-9C44-BC56-A78ABCFA73B5}" type="slidenum">
              <a:rPr lang="en-GB">
                <a:solidFill>
                  <a:prstClr val="black"/>
                </a:solidFill>
              </a:rPr>
              <a:pPr/>
              <a:t>2</a:t>
            </a:fld>
            <a:endParaRPr lang="en-GB">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Consider the implications of these changes on your study regulatory processes. What changes will</a:t>
            </a:r>
            <a:r>
              <a:rPr lang="en-GB" baseline="0" dirty="0" smtClean="0"/>
              <a:t> you need to make to your SOPs (Standard Operating Procedures)? Will staff have to work in a different way?</a:t>
            </a:r>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solidFill>
                  <a:prstClr val="black"/>
                </a:solidFill>
              </a:rPr>
              <a:pPr>
                <a:defRPr/>
              </a:pPr>
              <a:t>20</a:t>
            </a:fld>
            <a:endParaRPr lang="en-GB">
              <a:solidFill>
                <a:prstClr val="black"/>
              </a:solidFill>
            </a:endParaRPr>
          </a:p>
        </p:txBody>
      </p:sp>
    </p:spTree>
    <p:extLst>
      <p:ext uri="{BB962C8B-B14F-4D97-AF65-F5344CB8AC3E}">
        <p14:creationId xmlns:p14="http://schemas.microsoft.com/office/powerpoint/2010/main" val="2395278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pPr>
                <a:defRPr/>
              </a:pPr>
              <a:t>21</a:t>
            </a:fld>
            <a:endParaRPr lang="en-GB"/>
          </a:p>
        </p:txBody>
      </p:sp>
    </p:spTree>
    <p:extLst>
      <p:ext uri="{BB962C8B-B14F-4D97-AF65-F5344CB8AC3E}">
        <p14:creationId xmlns:p14="http://schemas.microsoft.com/office/powerpoint/2010/main" val="2658762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diagram shows the steps of working with sites to get the study set up. The following slides go through each step showing what information is needed to start each stage. </a:t>
            </a:r>
          </a:p>
          <a:p>
            <a:endParaRPr lang="en-GB" dirty="0" smtClean="0"/>
          </a:p>
          <a:p>
            <a:r>
              <a:rPr lang="en-GB" dirty="0" smtClean="0"/>
              <a:t>Identify</a:t>
            </a:r>
            <a:r>
              <a:rPr lang="en-GB" baseline="0" dirty="0" smtClean="0"/>
              <a:t> – identify sites that might be interested in participating in the study</a:t>
            </a:r>
          </a:p>
          <a:p>
            <a:r>
              <a:rPr lang="en-GB" baseline="0" dirty="0" smtClean="0"/>
              <a:t>Assess – sites assesses whether or not they can put in place arrangements so that they have the capacity and capability to deliver the study</a:t>
            </a:r>
          </a:p>
          <a:p>
            <a:r>
              <a:rPr lang="en-GB" baseline="0" dirty="0" smtClean="0"/>
              <a:t>Arrange – put the arrangements in place so that the they have the capacity and capability  to deliver the study (get the correct staff in place, undertake training, set up pharmacy or laboratory tests, get a courier for samples </a:t>
            </a:r>
            <a:r>
              <a:rPr lang="en-GB" baseline="0" dirty="0" err="1" smtClean="0"/>
              <a:t>etc</a:t>
            </a:r>
            <a:r>
              <a:rPr lang="en-GB" baseline="0" dirty="0" smtClean="0"/>
              <a:t> etc.)</a:t>
            </a:r>
          </a:p>
          <a:p>
            <a:r>
              <a:rPr lang="en-GB" baseline="0" dirty="0" smtClean="0"/>
              <a:t>Confirm – confirm to the sponsor that the site has put in place the arrangements so that they have the capacity and capability to deliver the study</a:t>
            </a:r>
          </a:p>
          <a:p>
            <a:r>
              <a:rPr lang="en-GB" baseline="0" dirty="0" smtClean="0"/>
              <a:t>Site initiation – Sponsor starts site processes</a:t>
            </a:r>
          </a:p>
          <a:p>
            <a:endParaRPr lang="en-GB" baseline="0" dirty="0" smtClean="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solidFill>
                  <a:prstClr val="black"/>
                </a:solidFill>
              </a:rPr>
              <a:pPr>
                <a:defRPr/>
              </a:pPr>
              <a:t>22</a:t>
            </a:fld>
            <a:endParaRPr lang="en-GB">
              <a:solidFill>
                <a:prstClr val="black"/>
              </a:solidFill>
            </a:endParaRPr>
          </a:p>
        </p:txBody>
      </p:sp>
    </p:spTree>
    <p:extLst>
      <p:ext uri="{BB962C8B-B14F-4D97-AF65-F5344CB8AC3E}">
        <p14:creationId xmlns:p14="http://schemas.microsoft.com/office/powerpoint/2010/main" val="3095333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diagram shows the steps of working with sites to get the study set up. It shows what can be done before an application is made for HRA Approval,</a:t>
            </a:r>
            <a:r>
              <a:rPr lang="en-GB" baseline="0" dirty="0" smtClean="0"/>
              <a:t> what can only be done once HRA Approval is applied for and what can only happen once HRA Approval is in place.  Of course sites can also be set up following HRA Approval if that is what the sponsor prefers.</a:t>
            </a:r>
          </a:p>
          <a:p>
            <a:endParaRPr lang="en-GB" baseline="0" dirty="0" smtClean="0"/>
          </a:p>
          <a:p>
            <a:r>
              <a:rPr lang="en-GB" dirty="0" smtClean="0"/>
              <a:t>The following slides go through each step showing what information is needed to start each stage. </a:t>
            </a:r>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solidFill>
                  <a:prstClr val="black"/>
                </a:solidFill>
              </a:rPr>
              <a:pPr>
                <a:defRPr/>
              </a:pPr>
              <a:t>23</a:t>
            </a:fld>
            <a:endParaRPr lang="en-GB">
              <a:solidFill>
                <a:prstClr val="black"/>
              </a:solidFill>
            </a:endParaRPr>
          </a:p>
        </p:txBody>
      </p:sp>
    </p:spTree>
    <p:extLst>
      <p:ext uri="{BB962C8B-B14F-4D97-AF65-F5344CB8AC3E}">
        <p14:creationId xmlns:p14="http://schemas.microsoft.com/office/powerpoint/2010/main" val="3095333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NIHR Clinical Research Network (https://www.crn.nihr.ac.uk/</a:t>
            </a:r>
            <a:r>
              <a:rPr lang="en-GB" baseline="0" dirty="0" smtClean="0"/>
              <a:t>) </a:t>
            </a:r>
            <a:r>
              <a:rPr lang="en-GB" dirty="0" smtClean="0"/>
              <a:t>can support site identification for studies eligible</a:t>
            </a:r>
            <a:r>
              <a:rPr lang="en-GB" baseline="0" dirty="0" smtClean="0"/>
              <a:t> for their support</a:t>
            </a:r>
            <a:r>
              <a:rPr lang="en-GB" dirty="0" smtClean="0"/>
              <a:t>.</a:t>
            </a:r>
            <a:r>
              <a:rPr lang="en-GB" baseline="0" dirty="0" smtClean="0"/>
              <a:t> This stage is primarily about identifying interested sites and may involve a formal expression of interest.</a:t>
            </a:r>
          </a:p>
          <a:p>
            <a:r>
              <a:rPr lang="en-GB" baseline="0" dirty="0" smtClean="0"/>
              <a:t>The information to undertake this step may be a summary protocol, draft protocol or a list of particular site criteria.</a:t>
            </a:r>
          </a:p>
          <a:p>
            <a:r>
              <a:rPr lang="en-GB" baseline="0" dirty="0" smtClean="0"/>
              <a:t>If the site is not listed in the initial application to HRA, an amendment needs to be submitted, before you provide the local information package to the site.</a:t>
            </a:r>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solidFill>
                  <a:prstClr val="black"/>
                </a:solidFill>
              </a:rPr>
              <a:pPr>
                <a:defRPr/>
              </a:pPr>
              <a:t>24</a:t>
            </a:fld>
            <a:endParaRPr lang="en-GB">
              <a:solidFill>
                <a:prstClr val="black"/>
              </a:solidFill>
            </a:endParaRPr>
          </a:p>
        </p:txBody>
      </p:sp>
    </p:spTree>
    <p:extLst>
      <p:ext uri="{BB962C8B-B14F-4D97-AF65-F5344CB8AC3E}">
        <p14:creationId xmlns:p14="http://schemas.microsoft.com/office/powerpoint/2010/main" val="3095333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final protocol</a:t>
            </a:r>
            <a:r>
              <a:rPr lang="en-GB" baseline="0" dirty="0" smtClean="0"/>
              <a:t> is the minimum requirement for this step. Important to send to both research team and R&amp;D office (and other relevant support </a:t>
            </a:r>
            <a:r>
              <a:rPr lang="en-GB" baseline="0" dirty="0" err="1" smtClean="0"/>
              <a:t>eg</a:t>
            </a:r>
            <a:r>
              <a:rPr lang="en-GB" baseline="0" dirty="0" smtClean="0"/>
              <a:t> LCRN). Contact details of the relevant people are on the R&amp;D Forum website http://www.rdforum.nhs.uk/content/contact-details/ .</a:t>
            </a:r>
          </a:p>
          <a:p>
            <a:r>
              <a:rPr lang="en-GB" baseline="0" dirty="0" smtClean="0"/>
              <a:t>Capturing this step avoids any risk of debates about the start point of the site engagement based on whether a document package is complete. The sponsor and site should agree the timetable and target recruitment at this stage in order to be able to agree that the site should proceed to putting arrangements in place.</a:t>
            </a:r>
          </a:p>
          <a:p>
            <a:r>
              <a:rPr lang="en-GB" baseline="0" dirty="0" smtClean="0"/>
              <a:t>Exact contact (</a:t>
            </a:r>
            <a:r>
              <a:rPr lang="en-GB" baseline="0" dirty="0" err="1" smtClean="0"/>
              <a:t>ie</a:t>
            </a:r>
            <a:r>
              <a:rPr lang="en-GB" baseline="0" dirty="0" smtClean="0"/>
              <a:t> whether LCRN or R&amp;D) will vary depending on LCRN and Trust but you should be given clear points of contact and liaison without duplication for each site</a:t>
            </a:r>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solidFill>
                  <a:prstClr val="black"/>
                </a:solidFill>
              </a:rPr>
              <a:pPr>
                <a:defRPr/>
              </a:pPr>
              <a:t>25</a:t>
            </a:fld>
            <a:endParaRPr lang="en-GB">
              <a:solidFill>
                <a:prstClr val="black"/>
              </a:solidFill>
            </a:endParaRPr>
          </a:p>
        </p:txBody>
      </p:sp>
    </p:spTree>
    <p:extLst>
      <p:ext uri="{BB962C8B-B14F-4D97-AF65-F5344CB8AC3E}">
        <p14:creationId xmlns:p14="http://schemas.microsoft.com/office/powerpoint/2010/main" val="30953338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next step should happen after the HRA has issued the Initial Assessment, and this letter should be included in the information sent to both the research team and the R&amp;D support (same contacts as before). </a:t>
            </a:r>
          </a:p>
          <a:p>
            <a:r>
              <a:rPr lang="en-GB" baseline="0" dirty="0" smtClean="0"/>
              <a:t>If the sponsor delays in sending the local information package after receipt of the initial assessment letter from HRA, this will limit the amount of time saved in conducting activities in parallel.</a:t>
            </a:r>
          </a:p>
          <a:p>
            <a:r>
              <a:rPr lang="en-GB" baseline="0" dirty="0" smtClean="0"/>
              <a:t>This step will include further assessment of the ability of the site to deliver the study based on the additional information provided. There is likely to be a cycle of assessing and arranging during this step.</a:t>
            </a:r>
          </a:p>
          <a:p>
            <a:r>
              <a:rPr lang="en-GB" baseline="0" dirty="0" smtClean="0"/>
              <a:t>There is a UK-wide change to remove the requirement for an SSI Form to be submitted to R&amp;D. For HRA Approval studies in England this means that, with immediate effect, the local information pack is provided to all the relevant people for the site without also needing to submit an SSI Form to R&amp;D. The process for providing the documents for Devolved Administration sites will be announced by them in due course.</a:t>
            </a:r>
          </a:p>
          <a:p>
            <a:r>
              <a:rPr lang="en-GB" baseline="0" dirty="0" smtClean="0"/>
              <a:t>Sponsors should use the existing mechanism for providing documents to the PI and local team to support site set-up (CSP was not a mechanism for providing documents to the PI, it was only for applications to R&amp;D for permission). </a:t>
            </a:r>
            <a:r>
              <a:rPr lang="en-GB" baseline="0" dirty="0" err="1" smtClean="0"/>
              <a:t>Eg</a:t>
            </a:r>
            <a:r>
              <a:rPr lang="en-GB" baseline="0" dirty="0" smtClean="0"/>
              <a:t> secure document transfer system, email.</a:t>
            </a:r>
          </a:p>
          <a:p>
            <a:r>
              <a:rPr lang="en-GB" baseline="0" dirty="0" smtClean="0"/>
              <a:t>There is no step of validating the application, the process starts when the sponsor provides the document package to the site.</a:t>
            </a:r>
          </a:p>
          <a:p>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solidFill>
                  <a:prstClr val="black"/>
                </a:solidFill>
              </a:rPr>
              <a:pPr>
                <a:defRPr/>
              </a:pPr>
              <a:t>26</a:t>
            </a:fld>
            <a:endParaRPr lang="en-GB">
              <a:solidFill>
                <a:prstClr val="black"/>
              </a:solidFill>
            </a:endParaRPr>
          </a:p>
        </p:txBody>
      </p:sp>
    </p:spTree>
    <p:extLst>
      <p:ext uri="{BB962C8B-B14F-4D97-AF65-F5344CB8AC3E}">
        <p14:creationId xmlns:p14="http://schemas.microsoft.com/office/powerpoint/2010/main" val="30953338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that the pack does not include the SSI Form in IRAS – this is not required for sites</a:t>
            </a:r>
            <a:r>
              <a:rPr lang="en-GB" baseline="0" dirty="0" smtClean="0"/>
              <a:t> in England</a:t>
            </a:r>
          </a:p>
          <a:p>
            <a:r>
              <a:rPr lang="en-GB" baseline="0" dirty="0" smtClean="0"/>
              <a:t>UK-wide work is underway to develop a compatible approach across the UK</a:t>
            </a:r>
          </a:p>
          <a:p>
            <a:r>
              <a:rPr lang="en-GB" baseline="0" dirty="0" smtClean="0"/>
              <a:t>Important to note that the Delegation log (commercial) does not need to be fully completed before providing to the site – the pack should contain the information that the sponsor/ CI knows and the documents are then jointly completed with the site during the ‘arranging’ phase. When the documents are complete and all the arrangements and responsibilities are agreed the arranging step is completed.</a:t>
            </a:r>
          </a:p>
          <a:p>
            <a:r>
              <a:rPr lang="en-GB" baseline="0" dirty="0" smtClean="0"/>
              <a:t>The local information pack should be sent by email (or other document transfer system that the sponsor chooses) to the site – this means the local research team (PI, research nurse </a:t>
            </a:r>
            <a:r>
              <a:rPr lang="en-GB" baseline="0" dirty="0" err="1" smtClean="0"/>
              <a:t>etc</a:t>
            </a:r>
            <a:r>
              <a:rPr lang="en-GB" baseline="0" dirty="0" smtClean="0"/>
              <a:t>), the relevant generic R&amp;D email address, and for portfolio studies the relevant generic LCRN email address. Email addresses are available at www.rdforum.nhs.uk.</a:t>
            </a:r>
          </a:p>
          <a:p>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pPr>
                <a:defRPr/>
              </a:pPr>
              <a:t>27</a:t>
            </a:fld>
            <a:endParaRPr lang="en-GB"/>
          </a:p>
        </p:txBody>
      </p:sp>
    </p:spTree>
    <p:extLst>
      <p:ext uri="{BB962C8B-B14F-4D97-AF65-F5344CB8AC3E}">
        <p14:creationId xmlns:p14="http://schemas.microsoft.com/office/powerpoint/2010/main" val="3070059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There is no need for a separate permission </a:t>
            </a:r>
            <a:r>
              <a:rPr lang="en-GB" baseline="0" dirty="0" smtClean="0"/>
              <a:t>letter. </a:t>
            </a:r>
            <a:r>
              <a:rPr lang="en-GB" baseline="0" dirty="0" smtClean="0"/>
              <a:t>Once the sponsor and site have signed contract sponsor can initiate the site. Ink signatures are not required. </a:t>
            </a:r>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solidFill>
                  <a:prstClr val="black"/>
                </a:solidFill>
              </a:rPr>
              <a:pPr>
                <a:defRPr/>
              </a:pPr>
              <a:t>28</a:t>
            </a:fld>
            <a:endParaRPr lang="en-GB">
              <a:solidFill>
                <a:prstClr val="black"/>
              </a:solidFill>
            </a:endParaRPr>
          </a:p>
        </p:txBody>
      </p:sp>
    </p:spTree>
    <p:extLst>
      <p:ext uri="{BB962C8B-B14F-4D97-AF65-F5344CB8AC3E}">
        <p14:creationId xmlns:p14="http://schemas.microsoft.com/office/powerpoint/2010/main" val="30953338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only activities in this step should</a:t>
            </a:r>
            <a:r>
              <a:rPr lang="en-GB" baseline="0" dirty="0" smtClean="0"/>
              <a:t> be activities that the sponsor is putting in place, all site requirements should be complete before signing the contract/ agreement</a:t>
            </a:r>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solidFill>
                  <a:prstClr val="black"/>
                </a:solidFill>
              </a:rPr>
              <a:pPr>
                <a:defRPr/>
              </a:pPr>
              <a:t>29</a:t>
            </a:fld>
            <a:endParaRPr lang="en-GB">
              <a:solidFill>
                <a:prstClr val="black"/>
              </a:solidFill>
            </a:endParaRPr>
          </a:p>
        </p:txBody>
      </p:sp>
    </p:spTree>
    <p:extLst>
      <p:ext uri="{BB962C8B-B14F-4D97-AF65-F5344CB8AC3E}">
        <p14:creationId xmlns:p14="http://schemas.microsoft.com/office/powerpoint/2010/main" val="3095333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513786-2CE4-4159-A8DD-AE39BC2F0BA5}"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7110311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new process may require you to adapt your existing </a:t>
            </a:r>
            <a:r>
              <a:rPr lang="en-GB" dirty="0" smtClean="0"/>
              <a:t>SOPs</a:t>
            </a:r>
            <a:endParaRPr lang="en-GB" dirty="0" smtClean="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solidFill>
                  <a:prstClr val="black"/>
                </a:solidFill>
              </a:rPr>
              <a:pPr>
                <a:defRPr/>
              </a:pPr>
              <a:t>30</a:t>
            </a:fld>
            <a:endParaRPr lang="en-GB">
              <a:solidFill>
                <a:prstClr val="black"/>
              </a:solidFill>
            </a:endParaRPr>
          </a:p>
        </p:txBody>
      </p:sp>
    </p:spTree>
    <p:extLst>
      <p:ext uri="{BB962C8B-B14F-4D97-AF65-F5344CB8AC3E}">
        <p14:creationId xmlns:p14="http://schemas.microsoft.com/office/powerpoint/2010/main" val="5436765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pPr>
                <a:defRPr/>
              </a:pPr>
              <a:t>31</a:t>
            </a:fld>
            <a:endParaRPr lang="en-GB"/>
          </a:p>
        </p:txBody>
      </p:sp>
    </p:spTree>
    <p:extLst>
      <p:ext uri="{BB962C8B-B14F-4D97-AF65-F5344CB8AC3E}">
        <p14:creationId xmlns:p14="http://schemas.microsoft.com/office/powerpoint/2010/main" val="9354355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pPr>
                <a:defRPr/>
              </a:pPr>
              <a:t>32</a:t>
            </a:fld>
            <a:endParaRPr lang="en-GB"/>
          </a:p>
        </p:txBody>
      </p:sp>
    </p:spTree>
    <p:extLst>
      <p:ext uri="{BB962C8B-B14F-4D97-AF65-F5344CB8AC3E}">
        <p14:creationId xmlns:p14="http://schemas.microsoft.com/office/powerpoint/2010/main" val="10093599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Further </a:t>
            </a:r>
            <a:r>
              <a:rPr lang="en-GB" baseline="0" dirty="0" smtClean="0"/>
              <a:t>work on IRAS is planned – we are exploring potential developments to Part C to make it easier to add new sites, and the potential for applicants to be able to share documents uploaded to IRAS with third parties.</a:t>
            </a:r>
          </a:p>
          <a:p>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pPr>
                <a:defRPr/>
              </a:pPr>
              <a:t>33</a:t>
            </a:fld>
            <a:endParaRPr lang="en-GB"/>
          </a:p>
        </p:txBody>
      </p:sp>
    </p:spTree>
    <p:extLst>
      <p:ext uri="{BB962C8B-B14F-4D97-AF65-F5344CB8AC3E}">
        <p14:creationId xmlns:p14="http://schemas.microsoft.com/office/powerpoint/2010/main" val="16510320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Consider the implications of these changes on your study regulatory processes. What changes will</a:t>
            </a:r>
            <a:r>
              <a:rPr lang="en-GB" baseline="0" dirty="0" smtClean="0"/>
              <a:t> you need to make to your SOPs (Standard Operating Procedures)? Will staff have to work in a </a:t>
            </a:r>
            <a:r>
              <a:rPr lang="en-GB" baseline="0" smtClean="0"/>
              <a:t>different way?</a:t>
            </a:r>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solidFill>
                  <a:prstClr val="black"/>
                </a:solidFill>
              </a:rPr>
              <a:pPr>
                <a:defRPr/>
              </a:pPr>
              <a:t>34</a:t>
            </a:fld>
            <a:endParaRPr lang="en-GB">
              <a:solidFill>
                <a:prstClr val="black"/>
              </a:solidFill>
            </a:endParaRPr>
          </a:p>
        </p:txBody>
      </p:sp>
    </p:spTree>
    <p:extLst>
      <p:ext uri="{BB962C8B-B14F-4D97-AF65-F5344CB8AC3E}">
        <p14:creationId xmlns:p14="http://schemas.microsoft.com/office/powerpoint/2010/main" val="23952780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solidFill>
                  <a:prstClr val="black"/>
                </a:solidFill>
              </a:rPr>
              <a:pPr>
                <a:defRPr/>
              </a:pPr>
              <a:t>35</a:t>
            </a:fld>
            <a:endParaRPr lang="en-GB">
              <a:solidFill>
                <a:prstClr val="black"/>
              </a:solidFill>
            </a:endParaRPr>
          </a:p>
        </p:txBody>
      </p:sp>
    </p:spTree>
    <p:extLst>
      <p:ext uri="{BB962C8B-B14F-4D97-AF65-F5344CB8AC3E}">
        <p14:creationId xmlns:p14="http://schemas.microsoft.com/office/powerpoint/2010/main" val="6521743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solidFill>
                  <a:prstClr val="black"/>
                </a:solidFill>
              </a:rPr>
              <a:pPr>
                <a:defRPr/>
              </a:pPr>
              <a:t>36</a:t>
            </a:fld>
            <a:endParaRPr lang="en-GB">
              <a:solidFill>
                <a:prstClr val="black"/>
              </a:solidFill>
            </a:endParaRPr>
          </a:p>
        </p:txBody>
      </p:sp>
    </p:spTree>
    <p:extLst>
      <p:ext uri="{BB962C8B-B14F-4D97-AF65-F5344CB8AC3E}">
        <p14:creationId xmlns:p14="http://schemas.microsoft.com/office/powerpoint/2010/main" val="27433830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Information for applicants about arrangements for historic studies with amendments or new sites will be in IRAS and HRA website. Studies do not need to go through HRA Approval or be transferred by the sponsor.</a:t>
            </a:r>
          </a:p>
          <a:p>
            <a:r>
              <a:rPr lang="en-GB" dirty="0" smtClean="0"/>
              <a:t>Categorisation will be the same as currently:</a:t>
            </a:r>
            <a:r>
              <a:rPr lang="en-GB" baseline="0" dirty="0" smtClean="0"/>
              <a:t> A (all sites to consider), B (specified sites to consider), C (sites not expected to consider)</a:t>
            </a:r>
          </a:p>
          <a:p>
            <a:endParaRPr lang="en-GB" baseline="0" dirty="0" smtClean="0"/>
          </a:p>
          <a:p>
            <a:r>
              <a:rPr lang="en-GB" dirty="0" smtClean="0"/>
              <a:t>http://www.hra.nhs.uk/nhshsc-rd-uk-process-management-amendments/</a:t>
            </a:r>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solidFill>
                  <a:prstClr val="black"/>
                </a:solidFill>
              </a:rPr>
              <a:pPr>
                <a:defRPr/>
              </a:pPr>
              <a:t>37</a:t>
            </a:fld>
            <a:endParaRPr lang="en-GB">
              <a:solidFill>
                <a:prstClr val="black"/>
              </a:solidFill>
            </a:endParaRPr>
          </a:p>
        </p:txBody>
      </p:sp>
    </p:spTree>
    <p:extLst>
      <p:ext uri="{BB962C8B-B14F-4D97-AF65-F5344CB8AC3E}">
        <p14:creationId xmlns:p14="http://schemas.microsoft.com/office/powerpoint/2010/main" val="11139284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r>
              <a:rPr lang="en-US" dirty="0" smtClean="0">
                <a:latin typeface="Georgia" pitchFamily="-1" charset="0"/>
                <a:cs typeface="MS PGothic" pitchFamily="34" charset="-128"/>
              </a:rPr>
              <a:t>Amendment process for HRA Approval Studies available to all studies processed through HRA Approval.</a:t>
            </a:r>
          </a:p>
          <a:p>
            <a:r>
              <a:rPr lang="en-US" dirty="0" smtClean="0">
                <a:latin typeface="Georgia" pitchFamily="-1" charset="0"/>
                <a:cs typeface="MS PGothic" pitchFamily="34" charset="-128"/>
              </a:rPr>
              <a:t>Note that new sites do NOT require resubmission of an</a:t>
            </a:r>
            <a:r>
              <a:rPr lang="en-US" baseline="0" dirty="0" smtClean="0">
                <a:latin typeface="Georgia" pitchFamily="-1" charset="0"/>
                <a:cs typeface="MS PGothic" pitchFamily="34" charset="-128"/>
              </a:rPr>
              <a:t> updated Part C. We plan in future to revise Part C so that updates to sites can be made more effectively. But for CTIMPs you should submit a substantial amendment with details of the site. For non CTIMPs this is a non-substantial amendment.</a:t>
            </a:r>
          </a:p>
          <a:p>
            <a:r>
              <a:rPr lang="en-US" baseline="0" dirty="0" smtClean="0">
                <a:latin typeface="Georgia" pitchFamily="-1" charset="0"/>
                <a:cs typeface="MS PGothic" pitchFamily="34" charset="-128"/>
              </a:rPr>
              <a:t>There is no requirement to send confidential MHRA-only amendments to HRA – however it is helpful to clarify that there has been an amendment as this helps to keep track of amendment numbering.</a:t>
            </a:r>
            <a:endParaRPr lang="en-US" dirty="0">
              <a:latin typeface="Georgia" pitchFamily="-1" charset="0"/>
              <a:cs typeface="MS PGothic" pitchFamily="34" charset="-128"/>
            </a:endParaRPr>
          </a:p>
        </p:txBody>
      </p:sp>
      <p:sp>
        <p:nvSpPr>
          <p:cNvPr id="24580" name="Slide Number Placeholder 3"/>
          <p:cNvSpPr>
            <a:spLocks noGrp="1"/>
          </p:cNvSpPr>
          <p:nvPr>
            <p:ph type="sldNum" sz="quarter" idx="5"/>
          </p:nvPr>
        </p:nvSpPr>
        <p:spPr bwMode="auto">
          <a:noFill/>
          <a:ln>
            <a:miter lim="800000"/>
            <a:headEnd/>
            <a:tailEnd/>
          </a:ln>
        </p:spPr>
        <p:txBody>
          <a:bodyPr/>
          <a:lstStyle/>
          <a:p>
            <a:fld id="{F6751655-DAEB-9C44-BC56-A78ABCFA73B5}" type="slidenum">
              <a:rPr lang="en-GB">
                <a:solidFill>
                  <a:prstClr val="black"/>
                </a:solidFill>
              </a:rPr>
              <a:pPr/>
              <a:t>38</a:t>
            </a:fld>
            <a:endParaRPr lang="en-GB">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pPr defTabSz="990478">
              <a:defRPr/>
            </a:pPr>
            <a:r>
              <a:rPr lang="en-GB" dirty="0" smtClean="0"/>
              <a:t>Categorisation will be the same as currently:</a:t>
            </a:r>
            <a:r>
              <a:rPr lang="en-GB" baseline="0" dirty="0" smtClean="0"/>
              <a:t> A (all sites to consider), B (specified sites to consider), C (sites not expected to consider)</a:t>
            </a:r>
            <a:endParaRPr lang="en-US" baseline="0" dirty="0" smtClean="0">
              <a:latin typeface="Georgia" pitchFamily="-1" charset="0"/>
            </a:endParaRPr>
          </a:p>
          <a:p>
            <a:pPr defTabSz="990478">
              <a:defRPr/>
            </a:pPr>
            <a:r>
              <a:rPr lang="en-US" baseline="0" dirty="0" err="1" smtClean="0">
                <a:latin typeface="Georgia" pitchFamily="-1" charset="0"/>
              </a:rPr>
              <a:t>Categorisation</a:t>
            </a:r>
            <a:r>
              <a:rPr lang="en-US" baseline="0" dirty="0" smtClean="0">
                <a:latin typeface="Georgia" pitchFamily="-1" charset="0"/>
              </a:rPr>
              <a:t> details: http://www.hra.nhs.uk/nhshsc-rd-uk-process-management-amendments/ </a:t>
            </a:r>
          </a:p>
        </p:txBody>
      </p:sp>
      <p:sp>
        <p:nvSpPr>
          <p:cNvPr id="24580" name="Slide Number Placeholder 3"/>
          <p:cNvSpPr>
            <a:spLocks noGrp="1"/>
          </p:cNvSpPr>
          <p:nvPr>
            <p:ph type="sldNum" sz="quarter" idx="5"/>
          </p:nvPr>
        </p:nvSpPr>
        <p:spPr bwMode="auto">
          <a:noFill/>
          <a:ln>
            <a:miter lim="800000"/>
            <a:headEnd/>
            <a:tailEnd/>
          </a:ln>
        </p:spPr>
        <p:txBody>
          <a:bodyPr/>
          <a:lstStyle/>
          <a:p>
            <a:fld id="{F6751655-DAEB-9C44-BC56-A78ABCFA73B5}" type="slidenum">
              <a:rPr lang="en-GB">
                <a:solidFill>
                  <a:prstClr val="black"/>
                </a:solidFill>
              </a:rPr>
              <a:pPr/>
              <a:t>39</a:t>
            </a:fld>
            <a:endParaRPr lang="en-GB">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HRA Approval is intended to simplify the system in England by undertaking a single assessment of the legal and compliance aspects for the NHS alongside the REC independent opinion. The assessors are in the HRA working as part of a single system to ensure consistency and to provide authoritative assessment for the NHS.</a:t>
            </a:r>
          </a:p>
          <a:p>
            <a:pPr defTabSz="990381">
              <a:defRPr/>
            </a:pPr>
            <a:r>
              <a:rPr lang="en-GB" dirty="0" smtClean="0">
                <a:ea typeface="Arial" pitchFamily="-1" charset="0"/>
                <a:cs typeface="Calibri"/>
              </a:rPr>
              <a:t>If any other approvals are required, </a:t>
            </a:r>
            <a:r>
              <a:rPr lang="en-GB" dirty="0" err="1" smtClean="0">
                <a:ea typeface="Arial" pitchFamily="-1" charset="0"/>
                <a:cs typeface="Calibri"/>
              </a:rPr>
              <a:t>eg</a:t>
            </a:r>
            <a:r>
              <a:rPr lang="en-GB" dirty="0" smtClean="0">
                <a:ea typeface="Arial" pitchFamily="-1" charset="0"/>
                <a:cs typeface="Calibri"/>
              </a:rPr>
              <a:t> MHRA, the sponsor applies separately but once approval is given the other review body will share that approval with HRA as well as the sponsor. HRA Approval will be issued once all the approvals are in place and any necessary conditions met. </a:t>
            </a:r>
          </a:p>
          <a:p>
            <a:pPr defTabSz="990381">
              <a:defRPr/>
            </a:pPr>
            <a:r>
              <a:rPr lang="en-GB" dirty="0" smtClean="0">
                <a:ea typeface="Arial" pitchFamily="-1" charset="0"/>
                <a:cs typeface="Calibri"/>
              </a:rPr>
              <a:t>Where relevant, same process applies with GTAC</a:t>
            </a:r>
          </a:p>
          <a:p>
            <a:pPr defTabSz="990381">
              <a:defRPr/>
            </a:pPr>
            <a:r>
              <a:rPr lang="en-GB" dirty="0" smtClean="0">
                <a:ea typeface="Arial" pitchFamily="-1" charset="0"/>
                <a:cs typeface="Calibri"/>
              </a:rPr>
              <a:t>If using Voluntary Harmonisation Process (VHP) there is no change to the VHP process – HRA will still receive outcome from MHRA </a:t>
            </a:r>
          </a:p>
          <a:p>
            <a:r>
              <a:rPr lang="en-GB" dirty="0" smtClean="0"/>
              <a:t>The</a:t>
            </a:r>
            <a:r>
              <a:rPr lang="en-GB" baseline="0" dirty="0" smtClean="0"/>
              <a:t> new process means that individual NHS organisations no longer need to duplicate review processes or raise queries repeatedly with sponsors. All issues relating to the study should be addressed through the HRA. This means that the NHS R&amp;D office and the CRN can focus on supporting the set-up of the study. The CRN offers services to industry sponsors such as site selection. And at the local level provides resources, working with the NHS R&amp;D office to put the arrangements in place to support the set-up at the site. Although MHRA and other regulators will continue to have their own role, HRA will collate all the necessary approvals and HRA Approval will only be issued once all the relevant approvals are in place.</a:t>
            </a:r>
          </a:p>
          <a:p>
            <a:r>
              <a:rPr lang="en-GB" baseline="0" dirty="0" smtClean="0"/>
              <a:t>The reference to </a:t>
            </a:r>
            <a:r>
              <a:rPr lang="en-GB" baseline="0" dirty="0" smtClean="0"/>
              <a:t>joint </a:t>
            </a:r>
            <a:r>
              <a:rPr lang="en-GB" baseline="0" dirty="0" smtClean="0"/>
              <a:t>decision is important – the site set-up is not a process of applying to an R&amp;D office separately from your decision as sponsor that the site is suitable. Instead you and the site (</a:t>
            </a:r>
            <a:r>
              <a:rPr lang="en-GB" baseline="0" dirty="0" err="1" smtClean="0"/>
              <a:t>ie</a:t>
            </a:r>
            <a:r>
              <a:rPr lang="en-GB" baseline="0" dirty="0" smtClean="0"/>
              <a:t> research team and R&amp;D) collectively agree that everything is ready to go and you work to the agreed timetable. </a:t>
            </a:r>
          </a:p>
          <a:p>
            <a:r>
              <a:rPr lang="en-GB" baseline="0" dirty="0" smtClean="0"/>
              <a:t>Important – not a separate process of providing documents to R&amp;D and documents to PI. Documents supplied to the site team = PI and delivery team, R&amp;D management and (for some studies) the Local Clinical Research Network (LCRN) Retirement of CSP is because it is no longer needed – no need for an additional set of documents to R&amp;D to ‘approve’. Just need to provide the one set of documents that you have always had to provide to the PI.</a:t>
            </a:r>
            <a:endParaRPr lang="en-GB" dirty="0"/>
          </a:p>
        </p:txBody>
      </p:sp>
      <p:sp>
        <p:nvSpPr>
          <p:cNvPr id="4" name="Slide Number Placeholder 3"/>
          <p:cNvSpPr>
            <a:spLocks noGrp="1"/>
          </p:cNvSpPr>
          <p:nvPr>
            <p:ph type="sldNum" sz="quarter" idx="10"/>
          </p:nvPr>
        </p:nvSpPr>
        <p:spPr/>
        <p:txBody>
          <a:bodyPr/>
          <a:lstStyle/>
          <a:p>
            <a:fld id="{850FDF8F-CF81-45F8-9155-3467FC7FF3A3}"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962585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shows how the various aspects within the HRA are coordinated. The outcome of other</a:t>
            </a:r>
            <a:r>
              <a:rPr lang="en-GB" baseline="0" dirty="0" smtClean="0"/>
              <a:t> approvals will be provided directly to HRA.</a:t>
            </a:r>
          </a:p>
          <a:p>
            <a:r>
              <a:rPr lang="en-GB" baseline="0" dirty="0" smtClean="0"/>
              <a:t>Amendments submitted to REC are visible to HRA </a:t>
            </a:r>
            <a:r>
              <a:rPr lang="en-GB" baseline="0" dirty="0" smtClean="0"/>
              <a:t>assessors</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Please provide confirmation of other regulatory approval </a:t>
            </a:r>
            <a:r>
              <a:rPr lang="en-GB" baseline="0" dirty="0" err="1" smtClean="0"/>
              <a:t>eg</a:t>
            </a:r>
            <a:r>
              <a:rPr lang="en-GB" baseline="0" dirty="0" smtClean="0"/>
              <a:t> MHRA to HRA as you will know which approval relates to which amendment.</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solidFill>
                  <a:prstClr val="black"/>
                </a:solidFill>
              </a:rPr>
              <a:pPr>
                <a:defRPr/>
              </a:pPr>
              <a:t>40</a:t>
            </a:fld>
            <a:endParaRPr lang="en-GB">
              <a:solidFill>
                <a:prstClr val="black"/>
              </a:solidFill>
            </a:endParaRPr>
          </a:p>
        </p:txBody>
      </p:sp>
    </p:spTree>
    <p:extLst>
      <p:ext uri="{BB962C8B-B14F-4D97-AF65-F5344CB8AC3E}">
        <p14:creationId xmlns:p14="http://schemas.microsoft.com/office/powerpoint/2010/main" val="13329438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REC review is not required, the other elements remain the same</a:t>
            </a:r>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solidFill>
                  <a:prstClr val="black"/>
                </a:solidFill>
              </a:rPr>
              <a:pPr>
                <a:defRPr/>
              </a:pPr>
              <a:t>41</a:t>
            </a:fld>
            <a:endParaRPr lang="en-GB">
              <a:solidFill>
                <a:prstClr val="black"/>
              </a:solidFill>
            </a:endParaRPr>
          </a:p>
        </p:txBody>
      </p:sp>
    </p:spTree>
    <p:extLst>
      <p:ext uri="{BB962C8B-B14F-4D97-AF65-F5344CB8AC3E}">
        <p14:creationId xmlns:p14="http://schemas.microsoft.com/office/powerpoint/2010/main" val="13329438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should not require a letter of approval or continuing permission from a site before</a:t>
            </a:r>
            <a:r>
              <a:rPr lang="en-GB" baseline="0" dirty="0" smtClean="0"/>
              <a:t> implementing an amendment. Your SOPs should reflect the process of assumed implementation after 35 days for category A or B, and immediate implementation for category C, conditional on regulatory approval.</a:t>
            </a:r>
          </a:p>
          <a:p>
            <a:r>
              <a:rPr lang="en-GB" baseline="0" dirty="0" smtClean="0"/>
              <a:t>A site may </a:t>
            </a:r>
            <a:r>
              <a:rPr lang="en-GB" i="1" baseline="0" dirty="0" smtClean="0"/>
              <a:t>choose</a:t>
            </a:r>
            <a:r>
              <a:rPr lang="en-GB" baseline="0" dirty="0" smtClean="0"/>
              <a:t> to send a letter in advance of the 35 days.</a:t>
            </a:r>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solidFill>
                  <a:prstClr val="black"/>
                </a:solidFill>
              </a:rPr>
              <a:pPr>
                <a:defRPr/>
              </a:pPr>
              <a:t>42</a:t>
            </a:fld>
            <a:endParaRPr lang="en-GB">
              <a:solidFill>
                <a:prstClr val="black"/>
              </a:solidFill>
            </a:endParaRPr>
          </a:p>
        </p:txBody>
      </p:sp>
    </p:spTree>
    <p:extLst>
      <p:ext uri="{BB962C8B-B14F-4D97-AF65-F5344CB8AC3E}">
        <p14:creationId xmlns:p14="http://schemas.microsoft.com/office/powerpoint/2010/main" val="33939795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Consider the implications of these changes on your study regulatory processes. What changes will</a:t>
            </a:r>
            <a:r>
              <a:rPr lang="en-GB" baseline="0" dirty="0" smtClean="0"/>
              <a:t> you need to make to your SOPs (Standard Operating Procedures)? Will staff have to work in a </a:t>
            </a:r>
            <a:r>
              <a:rPr lang="en-GB" baseline="0" smtClean="0"/>
              <a:t>different way?</a:t>
            </a:r>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solidFill>
                  <a:prstClr val="black"/>
                </a:solidFill>
              </a:rPr>
              <a:pPr>
                <a:defRPr/>
              </a:pPr>
              <a:t>43</a:t>
            </a:fld>
            <a:endParaRPr lang="en-GB">
              <a:solidFill>
                <a:prstClr val="black"/>
              </a:solidFill>
            </a:endParaRPr>
          </a:p>
        </p:txBody>
      </p:sp>
    </p:spTree>
    <p:extLst>
      <p:ext uri="{BB962C8B-B14F-4D97-AF65-F5344CB8AC3E}">
        <p14:creationId xmlns:p14="http://schemas.microsoft.com/office/powerpoint/2010/main" val="23952780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solidFill>
                  <a:prstClr val="black"/>
                </a:solidFill>
              </a:rPr>
              <a:pPr>
                <a:defRPr/>
              </a:pPr>
              <a:t>44</a:t>
            </a:fld>
            <a:endParaRPr lang="en-GB">
              <a:solidFill>
                <a:prstClr val="black"/>
              </a:solidFill>
            </a:endParaRPr>
          </a:p>
        </p:txBody>
      </p:sp>
    </p:spTree>
    <p:extLst>
      <p:ext uri="{BB962C8B-B14F-4D97-AF65-F5344CB8AC3E}">
        <p14:creationId xmlns:p14="http://schemas.microsoft.com/office/powerpoint/2010/main" val="26587629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pPr>
                <a:defRPr/>
              </a:pPr>
              <a:t>46</a:t>
            </a:fld>
            <a:endParaRPr lang="en-GB"/>
          </a:p>
        </p:txBody>
      </p:sp>
    </p:spTree>
    <p:extLst>
      <p:ext uri="{BB962C8B-B14F-4D97-AF65-F5344CB8AC3E}">
        <p14:creationId xmlns:p14="http://schemas.microsoft.com/office/powerpoint/2010/main" val="1452537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Important point is that legislation requires NHS organisations in England to have regard for the HRA’s guidance. Building on CSP, it will retain cross-border</a:t>
            </a:r>
            <a:r>
              <a:rPr lang="en-GB" baseline="0" dirty="0" smtClean="0"/>
              <a:t> arrangements so that where a study is led from one nation the outcome of that review is shared with the other nations in UK. The EU Clinical Trial Regulation will require coordination of the review by MHRA and REC as well as input from sites. HRA Approval will make it easier for us to achieve that.</a:t>
            </a:r>
          </a:p>
          <a:p>
            <a:r>
              <a:rPr lang="en-GB" baseline="0" dirty="0" smtClean="0"/>
              <a:t>CSP </a:t>
            </a:r>
            <a:r>
              <a:rPr lang="en-GB" baseline="0" dirty="0" smtClean="0"/>
              <a:t>has closed now that HRA </a:t>
            </a:r>
            <a:r>
              <a:rPr lang="en-GB" baseline="0" dirty="0" smtClean="0"/>
              <a:t>Approval rolled out </a:t>
            </a:r>
          </a:p>
        </p:txBody>
      </p:sp>
      <p:sp>
        <p:nvSpPr>
          <p:cNvPr id="4" name="Slide Number Placeholder 3"/>
          <p:cNvSpPr>
            <a:spLocks noGrp="1"/>
          </p:cNvSpPr>
          <p:nvPr>
            <p:ph type="sldNum" sz="quarter" idx="10"/>
          </p:nvPr>
        </p:nvSpPr>
        <p:spPr/>
        <p:txBody>
          <a:bodyPr/>
          <a:lstStyle/>
          <a:p>
            <a:fld id="{28513786-2CE4-4159-A8DD-AE39BC2F0BA5}"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609939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solidFill>
                  <a:prstClr val="black"/>
                </a:solidFill>
              </a:rPr>
              <a:pPr>
                <a:defRPr/>
              </a:pPr>
              <a:t>6</a:t>
            </a:fld>
            <a:endParaRPr lang="en-GB">
              <a:solidFill>
                <a:prstClr val="black"/>
              </a:solidFill>
            </a:endParaRPr>
          </a:p>
        </p:txBody>
      </p:sp>
    </p:spTree>
    <p:extLst>
      <p:ext uri="{BB962C8B-B14F-4D97-AF65-F5344CB8AC3E}">
        <p14:creationId xmlns:p14="http://schemas.microsoft.com/office/powerpoint/2010/main" val="1805889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Colour coding – green = applicant activities, orange = HRA activities, blue = site activities</a:t>
            </a:r>
          </a:p>
          <a:p>
            <a:r>
              <a:rPr lang="en-GB" b="0" dirty="0" smtClean="0"/>
              <a:t>Note – HRA sends correspondence (REC or assessment) to CI</a:t>
            </a:r>
            <a:r>
              <a:rPr lang="en-GB" b="0" baseline="0" dirty="0" smtClean="0"/>
              <a:t> cc sponsor and lead R&amp;D office (</a:t>
            </a:r>
            <a:r>
              <a:rPr lang="en-GB" b="0" baseline="0" dirty="0" err="1" smtClean="0"/>
              <a:t>ie</a:t>
            </a:r>
            <a:r>
              <a:rPr lang="en-GB" b="0" baseline="0" dirty="0" smtClean="0"/>
              <a:t> as currently provided by REC). </a:t>
            </a:r>
          </a:p>
          <a:p>
            <a:r>
              <a:rPr lang="en-GB" b="0" baseline="0" dirty="0" smtClean="0"/>
              <a:t>Important to understand that HRA does not provide documents to site – it is the responsibility of the sponsor/CI to provide the study documents to the local research team cc R&amp;D/LCRN at the time that the sponsor wishes to set up the site.</a:t>
            </a:r>
            <a:endParaRPr lang="en-GB" b="0" dirty="0" smtClean="0"/>
          </a:p>
          <a:p>
            <a:r>
              <a:rPr lang="en-GB" b="0" dirty="0" smtClean="0"/>
              <a:t>This shows the linkage between the HRA Approval</a:t>
            </a:r>
            <a:r>
              <a:rPr lang="en-GB" b="0" baseline="0" dirty="0" smtClean="0"/>
              <a:t> process and the site process – making clear that the outcome of the Initial Assessment should be incorporated into the local package to the site. Once HRA Approval has been obtained, the sponsor provides that to the site which will allow it to exchange contracts to confirm that the site is ready to start. </a:t>
            </a:r>
          </a:p>
          <a:p>
            <a:r>
              <a:rPr lang="en-GB" b="0" baseline="0" dirty="0" smtClean="0"/>
              <a:t>Important to note that local package is not sent to site by sponsor/ CI UNTIL initial assessment letter is available. This avoids sites identifying issues individually instead of being assured that HRA has identified and will resolve once – this will save time and effort by applicant and sites</a:t>
            </a:r>
          </a:p>
          <a:p>
            <a:r>
              <a:rPr lang="en-GB" b="0" dirty="0" smtClean="0"/>
              <a:t>Applicant sends local package  to site team by email</a:t>
            </a:r>
          </a:p>
          <a:p>
            <a:r>
              <a:rPr lang="en-GB" b="0" dirty="0" smtClean="0"/>
              <a:t>NO separate application to R&amp;D, just send the documents that the local research team needs to set up and run the study</a:t>
            </a:r>
          </a:p>
          <a:p>
            <a:r>
              <a:rPr lang="en-GB" b="0" dirty="0" smtClean="0"/>
              <a:t>Organisation confirms capacity and capability </a:t>
            </a:r>
          </a:p>
          <a:p>
            <a:r>
              <a:rPr lang="en-GB" b="0" dirty="0" smtClean="0"/>
              <a:t>NO separate site ‘approval’ just the signing of the contract</a:t>
            </a:r>
          </a:p>
          <a:p>
            <a:pPr marL="0" marR="0" indent="0" algn="l" defTabSz="914400" rtl="0" eaLnBrk="0" fontAlgn="base" latinLnBrk="0" hangingPunct="0">
              <a:lnSpc>
                <a:spcPct val="100000"/>
              </a:lnSpc>
              <a:spcBef>
                <a:spcPct val="30000"/>
              </a:spcBef>
              <a:spcAft>
                <a:spcPct val="0"/>
              </a:spcAft>
              <a:buClrTx/>
              <a:buSzTx/>
              <a:buFontTx/>
              <a:buNone/>
              <a:tabLst/>
              <a:defRPr/>
            </a:pPr>
            <a:r>
              <a:rPr lang="en-GB" b="0" dirty="0" smtClean="0"/>
              <a:t>The</a:t>
            </a:r>
            <a:r>
              <a:rPr lang="en-GB" b="0" baseline="0" dirty="0" smtClean="0"/>
              <a:t> site process is similar to site set-up in other countries where the study documents are provided and the costs and contract are agreed.</a:t>
            </a:r>
            <a:endParaRPr lang="en-GB" b="0" dirty="0" smtClean="0"/>
          </a:p>
          <a:p>
            <a:r>
              <a:rPr lang="en-GB" b="0" dirty="0" smtClean="0"/>
              <a:t>Any other applications required should be submitted in IRAS in the usual way:</a:t>
            </a:r>
          </a:p>
          <a:p>
            <a:r>
              <a:rPr lang="en-GB" b="0" dirty="0" smtClean="0"/>
              <a:t>To</a:t>
            </a:r>
            <a:r>
              <a:rPr lang="en-GB" b="0" baseline="0" dirty="0" smtClean="0"/>
              <a:t> ensure support from the Clinical Research Network for sites in England, complete and submit the PAF as early as possible. A range of support is available www.supportmystudy.nihr.ac.uk </a:t>
            </a:r>
          </a:p>
          <a:p>
            <a:r>
              <a:rPr lang="en-GB" b="0" baseline="0" dirty="0" smtClean="0"/>
              <a:t>If you wish your study to be supported through the NIHR CRN you should also send your costing template for validation and submit the Portfolio Application Form in IRAS</a:t>
            </a:r>
          </a:p>
          <a:p>
            <a:r>
              <a:rPr lang="en-GB" b="0" baseline="0" dirty="0" smtClean="0"/>
              <a:t>MHRA application is submitted in the usual way</a:t>
            </a:r>
          </a:p>
          <a:p>
            <a:r>
              <a:rPr lang="en-GB" b="0" baseline="0" dirty="0" smtClean="0"/>
              <a:t>ARSAC Project level and ARSAC local forms are submitted in the usual way (note that work is underway on revising the ARSAC process)</a:t>
            </a:r>
            <a:endParaRPr lang="en-GB" b="0" dirty="0" smtClean="0"/>
          </a:p>
          <a:p>
            <a:r>
              <a:rPr lang="en-GB" b="0" dirty="0" smtClean="0"/>
              <a:t>At any point the applicant may be asked for clarifications or corrections. The statutory timeline for REC review is 60 days, with the clock stopped while the applicant replies to any requests. In UK, over 90% of applications complete</a:t>
            </a:r>
            <a:r>
              <a:rPr lang="en-GB" b="0" baseline="0" dirty="0" smtClean="0"/>
              <a:t> the REC process (with clock stops) in 40 days. We aim to complete the assessment process during the same timeline. Important to note that other regulatory approvals must be in place before HRA Approval is issued. </a:t>
            </a:r>
          </a:p>
          <a:p>
            <a:r>
              <a:rPr lang="en-GB" b="0" baseline="0" dirty="0" smtClean="0"/>
              <a:t>The reason for HRA Approval being issued ONLY when other approvals have been issued is so that the NHS sites can be assured that everything is in place and R&amp;D offices therefore don’t need to check each approval and all the document versions as they have done historically.</a:t>
            </a:r>
          </a:p>
          <a:p>
            <a:r>
              <a:rPr lang="en-GB" b="0" baseline="0" dirty="0" smtClean="0"/>
              <a:t>Note that for ARSAC , if ARSAC is only relevant to some sites or a subsequent stage of the study then HRA Approval would not be contingent upon the ARSAC PRA being approved.</a:t>
            </a:r>
          </a:p>
          <a:p>
            <a:r>
              <a:rPr lang="en-GB" b="0" baseline="0" dirty="0" smtClean="0"/>
              <a:t>As an aside, to note that the ARSAC review process is under review with the aim of reducing the level of activity in relation to individual sites. </a:t>
            </a:r>
            <a:endParaRPr lang="en-GB" b="0" dirty="0" smtClean="0"/>
          </a:p>
          <a:p>
            <a:endParaRPr lang="en-GB" b="0" dirty="0" smtClean="0"/>
          </a:p>
        </p:txBody>
      </p:sp>
      <p:sp>
        <p:nvSpPr>
          <p:cNvPr id="4" name="Slide Number Placeholder 3"/>
          <p:cNvSpPr>
            <a:spLocks noGrp="1"/>
          </p:cNvSpPr>
          <p:nvPr>
            <p:ph type="sldNum" sz="quarter" idx="10"/>
          </p:nvPr>
        </p:nvSpPr>
        <p:spPr/>
        <p:txBody>
          <a:bodyPr/>
          <a:lstStyle/>
          <a:p>
            <a:fld id="{76DB72FD-1DBB-4E78-81A5-342BA60E834C}"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729657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shows a screenshot</a:t>
            </a:r>
            <a:r>
              <a:rPr lang="en-GB" baseline="0" dirty="0" smtClean="0"/>
              <a:t> of IRAS and the IRAS form instead of separate REC and R&amp;D forms, created when the applicant selects HRA Approval in the IRAS project filter</a:t>
            </a:r>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pPr>
                <a:defRPr/>
              </a:pPr>
              <a:t>8</a:t>
            </a:fld>
            <a:endParaRPr lang="en-GB"/>
          </a:p>
        </p:txBody>
      </p:sp>
    </p:spTree>
    <p:extLst>
      <p:ext uri="{BB962C8B-B14F-4D97-AF65-F5344CB8AC3E}">
        <p14:creationId xmlns:p14="http://schemas.microsoft.com/office/powerpoint/2010/main" val="3070953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GB" b="0" dirty="0" smtClean="0"/>
              <a:t>This diagram</a:t>
            </a:r>
            <a:r>
              <a:rPr lang="en-GB" b="0" baseline="0" dirty="0" smtClean="0"/>
              <a:t> expands the REC and assessment interaction. The REC process follows the existing UK-wide process with the REC validating the application as usual, providing the documents to the REC members, the REC meeting, and then any queries or clarifications being requested after the meeting, and finally the favourable opinion letter is issued. This process applies whether the selected REC is in England or in a devolved administration.</a:t>
            </a:r>
          </a:p>
          <a:p>
            <a:r>
              <a:rPr lang="en-GB" b="0" baseline="0" dirty="0" smtClean="0"/>
              <a:t>If the applicant has selected HRA Approval in the IRAS filter, the application receives an initial assessment from a senior assessor. Where the REC is in England, any considerations for the REC are passed by the assessor to the REC, </a:t>
            </a:r>
            <a:r>
              <a:rPr lang="en-GB" b="0" baseline="0" dirty="0" err="1" smtClean="0"/>
              <a:t>eg</a:t>
            </a:r>
            <a:r>
              <a:rPr lang="en-GB" b="0" baseline="0" dirty="0" smtClean="0"/>
              <a:t> whether the PIS is in accordance with HRA guidance, whether the insurance and indemnity arrangements are appropriate, as staff are better qualified to advise on these matters (and this will improve consistency). The initial assessment also identifies key issues that sites will want to know (including issues that are resolved or need to be resolved prior to HRA Approval) and this is documented in a letter sent to the applicant – the ‘Initial Assessment’ letter – which is then included by the applicant in the information package for sites. The applicant may choose to prepare responses to issues raised to discuss with the REC at the meeting. This approach may help to reduce a provisional opinion to a favourable opinion with additional conditions. Any matters not related to the REC review which need to be resolved for the assessment are completed in parallel with the REC review. Once the REC issues its favourable opinion, the assessor will collate together the approvals and issue the HRA Approval letter.</a:t>
            </a:r>
          </a:p>
          <a:p>
            <a:r>
              <a:rPr lang="en-GB" b="0" baseline="0" dirty="0" smtClean="0"/>
              <a:t>If a document needs revising in order to get Approval but not for REC favourable opinion the revision is classified as an amendment.</a:t>
            </a:r>
          </a:p>
          <a:p>
            <a:r>
              <a:rPr lang="en-GB" b="0" baseline="0" dirty="0" smtClean="0"/>
              <a:t>HRA assessors use the same approval management system (HARP) as all the UK RECs, therefore there is no need for the applicant to send the assessor the REC correspondence. </a:t>
            </a:r>
          </a:p>
          <a:p>
            <a:r>
              <a:rPr lang="en-GB" b="0" baseline="0" dirty="0" smtClean="0"/>
              <a:t>HRA assessors and REC staff in England all work for the same organisation and have been trained to understand each others’ processes. They work on the same IT system, and communicate with each other through our internal online systems. The HRA person contacting the applicant will be the most appropriate person relevant for the issue concerned – this ensures that applicants are contacted by the person with the relevant knowledge and experience for the issue. However, before making contact, HRA staff will check with each other to avoid duplicate or conflicting queries.</a:t>
            </a:r>
            <a:endParaRPr lang="en-GB" b="0" dirty="0" smtClean="0"/>
          </a:p>
        </p:txBody>
      </p:sp>
      <p:sp>
        <p:nvSpPr>
          <p:cNvPr id="4" name="Slide Number Placeholder 3"/>
          <p:cNvSpPr>
            <a:spLocks noGrp="1"/>
          </p:cNvSpPr>
          <p:nvPr>
            <p:ph type="sldNum" sz="quarter" idx="10"/>
          </p:nvPr>
        </p:nvSpPr>
        <p:spPr/>
        <p:txBody>
          <a:bodyPr/>
          <a:lstStyle/>
          <a:p>
            <a:fld id="{76DB72FD-1DBB-4E78-81A5-342BA60E834C}"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729657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uite Title">
    <p:spTree>
      <p:nvGrpSpPr>
        <p:cNvPr id="1" name=""/>
        <p:cNvGrpSpPr/>
        <p:nvPr/>
      </p:nvGrpSpPr>
      <p:grpSpPr>
        <a:xfrm>
          <a:off x="0" y="0"/>
          <a:ext cx="0" cy="0"/>
          <a:chOff x="0" y="0"/>
          <a:chExt cx="0" cy="0"/>
        </a:xfrm>
      </p:grpSpPr>
      <p:sp>
        <p:nvSpPr>
          <p:cNvPr id="7" name="Title 6"/>
          <p:cNvSpPr>
            <a:spLocks noGrp="1"/>
          </p:cNvSpPr>
          <p:nvPr>
            <p:ph type="title"/>
          </p:nvPr>
        </p:nvSpPr>
        <p:spPr>
          <a:xfrm>
            <a:off x="899999" y="2520000"/>
            <a:ext cx="7560000" cy="1143000"/>
          </a:xfrm>
          <a:prstGeom prst="rect">
            <a:avLst/>
          </a:prstGeom>
        </p:spPr>
        <p:txBody>
          <a:bodyPr vert="horz"/>
          <a:lstStyle>
            <a:lvl1pPr algn="l">
              <a:defRPr sz="4200">
                <a:solidFill>
                  <a:schemeClr val="bg1"/>
                </a:solidFill>
                <a:latin typeface="+mj-lt"/>
                <a:cs typeface="Aria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isclaimer 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01100" y="2178000"/>
            <a:ext cx="7560000" cy="3757800"/>
          </a:xfrm>
          <a:prstGeom prst="rect">
            <a:avLst/>
          </a:prstGeom>
        </p:spPr>
        <p:txBody>
          <a:bodyPr vert="horz"/>
          <a:lstStyle>
            <a:lvl1pPr marL="0" indent="0">
              <a:buNone/>
              <a:defRPr/>
            </a:lvl1pPr>
          </a:lstStyle>
          <a:p>
            <a:pPr lvl="0"/>
            <a:endParaRPr lang="en-US" noProof="0" dirty="0"/>
          </a:p>
        </p:txBody>
      </p:sp>
      <p:sp>
        <p:nvSpPr>
          <p:cNvPr id="4" name="Title 1"/>
          <p:cNvSpPr>
            <a:spLocks noGrp="1"/>
          </p:cNvSpPr>
          <p:nvPr>
            <p:ph type="title"/>
          </p:nvPr>
        </p:nvSpPr>
        <p:spPr>
          <a:xfrm>
            <a:off x="7011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2" name="Date Placeholder 1"/>
          <p:cNvSpPr>
            <a:spLocks noGrp="1"/>
          </p:cNvSpPr>
          <p:nvPr>
            <p:ph type="dt" sz="half" idx="13"/>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1483078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isclaimer Two Column">
    <p:spTree>
      <p:nvGrpSpPr>
        <p:cNvPr id="1" name=""/>
        <p:cNvGrpSpPr/>
        <p:nvPr/>
      </p:nvGrpSpPr>
      <p:grpSpPr>
        <a:xfrm>
          <a:off x="0" y="0"/>
          <a:ext cx="0" cy="0"/>
          <a:chOff x="0" y="0"/>
          <a:chExt cx="0" cy="0"/>
        </a:xfrm>
      </p:grpSpPr>
      <p:sp>
        <p:nvSpPr>
          <p:cNvPr id="4" name="Title 1"/>
          <p:cNvSpPr txBox="1">
            <a:spLocks/>
          </p:cNvSpPr>
          <p:nvPr userDrawn="1"/>
        </p:nvSpPr>
        <p:spPr>
          <a:xfrm>
            <a:off x="701675" y="1241425"/>
            <a:ext cx="7559675" cy="900113"/>
          </a:xfrm>
          <a:prstGeom prst="rect">
            <a:avLst/>
          </a:prstGeom>
        </p:spPr>
        <p:txBody>
          <a:bodyPr/>
          <a:lstStyle>
            <a:lvl1pPr algn="l">
              <a:defRPr sz="2800">
                <a:solidFill>
                  <a:srgbClr val="009FBA"/>
                </a:solidFill>
              </a:defRPr>
            </a:lvl1pPr>
          </a:lstStyle>
          <a:p>
            <a:pPr defTabSz="457200" eaLnBrk="0" hangingPunct="0">
              <a:defRPr/>
            </a:pPr>
            <a:endParaRPr lang="en-GB" i="0" dirty="0">
              <a:solidFill>
                <a:srgbClr val="2F2B6D"/>
              </a:solidFill>
              <a:latin typeface="Arial"/>
              <a:cs typeface="MS PGothic" charset="0"/>
            </a:endParaRPr>
          </a:p>
        </p:txBody>
      </p:sp>
      <p:sp>
        <p:nvSpPr>
          <p:cNvPr id="6" name="Content Placeholder 5"/>
          <p:cNvSpPr>
            <a:spLocks noGrp="1"/>
          </p:cNvSpPr>
          <p:nvPr>
            <p:ph sz="quarter" idx="12"/>
          </p:nvPr>
        </p:nvSpPr>
        <p:spPr>
          <a:xfrm>
            <a:off x="7020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Content Placeholder 7"/>
          <p:cNvSpPr>
            <a:spLocks noGrp="1"/>
          </p:cNvSpPr>
          <p:nvPr>
            <p:ph sz="quarter" idx="13"/>
          </p:nvPr>
        </p:nvSpPr>
        <p:spPr>
          <a:xfrm>
            <a:off x="48135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 name="Date Placeholder 1"/>
          <p:cNvSpPr>
            <a:spLocks noGrp="1"/>
          </p:cNvSpPr>
          <p:nvPr>
            <p:ph type="dt" sz="half" idx="14"/>
          </p:nvPr>
        </p:nvSpPr>
        <p:spPr/>
        <p:txBody>
          <a:bodyPr/>
          <a:lstStyle/>
          <a:p>
            <a:fld id="{0C860F16-C625-C346-9EE9-EBB701C6EF65}" type="datetime3">
              <a:rPr lang="en-GB" smtClean="0"/>
              <a:pPr/>
              <a:t>17 November, 2016</a:t>
            </a:fld>
            <a:endParaRPr lang="en-US" dirty="0"/>
          </a:p>
        </p:txBody>
      </p:sp>
      <p:sp>
        <p:nvSpPr>
          <p:cNvPr id="3" name="Title 2"/>
          <p:cNvSpPr>
            <a:spLocks noGrp="1"/>
          </p:cNvSpPr>
          <p:nvPr>
            <p:ph type="title"/>
          </p:nvPr>
        </p:nvSpPr>
        <p:spPr>
          <a:xfrm>
            <a:off x="702000" y="1098000"/>
            <a:ext cx="7895900" cy="1143000"/>
          </a:xfrm>
          <a:prstGeom prst="rect">
            <a:avLst/>
          </a:prstGeom>
        </p:spPr>
        <p:txBody>
          <a:bodyPr vert="horz"/>
          <a:lstStyle>
            <a:lvl1pPr>
              <a:defRPr>
                <a:solidFill>
                  <a:srgbClr val="332A86"/>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27031045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isclaimer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84004884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NHS 1-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Date Placeholder 2"/>
          <p:cNvSpPr>
            <a:spLocks noGrp="1"/>
          </p:cNvSpPr>
          <p:nvPr>
            <p:ph type="dt" sz="half" idx="14"/>
          </p:nvPr>
        </p:nvSpPr>
        <p:spPr/>
        <p:txBody>
          <a:bodyPr/>
          <a:lstStyle/>
          <a:p>
            <a:fld id="{EF2399D9-B009-45FF-A687-9738CC4C4584}" type="datetime1">
              <a:rPr lang="en-GB" smtClean="0"/>
              <a:pPr/>
              <a:t>17/11/2016</a:t>
            </a:fld>
            <a:endParaRPr lang="en-US" dirty="0"/>
          </a:p>
        </p:txBody>
      </p:sp>
    </p:spTree>
    <p:extLst>
      <p:ext uri="{BB962C8B-B14F-4D97-AF65-F5344CB8AC3E}">
        <p14:creationId xmlns:p14="http://schemas.microsoft.com/office/powerpoint/2010/main" val="10522893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 NHS 1-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EECBE9-E519-4CBC-AA62-464A860BC53F}" type="datetime1">
              <a:rPr lang="en-GB" smtClean="0"/>
              <a:pPr/>
              <a:t>17/11/2016</a:t>
            </a:fld>
            <a:endParaRPr lang="en-US" dirty="0"/>
          </a:p>
        </p:txBody>
      </p:sp>
    </p:spTree>
    <p:extLst>
      <p:ext uri="{BB962C8B-B14F-4D97-AF65-F5344CB8AC3E}">
        <p14:creationId xmlns:p14="http://schemas.microsoft.com/office/powerpoint/2010/main" val="22612831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5987008" cy="796950"/>
          </a:xfrm>
        </p:spPr>
        <p:txBody>
          <a:bodyPr>
            <a:noAutofit/>
          </a:bodyPr>
          <a:lstStyle>
            <a:lvl1pPr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7F8707-8C15-443C-B49F-9DAFF06E33BB}" type="datetime1">
              <a:rPr lang="en-GB" smtClean="0"/>
              <a:pPr/>
              <a:t>17/11/2016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332A86"/>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4A3A10D-7D5E-4932-A76F-CD1632FD3D96}" type="slidenum">
              <a:rPr lang="en-US" smtClean="0">
                <a:solidFill>
                  <a:srgbClr val="332A86"/>
                </a:solidFill>
              </a:rPr>
              <a:pPr/>
              <a:t>‹#›</a:t>
            </a:fld>
            <a:endParaRPr lang="en-US">
              <a:solidFill>
                <a:srgbClr val="332A86"/>
              </a:solidFill>
            </a:endParaRPr>
          </a:p>
        </p:txBody>
      </p:sp>
    </p:spTree>
    <p:extLst>
      <p:ext uri="{BB962C8B-B14F-4D97-AF65-F5344CB8AC3E}">
        <p14:creationId xmlns:p14="http://schemas.microsoft.com/office/powerpoint/2010/main" val="231901377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01100" y="2178000"/>
            <a:ext cx="7560000" cy="3757800"/>
          </a:xfrm>
          <a:prstGeom prst="rect">
            <a:avLst/>
          </a:prstGeom>
        </p:spPr>
        <p:txBody>
          <a:bodyPr vert="horz"/>
          <a:lstStyle>
            <a:lvl1pPr marL="0" indent="0">
              <a:buNone/>
              <a:defRPr/>
            </a:lvl1pPr>
          </a:lstStyle>
          <a:p>
            <a:pPr lvl="0"/>
            <a:r>
              <a:rPr lang="en-US" noProof="0" smtClean="0"/>
              <a:t>Click icon to add picture</a:t>
            </a:r>
            <a:endParaRPr lang="en-US" noProof="0" dirty="0"/>
          </a:p>
        </p:txBody>
      </p:sp>
      <p:sp>
        <p:nvSpPr>
          <p:cNvPr id="4" name="Title 1"/>
          <p:cNvSpPr>
            <a:spLocks noGrp="1"/>
          </p:cNvSpPr>
          <p:nvPr>
            <p:ph type="title"/>
          </p:nvPr>
        </p:nvSpPr>
        <p:spPr>
          <a:xfrm>
            <a:off x="701100" y="1098000"/>
            <a:ext cx="7560000" cy="900000"/>
          </a:xfrm>
          <a:prstGeom prst="rect">
            <a:avLst/>
          </a:prstGeom>
        </p:spPr>
        <p:txBody>
          <a:bodyPr vert="horz"/>
          <a:lstStyle>
            <a:lvl1pPr algn="l">
              <a:defRPr sz="2800">
                <a:solidFill>
                  <a:srgbClr val="2F2B6D"/>
                </a:solidFill>
                <a:latin typeface="+mj-lt"/>
                <a:cs typeface="Arial"/>
              </a:defRPr>
            </a:lvl1pPr>
          </a:lstStyle>
          <a:p>
            <a:r>
              <a:rPr lang="en-US" smtClean="0"/>
              <a:t>Click to edit Master title style</a:t>
            </a:r>
            <a:endParaRPr lang="en-GB" dirty="0"/>
          </a:p>
        </p:txBody>
      </p:sp>
      <p:sp>
        <p:nvSpPr>
          <p:cNvPr id="2" name="Date Placeholder 1"/>
          <p:cNvSpPr>
            <a:spLocks noGrp="1"/>
          </p:cNvSpPr>
          <p:nvPr>
            <p:ph type="dt" sz="half" idx="13"/>
          </p:nvPr>
        </p:nvSpPr>
        <p:spPr/>
        <p:txBody>
          <a:bodyPr/>
          <a:lstStyle/>
          <a:p>
            <a:fld id="{A425CC3E-D315-4DF4-A8C5-205C06EBBB8C}" type="datetime1">
              <a:rPr lang="en-GB" smtClean="0"/>
              <a:pPr/>
              <a:t>17/11/2016</a:t>
            </a:fld>
            <a:endParaRPr lang="en-US" dirty="0"/>
          </a:p>
        </p:txBody>
      </p:sp>
    </p:spTree>
    <p:extLst>
      <p:ext uri="{BB962C8B-B14F-4D97-AF65-F5344CB8AC3E}">
        <p14:creationId xmlns:p14="http://schemas.microsoft.com/office/powerpoint/2010/main" val="2081809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claimer 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Date Placeholder 2"/>
          <p:cNvSpPr>
            <a:spLocks noGrp="1"/>
          </p:cNvSpPr>
          <p:nvPr>
            <p:ph type="dt" sz="half" idx="14"/>
          </p:nvPr>
        </p:nvSpPr>
        <p:spPr/>
        <p:txBody>
          <a:bodyPr/>
          <a:lstStyle>
            <a:lvl1pPr>
              <a:defRPr/>
            </a:lvl1pPr>
          </a:lstStyle>
          <a:p>
            <a:r>
              <a:rPr lang="en-GB" dirty="0" smtClean="0"/>
              <a:t>12 November 2015</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claimer 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01100" y="2178000"/>
            <a:ext cx="7560000" cy="3757800"/>
          </a:xfrm>
          <a:prstGeom prst="rect">
            <a:avLst/>
          </a:prstGeom>
        </p:spPr>
        <p:txBody>
          <a:bodyPr vert="horz"/>
          <a:lstStyle>
            <a:lvl1pPr marL="0" indent="0">
              <a:buNone/>
              <a:defRPr/>
            </a:lvl1pPr>
          </a:lstStyle>
          <a:p>
            <a:pPr lvl="0"/>
            <a:endParaRPr lang="en-US" noProof="0" dirty="0"/>
          </a:p>
        </p:txBody>
      </p:sp>
      <p:sp>
        <p:nvSpPr>
          <p:cNvPr id="4" name="Title 1"/>
          <p:cNvSpPr>
            <a:spLocks noGrp="1"/>
          </p:cNvSpPr>
          <p:nvPr>
            <p:ph type="title"/>
          </p:nvPr>
        </p:nvSpPr>
        <p:spPr>
          <a:xfrm>
            <a:off x="7011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2" name="Date Placeholder 1"/>
          <p:cNvSpPr>
            <a:spLocks noGrp="1"/>
          </p:cNvSpPr>
          <p:nvPr>
            <p:ph type="dt" sz="half" idx="13"/>
          </p:nvPr>
        </p:nvSpPr>
        <p:spPr/>
        <p:txBody>
          <a:bodyPr/>
          <a:lstStyle/>
          <a:p>
            <a:fld id="{0C860F16-C625-C346-9EE9-EBB701C6EF65}" type="datetime3">
              <a:rPr lang="en-GB" smtClean="0"/>
              <a:pPr/>
              <a:t>17 November, 2016</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claimer Two Column">
    <p:spTree>
      <p:nvGrpSpPr>
        <p:cNvPr id="1" name=""/>
        <p:cNvGrpSpPr/>
        <p:nvPr/>
      </p:nvGrpSpPr>
      <p:grpSpPr>
        <a:xfrm>
          <a:off x="0" y="0"/>
          <a:ext cx="0" cy="0"/>
          <a:chOff x="0" y="0"/>
          <a:chExt cx="0" cy="0"/>
        </a:xfrm>
      </p:grpSpPr>
      <p:sp>
        <p:nvSpPr>
          <p:cNvPr id="4" name="Title 1"/>
          <p:cNvSpPr txBox="1">
            <a:spLocks/>
          </p:cNvSpPr>
          <p:nvPr userDrawn="1"/>
        </p:nvSpPr>
        <p:spPr>
          <a:xfrm>
            <a:off x="701675" y="1241425"/>
            <a:ext cx="7559675" cy="900113"/>
          </a:xfrm>
          <a:prstGeom prst="rect">
            <a:avLst/>
          </a:prstGeom>
        </p:spPr>
        <p:txBody>
          <a:bodyPr/>
          <a:lstStyle>
            <a:lvl1pPr algn="l">
              <a:defRPr sz="2800">
                <a:solidFill>
                  <a:srgbClr val="009FBA"/>
                </a:solidFill>
              </a:defRPr>
            </a:lvl1pPr>
          </a:lstStyle>
          <a:p>
            <a:pPr defTabSz="457200" eaLnBrk="0" hangingPunct="0">
              <a:defRPr/>
            </a:pPr>
            <a:endParaRPr lang="en-GB" i="0" dirty="0">
              <a:solidFill>
                <a:srgbClr val="2F2B6D"/>
              </a:solidFill>
              <a:latin typeface="+mj-lt"/>
              <a:cs typeface="MS PGothic" charset="0"/>
            </a:endParaRPr>
          </a:p>
        </p:txBody>
      </p:sp>
      <p:sp>
        <p:nvSpPr>
          <p:cNvPr id="6" name="Content Placeholder 5"/>
          <p:cNvSpPr>
            <a:spLocks noGrp="1"/>
          </p:cNvSpPr>
          <p:nvPr>
            <p:ph sz="quarter" idx="12"/>
          </p:nvPr>
        </p:nvSpPr>
        <p:spPr>
          <a:xfrm>
            <a:off x="7020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Content Placeholder 7"/>
          <p:cNvSpPr>
            <a:spLocks noGrp="1"/>
          </p:cNvSpPr>
          <p:nvPr>
            <p:ph sz="quarter" idx="13"/>
          </p:nvPr>
        </p:nvSpPr>
        <p:spPr>
          <a:xfrm>
            <a:off x="48135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 name="Date Placeholder 1"/>
          <p:cNvSpPr>
            <a:spLocks noGrp="1"/>
          </p:cNvSpPr>
          <p:nvPr>
            <p:ph type="dt" sz="half" idx="14"/>
          </p:nvPr>
        </p:nvSpPr>
        <p:spPr/>
        <p:txBody>
          <a:bodyPr/>
          <a:lstStyle/>
          <a:p>
            <a:fld id="{0C860F16-C625-C346-9EE9-EBB701C6EF65}" type="datetime3">
              <a:rPr lang="en-GB" smtClean="0"/>
              <a:pPr/>
              <a:t>17 November, 2016</a:t>
            </a:fld>
            <a:endParaRPr lang="en-US" dirty="0"/>
          </a:p>
        </p:txBody>
      </p:sp>
      <p:sp>
        <p:nvSpPr>
          <p:cNvPr id="3" name="Title 2"/>
          <p:cNvSpPr>
            <a:spLocks noGrp="1"/>
          </p:cNvSpPr>
          <p:nvPr>
            <p:ph type="title"/>
          </p:nvPr>
        </p:nvSpPr>
        <p:spPr>
          <a:xfrm>
            <a:off x="702000" y="1098000"/>
            <a:ext cx="7895900" cy="1143000"/>
          </a:xfrm>
          <a:prstGeom prst="rect">
            <a:avLst/>
          </a:prstGeom>
        </p:spPr>
        <p:txBody>
          <a:bodyPr vert="horz"/>
          <a:lstStyle>
            <a:lvl1pPr>
              <a:defRPr>
                <a:solidFill>
                  <a:srgbClr val="332A86"/>
                </a:solidFill>
              </a:defRPr>
            </a:lvl1pPr>
          </a:lstStyle>
          <a:p>
            <a:r>
              <a:rPr lang="en-GB" dirty="0" smtClean="0"/>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claimer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60F16-C625-C346-9EE9-EBB701C6EF65}" type="datetime3">
              <a:rPr lang="en-GB" smtClean="0"/>
              <a:pPr/>
              <a:t>17 November, 2016</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NHS 1-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Date Placeholder 2"/>
          <p:cNvSpPr>
            <a:spLocks noGrp="1"/>
          </p:cNvSpPr>
          <p:nvPr>
            <p:ph type="dt" sz="half" idx="14"/>
          </p:nvPr>
        </p:nvSpPr>
        <p:spPr/>
        <p:txBody>
          <a:bodyPr/>
          <a:lstStyle/>
          <a:p>
            <a:fld id="{EF2399D9-B009-45FF-A687-9738CC4C4584}" type="datetime1">
              <a:rPr lang="en-GB" smtClean="0"/>
              <a:t>17/11/2016</a:t>
            </a:fld>
            <a:endParaRPr lang="en-US" dirty="0"/>
          </a:p>
        </p:txBody>
      </p:sp>
    </p:spTree>
    <p:extLst>
      <p:ext uri="{BB962C8B-B14F-4D97-AF65-F5344CB8AC3E}">
        <p14:creationId xmlns:p14="http://schemas.microsoft.com/office/powerpoint/2010/main" val="1397307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Final">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00000" y="2520000"/>
            <a:ext cx="7772400" cy="2018133"/>
          </a:xfrm>
          <a:prstGeom prst="rect">
            <a:avLst/>
          </a:prstGeom>
        </p:spPr>
        <p:txBody>
          <a:bodyPr/>
          <a:lstStyle>
            <a:lvl1pPr algn="l">
              <a:defRPr>
                <a:solidFill>
                  <a:schemeClr val="bg1"/>
                </a:solidFill>
              </a:defRPr>
            </a:lvl1pPr>
          </a:lstStyle>
          <a:p>
            <a:r>
              <a:rPr lang="en-GB" dirty="0" smtClean="0"/>
              <a:t>Always use this as your final slide for external-facing presentations</a:t>
            </a:r>
            <a:endParaRPr lang="en-US" dirty="0"/>
          </a:p>
        </p:txBody>
      </p:sp>
    </p:spTree>
    <p:extLst>
      <p:ext uri="{BB962C8B-B14F-4D97-AF65-F5344CB8AC3E}">
        <p14:creationId xmlns:p14="http://schemas.microsoft.com/office/powerpoint/2010/main" val="2578645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claimer 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Date Placeholder 2"/>
          <p:cNvSpPr>
            <a:spLocks noGrp="1"/>
          </p:cNvSpPr>
          <p:nvPr>
            <p:ph type="dt" sz="half" idx="14"/>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450873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claimer 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01100" y="2178000"/>
            <a:ext cx="7560000" cy="3757800"/>
          </a:xfrm>
          <a:prstGeom prst="rect">
            <a:avLst/>
          </a:prstGeom>
        </p:spPr>
        <p:txBody>
          <a:bodyPr vert="horz"/>
          <a:lstStyle>
            <a:lvl1pPr marL="0" indent="0">
              <a:buNone/>
              <a:defRPr/>
            </a:lvl1pPr>
          </a:lstStyle>
          <a:p>
            <a:pPr lvl="0"/>
            <a:endParaRPr lang="en-US" noProof="0" dirty="0"/>
          </a:p>
        </p:txBody>
      </p:sp>
      <p:sp>
        <p:nvSpPr>
          <p:cNvPr id="4" name="Title 1"/>
          <p:cNvSpPr>
            <a:spLocks noGrp="1"/>
          </p:cNvSpPr>
          <p:nvPr>
            <p:ph type="title"/>
          </p:nvPr>
        </p:nvSpPr>
        <p:spPr>
          <a:xfrm>
            <a:off x="7011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2" name="Date Placeholder 1"/>
          <p:cNvSpPr>
            <a:spLocks noGrp="1"/>
          </p:cNvSpPr>
          <p:nvPr>
            <p:ph type="dt" sz="half" idx="13"/>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1886210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sclaimer Two Column">
    <p:spTree>
      <p:nvGrpSpPr>
        <p:cNvPr id="1" name=""/>
        <p:cNvGrpSpPr/>
        <p:nvPr/>
      </p:nvGrpSpPr>
      <p:grpSpPr>
        <a:xfrm>
          <a:off x="0" y="0"/>
          <a:ext cx="0" cy="0"/>
          <a:chOff x="0" y="0"/>
          <a:chExt cx="0" cy="0"/>
        </a:xfrm>
      </p:grpSpPr>
      <p:sp>
        <p:nvSpPr>
          <p:cNvPr id="4" name="Title 1"/>
          <p:cNvSpPr txBox="1">
            <a:spLocks/>
          </p:cNvSpPr>
          <p:nvPr userDrawn="1"/>
        </p:nvSpPr>
        <p:spPr>
          <a:xfrm>
            <a:off x="701675" y="1241425"/>
            <a:ext cx="7559675" cy="900113"/>
          </a:xfrm>
          <a:prstGeom prst="rect">
            <a:avLst/>
          </a:prstGeom>
        </p:spPr>
        <p:txBody>
          <a:bodyPr/>
          <a:lstStyle>
            <a:lvl1pPr algn="l">
              <a:defRPr sz="2800">
                <a:solidFill>
                  <a:srgbClr val="009FBA"/>
                </a:solidFill>
              </a:defRPr>
            </a:lvl1pPr>
          </a:lstStyle>
          <a:p>
            <a:pPr defTabSz="457200" eaLnBrk="0" hangingPunct="0">
              <a:defRPr/>
            </a:pPr>
            <a:endParaRPr lang="en-GB" i="0" dirty="0">
              <a:solidFill>
                <a:srgbClr val="2F2B6D"/>
              </a:solidFill>
              <a:latin typeface="Arial"/>
              <a:cs typeface="MS PGothic" charset="0"/>
            </a:endParaRPr>
          </a:p>
        </p:txBody>
      </p:sp>
      <p:sp>
        <p:nvSpPr>
          <p:cNvPr id="6" name="Content Placeholder 5"/>
          <p:cNvSpPr>
            <a:spLocks noGrp="1"/>
          </p:cNvSpPr>
          <p:nvPr>
            <p:ph sz="quarter" idx="12"/>
          </p:nvPr>
        </p:nvSpPr>
        <p:spPr>
          <a:xfrm>
            <a:off x="7020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Content Placeholder 7"/>
          <p:cNvSpPr>
            <a:spLocks noGrp="1"/>
          </p:cNvSpPr>
          <p:nvPr>
            <p:ph sz="quarter" idx="13"/>
          </p:nvPr>
        </p:nvSpPr>
        <p:spPr>
          <a:xfrm>
            <a:off x="48135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 name="Date Placeholder 1"/>
          <p:cNvSpPr>
            <a:spLocks noGrp="1"/>
          </p:cNvSpPr>
          <p:nvPr>
            <p:ph type="dt" sz="half" idx="14"/>
          </p:nvPr>
        </p:nvSpPr>
        <p:spPr/>
        <p:txBody>
          <a:bodyPr/>
          <a:lstStyle/>
          <a:p>
            <a:fld id="{0C860F16-C625-C346-9EE9-EBB701C6EF65}" type="datetime3">
              <a:rPr lang="en-GB" smtClean="0"/>
              <a:pPr/>
              <a:t>17 November, 2016</a:t>
            </a:fld>
            <a:endParaRPr lang="en-US" dirty="0"/>
          </a:p>
        </p:txBody>
      </p:sp>
      <p:sp>
        <p:nvSpPr>
          <p:cNvPr id="3" name="Title 2"/>
          <p:cNvSpPr>
            <a:spLocks noGrp="1"/>
          </p:cNvSpPr>
          <p:nvPr>
            <p:ph type="title"/>
          </p:nvPr>
        </p:nvSpPr>
        <p:spPr>
          <a:xfrm>
            <a:off x="702000" y="1098000"/>
            <a:ext cx="7895900" cy="1143000"/>
          </a:xfrm>
          <a:prstGeom prst="rect">
            <a:avLst/>
          </a:prstGeom>
        </p:spPr>
        <p:txBody>
          <a:bodyPr vert="horz"/>
          <a:lstStyle>
            <a:lvl1pPr>
              <a:defRPr>
                <a:solidFill>
                  <a:srgbClr val="332A86"/>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318753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suite Divider">
    <p:spTree>
      <p:nvGrpSpPr>
        <p:cNvPr id="1" name=""/>
        <p:cNvGrpSpPr/>
        <p:nvPr/>
      </p:nvGrpSpPr>
      <p:grpSpPr>
        <a:xfrm>
          <a:off x="0" y="0"/>
          <a:ext cx="0" cy="0"/>
          <a:chOff x="0" y="0"/>
          <a:chExt cx="0" cy="0"/>
        </a:xfrm>
      </p:grpSpPr>
      <p:sp>
        <p:nvSpPr>
          <p:cNvPr id="2" name="Title 1"/>
          <p:cNvSpPr>
            <a:spLocks noGrp="1"/>
          </p:cNvSpPr>
          <p:nvPr>
            <p:ph type="title"/>
          </p:nvPr>
        </p:nvSpPr>
        <p:spPr>
          <a:xfrm>
            <a:off x="899999" y="2520000"/>
            <a:ext cx="7560000" cy="1838936"/>
          </a:xfrm>
          <a:prstGeom prst="rect">
            <a:avLst/>
          </a:prstGeom>
        </p:spPr>
        <p:txBody>
          <a:bodyPr/>
          <a:lstStyle>
            <a:lvl1pPr algn="l">
              <a:defRPr sz="4200">
                <a:solidFill>
                  <a:srgbClr val="FFFFFF"/>
                </a:solidFill>
                <a:latin typeface="+mj-lt"/>
                <a:cs typeface="Arial"/>
              </a:defRPr>
            </a:lvl1pPr>
          </a:lstStyle>
          <a:p>
            <a:r>
              <a:rPr lang="en-US" smtClean="0"/>
              <a:t>Click to edit Master title style</a:t>
            </a:r>
            <a:endParaRPr lang="en-GB" dirty="0"/>
          </a:p>
        </p:txBody>
      </p:sp>
      <p:sp>
        <p:nvSpPr>
          <p:cNvPr id="4" name="Text Placeholder 3"/>
          <p:cNvSpPr>
            <a:spLocks noGrp="1"/>
          </p:cNvSpPr>
          <p:nvPr>
            <p:ph type="body" sz="quarter" idx="10"/>
          </p:nvPr>
        </p:nvSpPr>
        <p:spPr>
          <a:xfrm>
            <a:off x="900000" y="4860000"/>
            <a:ext cx="7560000" cy="630237"/>
          </a:xfrm>
          <a:prstGeom prst="rect">
            <a:avLst/>
          </a:prstGeom>
        </p:spPr>
        <p:txBody>
          <a:bodyPr/>
          <a:lstStyle>
            <a:lvl1pPr marL="0" indent="0">
              <a:buFont typeface="Arial" pitchFamily="34" charset="0"/>
              <a:buNone/>
              <a:defRPr sz="1800">
                <a:solidFill>
                  <a:srgbClr val="F8971D"/>
                </a:solidFill>
                <a:latin typeface="+mn-lt"/>
                <a:cs typeface="Arial"/>
              </a:defRPr>
            </a:lvl1pPr>
          </a:lstStyle>
          <a:p>
            <a:pPr lvl="0"/>
            <a:r>
              <a:rPr lang="en-US" smtClean="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sclaimer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2955153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NHS 1-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Date Placeholder 2"/>
          <p:cNvSpPr>
            <a:spLocks noGrp="1"/>
          </p:cNvSpPr>
          <p:nvPr>
            <p:ph type="dt" sz="half" idx="14"/>
          </p:nvPr>
        </p:nvSpPr>
        <p:spPr/>
        <p:txBody>
          <a:bodyPr/>
          <a:lstStyle/>
          <a:p>
            <a:fld id="{EF2399D9-B009-45FF-A687-9738CC4C4584}" type="datetime1">
              <a:rPr lang="en-GB" smtClean="0"/>
              <a:pPr/>
              <a:t>17/11/2016</a:t>
            </a:fld>
            <a:endParaRPr lang="en-US" dirty="0"/>
          </a:p>
        </p:txBody>
      </p:sp>
    </p:spTree>
    <p:extLst>
      <p:ext uri="{BB962C8B-B14F-4D97-AF65-F5344CB8AC3E}">
        <p14:creationId xmlns:p14="http://schemas.microsoft.com/office/powerpoint/2010/main" val="27885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0F2DF-D412-48A9-950D-2E5BCC5CF03A}" type="datetimeFigureOut">
              <a:rPr lang="en-GB" smtClean="0">
                <a:solidFill>
                  <a:prstClr val="black">
                    <a:tint val="75000"/>
                  </a:prstClr>
                </a:solidFill>
              </a:rPr>
              <a:pPr/>
              <a:t>17/11/2016</a:t>
            </a:fld>
            <a:endParaRPr lang="en-GB">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0BBBA50-D4B5-47CC-B782-89CF01E78DC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76254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HS 1-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Date Placeholder 2"/>
          <p:cNvSpPr>
            <a:spLocks noGrp="1"/>
          </p:cNvSpPr>
          <p:nvPr>
            <p:ph type="dt" sz="half" idx="14"/>
          </p:nvPr>
        </p:nvSpPr>
        <p:spPr/>
        <p:txBody>
          <a:bodyPr/>
          <a:lstStyle/>
          <a:p>
            <a:fld id="{EF2399D9-B009-45FF-A687-9738CC4C4584}" type="datetime1">
              <a:rPr lang="en-GB" smtClean="0"/>
              <a:pPr/>
              <a:t>17/11/2016</a:t>
            </a:fld>
            <a:endParaRPr lang="en-US" dirty="0"/>
          </a:p>
        </p:txBody>
      </p:sp>
    </p:spTree>
    <p:extLst>
      <p:ext uri="{BB962C8B-B14F-4D97-AF65-F5344CB8AC3E}">
        <p14:creationId xmlns:p14="http://schemas.microsoft.com/office/powerpoint/2010/main" val="3011837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01100" y="2178000"/>
            <a:ext cx="7560000" cy="3757800"/>
          </a:xfrm>
          <a:prstGeom prst="rect">
            <a:avLst/>
          </a:prstGeom>
        </p:spPr>
        <p:txBody>
          <a:bodyPr vert="horz"/>
          <a:lstStyle>
            <a:lvl1pPr marL="0" indent="0">
              <a:buNone/>
              <a:defRPr/>
            </a:lvl1pPr>
          </a:lstStyle>
          <a:p>
            <a:pPr lvl="0"/>
            <a:r>
              <a:rPr lang="en-US" noProof="0" smtClean="0"/>
              <a:t>Click icon to add picture</a:t>
            </a:r>
            <a:endParaRPr lang="en-US" noProof="0" dirty="0"/>
          </a:p>
        </p:txBody>
      </p:sp>
      <p:sp>
        <p:nvSpPr>
          <p:cNvPr id="4" name="Title 1"/>
          <p:cNvSpPr>
            <a:spLocks noGrp="1"/>
          </p:cNvSpPr>
          <p:nvPr>
            <p:ph type="title"/>
          </p:nvPr>
        </p:nvSpPr>
        <p:spPr>
          <a:xfrm>
            <a:off x="701100" y="1098000"/>
            <a:ext cx="7560000" cy="900000"/>
          </a:xfrm>
          <a:prstGeom prst="rect">
            <a:avLst/>
          </a:prstGeom>
        </p:spPr>
        <p:txBody>
          <a:bodyPr vert="horz"/>
          <a:lstStyle>
            <a:lvl1pPr algn="l">
              <a:defRPr sz="2800">
                <a:solidFill>
                  <a:srgbClr val="2F2B6D"/>
                </a:solidFill>
                <a:latin typeface="+mj-lt"/>
                <a:cs typeface="Arial"/>
              </a:defRPr>
            </a:lvl1pPr>
          </a:lstStyle>
          <a:p>
            <a:r>
              <a:rPr lang="en-US" smtClean="0"/>
              <a:t>Click to edit Master title style</a:t>
            </a:r>
            <a:endParaRPr lang="en-GB" dirty="0"/>
          </a:p>
        </p:txBody>
      </p:sp>
      <p:sp>
        <p:nvSpPr>
          <p:cNvPr id="2" name="Date Placeholder 1"/>
          <p:cNvSpPr>
            <a:spLocks noGrp="1"/>
          </p:cNvSpPr>
          <p:nvPr>
            <p:ph type="dt" sz="half" idx="13"/>
          </p:nvPr>
        </p:nvSpPr>
        <p:spPr/>
        <p:txBody>
          <a:bodyPr/>
          <a:lstStyle/>
          <a:p>
            <a:fld id="{A425CC3E-D315-4DF4-A8C5-205C06EBBB8C}" type="datetime1">
              <a:rPr lang="en-GB" smtClean="0"/>
              <a:pPr/>
              <a:t>17/11/2016</a:t>
            </a:fld>
            <a:endParaRPr lang="en-US" dirty="0"/>
          </a:p>
        </p:txBody>
      </p:sp>
    </p:spTree>
    <p:extLst>
      <p:ext uri="{BB962C8B-B14F-4D97-AF65-F5344CB8AC3E}">
        <p14:creationId xmlns:p14="http://schemas.microsoft.com/office/powerpoint/2010/main" val="1424853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HS 1-Two Column">
    <p:spTree>
      <p:nvGrpSpPr>
        <p:cNvPr id="1" name=""/>
        <p:cNvGrpSpPr/>
        <p:nvPr/>
      </p:nvGrpSpPr>
      <p:grpSpPr>
        <a:xfrm>
          <a:off x="0" y="0"/>
          <a:ext cx="0" cy="0"/>
          <a:chOff x="0" y="0"/>
          <a:chExt cx="0" cy="0"/>
        </a:xfrm>
      </p:grpSpPr>
      <p:sp>
        <p:nvSpPr>
          <p:cNvPr id="4" name="Title 1"/>
          <p:cNvSpPr txBox="1">
            <a:spLocks/>
          </p:cNvSpPr>
          <p:nvPr userDrawn="1"/>
        </p:nvSpPr>
        <p:spPr>
          <a:xfrm>
            <a:off x="701675" y="1241425"/>
            <a:ext cx="7559675" cy="900113"/>
          </a:xfrm>
          <a:prstGeom prst="rect">
            <a:avLst/>
          </a:prstGeom>
        </p:spPr>
        <p:txBody>
          <a:bodyPr/>
          <a:lstStyle>
            <a:lvl1pPr algn="l">
              <a:defRPr sz="2800">
                <a:solidFill>
                  <a:srgbClr val="009FBA"/>
                </a:solidFill>
              </a:defRPr>
            </a:lvl1pPr>
          </a:lstStyle>
          <a:p>
            <a:pPr defTabSz="457200" eaLnBrk="0" hangingPunct="0">
              <a:defRPr/>
            </a:pPr>
            <a:endParaRPr lang="en-GB" i="0" dirty="0">
              <a:solidFill>
                <a:srgbClr val="2F2B6D"/>
              </a:solidFill>
              <a:latin typeface="Arial"/>
              <a:cs typeface="MS PGothic" charset="0"/>
            </a:endParaRPr>
          </a:p>
        </p:txBody>
      </p:sp>
      <p:sp>
        <p:nvSpPr>
          <p:cNvPr id="6" name="Content Placeholder 5"/>
          <p:cNvSpPr>
            <a:spLocks noGrp="1"/>
          </p:cNvSpPr>
          <p:nvPr>
            <p:ph sz="quarter" idx="12"/>
          </p:nvPr>
        </p:nvSpPr>
        <p:spPr>
          <a:xfrm>
            <a:off x="7020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3"/>
          </p:nvPr>
        </p:nvSpPr>
        <p:spPr>
          <a:xfrm>
            <a:off x="48135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4"/>
          </p:nvPr>
        </p:nvSpPr>
        <p:spPr/>
        <p:txBody>
          <a:bodyPr/>
          <a:lstStyle/>
          <a:p>
            <a:fld id="{5B763AB1-9CB9-4468-94B0-E0FA67C30404}" type="datetime1">
              <a:rPr lang="en-GB" smtClean="0"/>
              <a:pPr/>
              <a:t>17/11/2016</a:t>
            </a:fld>
            <a:endParaRPr lang="en-US" dirty="0"/>
          </a:p>
        </p:txBody>
      </p:sp>
      <p:sp>
        <p:nvSpPr>
          <p:cNvPr id="3" name="Title 2"/>
          <p:cNvSpPr>
            <a:spLocks noGrp="1"/>
          </p:cNvSpPr>
          <p:nvPr>
            <p:ph type="title"/>
          </p:nvPr>
        </p:nvSpPr>
        <p:spPr>
          <a:xfrm>
            <a:off x="702000" y="1098000"/>
            <a:ext cx="7895900" cy="1143000"/>
          </a:xfrm>
          <a:prstGeom prst="rect">
            <a:avLst/>
          </a:prstGeom>
        </p:spPr>
        <p:txBody>
          <a:bodyPr vert="horz"/>
          <a:lstStyle>
            <a:lvl1pPr>
              <a:defRPr>
                <a:solidFill>
                  <a:srgbClr val="332A86"/>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132611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 NHS 1-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A17759-0226-4EBF-BF52-CBE9DBC50407}" type="datetime1">
              <a:rPr lang="en-GB" smtClean="0"/>
              <a:pPr/>
              <a:t>17/11/2016</a:t>
            </a:fld>
            <a:endParaRPr lang="en-US" dirty="0"/>
          </a:p>
        </p:txBody>
      </p:sp>
    </p:spTree>
    <p:extLst>
      <p:ext uri="{BB962C8B-B14F-4D97-AF65-F5344CB8AC3E}">
        <p14:creationId xmlns:p14="http://schemas.microsoft.com/office/powerpoint/2010/main" val="8394634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NHS 1-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Date Placeholder 2"/>
          <p:cNvSpPr>
            <a:spLocks noGrp="1"/>
          </p:cNvSpPr>
          <p:nvPr>
            <p:ph type="dt" sz="half" idx="14"/>
          </p:nvPr>
        </p:nvSpPr>
        <p:spPr/>
        <p:txBody>
          <a:bodyPr/>
          <a:lstStyle/>
          <a:p>
            <a:fld id="{BBDA0231-B06E-4108-86B0-DB048F8C0429}" type="datetime1">
              <a:rPr lang="en-GB" smtClean="0"/>
              <a:pPr/>
              <a:t>17/11/2016</a:t>
            </a:fld>
            <a:endParaRPr lang="en-US" dirty="0"/>
          </a:p>
        </p:txBody>
      </p:sp>
    </p:spTree>
    <p:extLst>
      <p:ext uri="{BB962C8B-B14F-4D97-AF65-F5344CB8AC3E}">
        <p14:creationId xmlns:p14="http://schemas.microsoft.com/office/powerpoint/2010/main" val="35899903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 NHS 1-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12B11-CBC3-4891-BD0B-3070A997716A}" type="datetime1">
              <a:rPr lang="en-GB" smtClean="0"/>
              <a:pPr/>
              <a:t>17/11/2016</a:t>
            </a:fld>
            <a:endParaRPr lang="en-US" dirty="0"/>
          </a:p>
        </p:txBody>
      </p:sp>
    </p:spTree>
    <p:extLst>
      <p:ext uri="{BB962C8B-B14F-4D97-AF65-F5344CB8AC3E}">
        <p14:creationId xmlns:p14="http://schemas.microsoft.com/office/powerpoint/2010/main" val="2106830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260F2DF-D412-48A9-950D-2E5BCC5CF03A}" type="datetimeFigureOut">
              <a:rPr lang="en-GB" smtClean="0">
                <a:solidFill>
                  <a:prstClr val="black">
                    <a:tint val="75000"/>
                  </a:prstClr>
                </a:solidFill>
              </a:rPr>
              <a:pPr/>
              <a:t>17/11/2016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0BBBA50-D4B5-47CC-B782-89CF01E78DC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671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slide 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Date Placeholder 2"/>
          <p:cNvSpPr>
            <a:spLocks noGrp="1"/>
          </p:cNvSpPr>
          <p:nvPr>
            <p:ph type="dt" sz="half" idx="14"/>
          </p:nvPr>
        </p:nvSpPr>
        <p:spPr/>
        <p:txBody>
          <a:bodyPr/>
          <a:lstStyle/>
          <a:p>
            <a:fld id="{0C860F16-C625-C346-9EE9-EBB701C6EF65}" type="datetime3">
              <a:rPr lang="en-GB" smtClean="0"/>
              <a:pPr/>
              <a:t>17 November, 2016</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60F2DF-D412-48A9-950D-2E5BCC5CF03A}" type="datetimeFigureOut">
              <a:rPr lang="en-GB" smtClean="0">
                <a:solidFill>
                  <a:prstClr val="black">
                    <a:tint val="75000"/>
                  </a:prstClr>
                </a:solidFill>
              </a:rPr>
              <a:pPr/>
              <a:t>17/11/2016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0BBBA50-D4B5-47CC-B782-89CF01E78DC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16950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60F2DF-D412-48A9-950D-2E5BCC5CF03A}" type="datetimeFigureOut">
              <a:rPr lang="en-GB" smtClean="0">
                <a:solidFill>
                  <a:prstClr val="black">
                    <a:tint val="75000"/>
                  </a:prstClr>
                </a:solidFill>
              </a:rPr>
              <a:pPr/>
              <a:t>17/11/2016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0BBBA50-D4B5-47CC-B782-89CF01E78DC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207139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260F2DF-D412-48A9-950D-2E5BCC5CF03A}" type="datetimeFigureOut">
              <a:rPr lang="en-GB" smtClean="0">
                <a:solidFill>
                  <a:prstClr val="black">
                    <a:tint val="75000"/>
                  </a:prstClr>
                </a:solidFill>
              </a:rPr>
              <a:pPr/>
              <a:t>17/11/2016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0BBBA50-D4B5-47CC-B782-89CF01E78DC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817454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260F2DF-D412-48A9-950D-2E5BCC5CF03A}" type="datetimeFigureOut">
              <a:rPr lang="en-GB" smtClean="0">
                <a:solidFill>
                  <a:prstClr val="black">
                    <a:tint val="75000"/>
                  </a:prstClr>
                </a:solidFill>
              </a:rPr>
              <a:pPr/>
              <a:t>17/11/2016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0BBBA50-D4B5-47CC-B782-89CF01E78DC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661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260F2DF-D412-48A9-950D-2E5BCC5CF03A}" type="datetimeFigureOut">
              <a:rPr lang="en-GB" smtClean="0">
                <a:solidFill>
                  <a:prstClr val="black">
                    <a:tint val="75000"/>
                  </a:prstClr>
                </a:solidFill>
              </a:rPr>
              <a:pPr/>
              <a:t>17/11/2016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0BBBA50-D4B5-47CC-B782-89CF01E78DC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2863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0F2DF-D412-48A9-950D-2E5BCC5CF03A}" type="datetimeFigureOut">
              <a:rPr lang="en-GB" smtClean="0">
                <a:solidFill>
                  <a:prstClr val="black">
                    <a:tint val="75000"/>
                  </a:prstClr>
                </a:solidFill>
              </a:rPr>
              <a:pPr/>
              <a:t>17/11/2016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0BBBA50-D4B5-47CC-B782-89CF01E78DC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353105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0F2DF-D412-48A9-950D-2E5BCC5CF03A}" type="datetimeFigureOut">
              <a:rPr lang="en-GB" smtClean="0">
                <a:solidFill>
                  <a:prstClr val="black">
                    <a:tint val="75000"/>
                  </a:prstClr>
                </a:solidFill>
              </a:rPr>
              <a:pPr/>
              <a:t>17/11/2016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0BBBA50-D4B5-47CC-B782-89CF01E78DC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899057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0F2DF-D412-48A9-950D-2E5BCC5CF03A}" type="datetimeFigureOut">
              <a:rPr lang="en-GB" smtClean="0">
                <a:solidFill>
                  <a:prstClr val="black">
                    <a:tint val="75000"/>
                  </a:prstClr>
                </a:solidFill>
              </a:rPr>
              <a:pPr/>
              <a:t>17/11/2016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0BBBA50-D4B5-47CC-B782-89CF01E78DC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784463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60F2DF-D412-48A9-950D-2E5BCC5CF03A}" type="datetimeFigureOut">
              <a:rPr lang="en-GB" smtClean="0">
                <a:solidFill>
                  <a:prstClr val="black">
                    <a:tint val="75000"/>
                  </a:prstClr>
                </a:solidFill>
              </a:rPr>
              <a:pPr/>
              <a:t>17/11/2016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0BBBA50-D4B5-47CC-B782-89CF01E78DC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145035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60F2DF-D412-48A9-950D-2E5BCC5CF03A}" type="datetimeFigureOut">
              <a:rPr lang="en-GB" smtClean="0">
                <a:solidFill>
                  <a:prstClr val="black">
                    <a:tint val="75000"/>
                  </a:prstClr>
                </a:solidFill>
              </a:rPr>
              <a:pPr/>
              <a:t>17/11/2016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0BBBA50-D4B5-47CC-B782-89CF01E78DC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4997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slide suite 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01100" y="2178000"/>
            <a:ext cx="7560000" cy="3757800"/>
          </a:xfrm>
          <a:prstGeom prst="rect">
            <a:avLst/>
          </a:prstGeom>
        </p:spPr>
        <p:txBody>
          <a:bodyPr vert="horz"/>
          <a:lstStyle>
            <a:lvl1pPr marL="0" indent="0">
              <a:buNone/>
              <a:defRPr/>
            </a:lvl1pPr>
          </a:lstStyle>
          <a:p>
            <a:pPr lvl="0"/>
            <a:endParaRPr lang="en-US" noProof="0" dirty="0"/>
          </a:p>
        </p:txBody>
      </p:sp>
      <p:sp>
        <p:nvSpPr>
          <p:cNvPr id="4" name="Title 1"/>
          <p:cNvSpPr>
            <a:spLocks noGrp="1"/>
          </p:cNvSpPr>
          <p:nvPr>
            <p:ph type="title"/>
          </p:nvPr>
        </p:nvSpPr>
        <p:spPr>
          <a:xfrm>
            <a:off x="7011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2" name="Date Placeholder 1"/>
          <p:cNvSpPr>
            <a:spLocks noGrp="1"/>
          </p:cNvSpPr>
          <p:nvPr>
            <p:ph type="dt" sz="half" idx="13"/>
          </p:nvPr>
        </p:nvSpPr>
        <p:spPr/>
        <p:txBody>
          <a:bodyPr/>
          <a:lstStyle/>
          <a:p>
            <a:fld id="{0C860F16-C625-C346-9EE9-EBB701C6EF65}" type="datetime3">
              <a:rPr lang="en-GB" smtClean="0"/>
              <a:pPr/>
              <a:t>17 November, 2016</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sclaimer 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Date Placeholder 2"/>
          <p:cNvSpPr>
            <a:spLocks noGrp="1"/>
          </p:cNvSpPr>
          <p:nvPr>
            <p:ph type="dt" sz="half" idx="14"/>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11260082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sclaimer 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01100" y="2178000"/>
            <a:ext cx="7560000" cy="3757800"/>
          </a:xfrm>
          <a:prstGeom prst="rect">
            <a:avLst/>
          </a:prstGeom>
        </p:spPr>
        <p:txBody>
          <a:bodyPr vert="horz"/>
          <a:lstStyle>
            <a:lvl1pPr marL="0" indent="0">
              <a:buNone/>
              <a:defRPr/>
            </a:lvl1pPr>
          </a:lstStyle>
          <a:p>
            <a:pPr lvl="0"/>
            <a:endParaRPr lang="en-US" noProof="0" dirty="0"/>
          </a:p>
        </p:txBody>
      </p:sp>
      <p:sp>
        <p:nvSpPr>
          <p:cNvPr id="4" name="Title 1"/>
          <p:cNvSpPr>
            <a:spLocks noGrp="1"/>
          </p:cNvSpPr>
          <p:nvPr>
            <p:ph type="title"/>
          </p:nvPr>
        </p:nvSpPr>
        <p:spPr>
          <a:xfrm>
            <a:off x="7011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2" name="Date Placeholder 1"/>
          <p:cNvSpPr>
            <a:spLocks noGrp="1"/>
          </p:cNvSpPr>
          <p:nvPr>
            <p:ph type="dt" sz="half" idx="13"/>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11617902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sclaimer Two Column">
    <p:spTree>
      <p:nvGrpSpPr>
        <p:cNvPr id="1" name=""/>
        <p:cNvGrpSpPr/>
        <p:nvPr/>
      </p:nvGrpSpPr>
      <p:grpSpPr>
        <a:xfrm>
          <a:off x="0" y="0"/>
          <a:ext cx="0" cy="0"/>
          <a:chOff x="0" y="0"/>
          <a:chExt cx="0" cy="0"/>
        </a:xfrm>
      </p:grpSpPr>
      <p:sp>
        <p:nvSpPr>
          <p:cNvPr id="4" name="Title 1"/>
          <p:cNvSpPr txBox="1">
            <a:spLocks/>
          </p:cNvSpPr>
          <p:nvPr userDrawn="1"/>
        </p:nvSpPr>
        <p:spPr>
          <a:xfrm>
            <a:off x="701675" y="1241425"/>
            <a:ext cx="7559675" cy="900113"/>
          </a:xfrm>
          <a:prstGeom prst="rect">
            <a:avLst/>
          </a:prstGeom>
        </p:spPr>
        <p:txBody>
          <a:bodyPr/>
          <a:lstStyle>
            <a:lvl1pPr algn="l">
              <a:defRPr sz="2800">
                <a:solidFill>
                  <a:srgbClr val="009FBA"/>
                </a:solidFill>
              </a:defRPr>
            </a:lvl1pPr>
          </a:lstStyle>
          <a:p>
            <a:pPr defTabSz="457200" eaLnBrk="0" hangingPunct="0">
              <a:defRPr/>
            </a:pPr>
            <a:endParaRPr lang="en-GB" i="0" dirty="0">
              <a:solidFill>
                <a:srgbClr val="2F2B6D"/>
              </a:solidFill>
              <a:latin typeface="Arial"/>
              <a:cs typeface="MS PGothic" charset="0"/>
            </a:endParaRPr>
          </a:p>
        </p:txBody>
      </p:sp>
      <p:sp>
        <p:nvSpPr>
          <p:cNvPr id="6" name="Content Placeholder 5"/>
          <p:cNvSpPr>
            <a:spLocks noGrp="1"/>
          </p:cNvSpPr>
          <p:nvPr>
            <p:ph sz="quarter" idx="12"/>
          </p:nvPr>
        </p:nvSpPr>
        <p:spPr>
          <a:xfrm>
            <a:off x="7020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Content Placeholder 7"/>
          <p:cNvSpPr>
            <a:spLocks noGrp="1"/>
          </p:cNvSpPr>
          <p:nvPr>
            <p:ph sz="quarter" idx="13"/>
          </p:nvPr>
        </p:nvSpPr>
        <p:spPr>
          <a:xfrm>
            <a:off x="48135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 name="Date Placeholder 1"/>
          <p:cNvSpPr>
            <a:spLocks noGrp="1"/>
          </p:cNvSpPr>
          <p:nvPr>
            <p:ph type="dt" sz="half" idx="14"/>
          </p:nvPr>
        </p:nvSpPr>
        <p:spPr/>
        <p:txBody>
          <a:bodyPr/>
          <a:lstStyle/>
          <a:p>
            <a:fld id="{0C860F16-C625-C346-9EE9-EBB701C6EF65}" type="datetime3">
              <a:rPr lang="en-GB" smtClean="0"/>
              <a:pPr/>
              <a:t>17 November, 2016</a:t>
            </a:fld>
            <a:endParaRPr lang="en-US" dirty="0"/>
          </a:p>
        </p:txBody>
      </p:sp>
      <p:sp>
        <p:nvSpPr>
          <p:cNvPr id="3" name="Title 2"/>
          <p:cNvSpPr>
            <a:spLocks noGrp="1"/>
          </p:cNvSpPr>
          <p:nvPr>
            <p:ph type="title"/>
          </p:nvPr>
        </p:nvSpPr>
        <p:spPr>
          <a:xfrm>
            <a:off x="702000" y="1098000"/>
            <a:ext cx="7895900" cy="1143000"/>
          </a:xfrm>
          <a:prstGeom prst="rect">
            <a:avLst/>
          </a:prstGeom>
        </p:spPr>
        <p:txBody>
          <a:bodyPr vert="horz"/>
          <a:lstStyle>
            <a:lvl1pPr>
              <a:defRPr>
                <a:solidFill>
                  <a:srgbClr val="332A86"/>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7102809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sclaimer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13478746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 NHS 1-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41741921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2982" y="178594"/>
            <a:ext cx="7358063" cy="1714500"/>
          </a:xfrm>
          <a:prstGeom prst="rect">
            <a:avLst/>
          </a:prstGeom>
        </p:spPr>
        <p:txBody>
          <a:bodyPr lIns="64291" tIns="32146" rIns="64291" bIns="32146"/>
          <a:lstStyle/>
          <a:p>
            <a:r>
              <a:rPr lang="en-US" smtClean="0"/>
              <a:t>Click to edit Master title style</a:t>
            </a:r>
            <a:endParaRPr lang="en-US"/>
          </a:p>
        </p:txBody>
      </p:sp>
      <p:sp>
        <p:nvSpPr>
          <p:cNvPr id="3" name="Content Placeholder 2"/>
          <p:cNvSpPr>
            <a:spLocks noGrp="1"/>
          </p:cNvSpPr>
          <p:nvPr>
            <p:ph idx="1"/>
          </p:nvPr>
        </p:nvSpPr>
        <p:spPr>
          <a:xfrm>
            <a:off x="892982" y="1946685"/>
            <a:ext cx="7358063" cy="4018359"/>
          </a:xfrm>
          <a:prstGeom prst="rect">
            <a:avLst/>
          </a:prstGeom>
        </p:spPr>
        <p:txBody>
          <a:bodyPr lIns="64291" tIns="32146" rIns="64291" bIns="3214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40141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NHS 1-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Date Placeholder 2"/>
          <p:cNvSpPr>
            <a:spLocks noGrp="1"/>
          </p:cNvSpPr>
          <p:nvPr>
            <p:ph type="dt" sz="half" idx="14"/>
          </p:nvPr>
        </p:nvSpPr>
        <p:spPr/>
        <p:txBody>
          <a:bodyPr/>
          <a:lstStyle/>
          <a:p>
            <a:fld id="{89AD4150-EB27-4ED7-9001-1BB23ED6CB6F}" type="datetimeFigureOut">
              <a:rPr lang="en-GB" smtClean="0"/>
              <a:pPr/>
              <a:t>17/11/2016</a:t>
            </a:fld>
            <a:endParaRPr lang="en-GB"/>
          </a:p>
        </p:txBody>
      </p:sp>
    </p:spTree>
    <p:extLst>
      <p:ext uri="{BB962C8B-B14F-4D97-AF65-F5344CB8AC3E}">
        <p14:creationId xmlns:p14="http://schemas.microsoft.com/office/powerpoint/2010/main" val="8813837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3245C5-29AF-4809-86D9-AE090DA5758E}" type="datetimeFigureOut">
              <a:rPr lang="en-GB" smtClean="0"/>
              <a:pPr/>
              <a:t>17/11/2016</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lgn="l" fontAlgn="auto">
              <a:spcBef>
                <a:spcPts val="0"/>
              </a:spcBef>
              <a:spcAft>
                <a:spcPts val="0"/>
              </a:spcAft>
            </a:pPr>
            <a:endParaRPr lang="en-GB" sz="1800" i="0">
              <a:solidFill>
                <a:srgbClr val="332A86"/>
              </a:solidFill>
              <a:latin typeface="Arial"/>
              <a:ea typeface="+mn-ea"/>
              <a:cs typeface="+mn-cs"/>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lgn="l" fontAlgn="auto">
              <a:spcBef>
                <a:spcPts val="0"/>
              </a:spcBef>
              <a:spcAft>
                <a:spcPts val="0"/>
              </a:spcAft>
            </a:pPr>
            <a:fld id="{AE6C2650-B92C-4167-9F67-09CC352F43EC}" type="slidenum">
              <a:rPr lang="en-GB" sz="1800" i="0" smtClean="0">
                <a:solidFill>
                  <a:srgbClr val="332A86"/>
                </a:solidFill>
                <a:latin typeface="Arial"/>
                <a:ea typeface="+mn-ea"/>
                <a:cs typeface="+mn-cs"/>
              </a:rPr>
              <a:pPr algn="l" fontAlgn="auto">
                <a:spcBef>
                  <a:spcPts val="0"/>
                </a:spcBef>
                <a:spcAft>
                  <a:spcPts val="0"/>
                </a:spcAft>
              </a:pPr>
              <a:t>‹#›</a:t>
            </a:fld>
            <a:endParaRPr lang="en-GB" sz="1800" i="0">
              <a:solidFill>
                <a:srgbClr val="332A86"/>
              </a:solidFill>
              <a:latin typeface="Arial"/>
              <a:ea typeface="+mn-ea"/>
              <a:cs typeface="+mn-cs"/>
            </a:endParaRPr>
          </a:p>
        </p:txBody>
      </p:sp>
    </p:spTree>
    <p:extLst>
      <p:ext uri="{BB962C8B-B14F-4D97-AF65-F5344CB8AC3E}">
        <p14:creationId xmlns:p14="http://schemas.microsoft.com/office/powerpoint/2010/main" val="27899963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HS 1-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Date Placeholder 2"/>
          <p:cNvSpPr>
            <a:spLocks noGrp="1"/>
          </p:cNvSpPr>
          <p:nvPr>
            <p:ph type="dt" sz="half" idx="14"/>
          </p:nvPr>
        </p:nvSpPr>
        <p:spPr/>
        <p:txBody>
          <a:bodyPr/>
          <a:lstStyle/>
          <a:p>
            <a:r>
              <a:rPr lang="en-US" smtClean="0"/>
              <a:t>1 September 2015</a:t>
            </a:r>
            <a:endParaRPr lang="en-US" dirty="0"/>
          </a:p>
        </p:txBody>
      </p:sp>
    </p:spTree>
    <p:extLst>
      <p:ext uri="{BB962C8B-B14F-4D97-AF65-F5344CB8AC3E}">
        <p14:creationId xmlns:p14="http://schemas.microsoft.com/office/powerpoint/2010/main" val="28626674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01100" y="2178000"/>
            <a:ext cx="7560000" cy="3757800"/>
          </a:xfrm>
          <a:prstGeom prst="rect">
            <a:avLst/>
          </a:prstGeom>
        </p:spPr>
        <p:txBody>
          <a:bodyPr vert="horz"/>
          <a:lstStyle>
            <a:lvl1pPr marL="0" indent="0">
              <a:buNone/>
              <a:defRPr/>
            </a:lvl1pPr>
          </a:lstStyle>
          <a:p>
            <a:pPr lvl="0"/>
            <a:r>
              <a:rPr lang="en-US" noProof="0" smtClean="0"/>
              <a:t>Click icon to add picture</a:t>
            </a:r>
            <a:endParaRPr lang="en-US" noProof="0" dirty="0"/>
          </a:p>
        </p:txBody>
      </p:sp>
      <p:sp>
        <p:nvSpPr>
          <p:cNvPr id="4" name="Title 1"/>
          <p:cNvSpPr>
            <a:spLocks noGrp="1"/>
          </p:cNvSpPr>
          <p:nvPr>
            <p:ph type="title"/>
          </p:nvPr>
        </p:nvSpPr>
        <p:spPr>
          <a:xfrm>
            <a:off x="701100" y="1098000"/>
            <a:ext cx="7560000" cy="900000"/>
          </a:xfrm>
          <a:prstGeom prst="rect">
            <a:avLst/>
          </a:prstGeom>
        </p:spPr>
        <p:txBody>
          <a:bodyPr vert="horz"/>
          <a:lstStyle>
            <a:lvl1pPr algn="l">
              <a:defRPr sz="2800">
                <a:solidFill>
                  <a:srgbClr val="2F2B6D"/>
                </a:solidFill>
                <a:latin typeface="+mj-lt"/>
                <a:cs typeface="Arial"/>
              </a:defRPr>
            </a:lvl1pPr>
          </a:lstStyle>
          <a:p>
            <a:r>
              <a:rPr lang="en-US" smtClean="0"/>
              <a:t>Click to edit Master title style</a:t>
            </a:r>
            <a:endParaRPr lang="en-GB" dirty="0"/>
          </a:p>
        </p:txBody>
      </p:sp>
      <p:sp>
        <p:nvSpPr>
          <p:cNvPr id="2" name="Date Placeholder 1"/>
          <p:cNvSpPr>
            <a:spLocks noGrp="1"/>
          </p:cNvSpPr>
          <p:nvPr>
            <p:ph type="dt" sz="half" idx="13"/>
          </p:nvPr>
        </p:nvSpPr>
        <p:spPr/>
        <p:txBody>
          <a:bodyPr/>
          <a:lstStyle/>
          <a:p>
            <a:r>
              <a:rPr lang="en-US" smtClean="0"/>
              <a:t>1 September 2015</a:t>
            </a:r>
            <a:endParaRPr lang="en-US" dirty="0"/>
          </a:p>
        </p:txBody>
      </p:sp>
    </p:spTree>
    <p:extLst>
      <p:ext uri="{BB962C8B-B14F-4D97-AF65-F5344CB8AC3E}">
        <p14:creationId xmlns:p14="http://schemas.microsoft.com/office/powerpoint/2010/main" val="32911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slide suite Two Column">
    <p:spTree>
      <p:nvGrpSpPr>
        <p:cNvPr id="1" name=""/>
        <p:cNvGrpSpPr/>
        <p:nvPr/>
      </p:nvGrpSpPr>
      <p:grpSpPr>
        <a:xfrm>
          <a:off x="0" y="0"/>
          <a:ext cx="0" cy="0"/>
          <a:chOff x="0" y="0"/>
          <a:chExt cx="0" cy="0"/>
        </a:xfrm>
      </p:grpSpPr>
      <p:sp>
        <p:nvSpPr>
          <p:cNvPr id="4" name="Title 1"/>
          <p:cNvSpPr txBox="1">
            <a:spLocks/>
          </p:cNvSpPr>
          <p:nvPr userDrawn="1"/>
        </p:nvSpPr>
        <p:spPr>
          <a:xfrm>
            <a:off x="701675" y="1241425"/>
            <a:ext cx="7559675" cy="900113"/>
          </a:xfrm>
          <a:prstGeom prst="rect">
            <a:avLst/>
          </a:prstGeom>
        </p:spPr>
        <p:txBody>
          <a:bodyPr/>
          <a:lstStyle>
            <a:lvl1pPr algn="l">
              <a:defRPr sz="2800">
                <a:solidFill>
                  <a:srgbClr val="009FBA"/>
                </a:solidFill>
              </a:defRPr>
            </a:lvl1pPr>
          </a:lstStyle>
          <a:p>
            <a:pPr defTabSz="457200" eaLnBrk="0" hangingPunct="0">
              <a:defRPr/>
            </a:pPr>
            <a:endParaRPr lang="en-GB" i="0" dirty="0">
              <a:solidFill>
                <a:srgbClr val="2F2B6D"/>
              </a:solidFill>
              <a:latin typeface="+mj-lt"/>
              <a:cs typeface="MS PGothic" charset="0"/>
            </a:endParaRPr>
          </a:p>
        </p:txBody>
      </p:sp>
      <p:sp>
        <p:nvSpPr>
          <p:cNvPr id="6" name="Content Placeholder 5"/>
          <p:cNvSpPr>
            <a:spLocks noGrp="1"/>
          </p:cNvSpPr>
          <p:nvPr>
            <p:ph sz="quarter" idx="12"/>
          </p:nvPr>
        </p:nvSpPr>
        <p:spPr>
          <a:xfrm>
            <a:off x="7020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Content Placeholder 7"/>
          <p:cNvSpPr>
            <a:spLocks noGrp="1"/>
          </p:cNvSpPr>
          <p:nvPr>
            <p:ph sz="quarter" idx="13"/>
          </p:nvPr>
        </p:nvSpPr>
        <p:spPr>
          <a:xfrm>
            <a:off x="48135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r>
              <a:rPr lang="en-US" sz="2600" b="0" i="0" dirty="0" smtClean="0">
                <a:solidFill>
                  <a:srgbClr val="000000"/>
                </a:solidFill>
                <a:latin typeface="Lucida Grande"/>
                <a:ea typeface="Lucida Grande"/>
                <a:cs typeface="Lucida Grande"/>
              </a:rPr>
              <a:t>NHS 1-Two Column</a:t>
            </a:r>
            <a:endParaRPr lang="en-US" dirty="0"/>
          </a:p>
        </p:txBody>
      </p:sp>
      <p:sp>
        <p:nvSpPr>
          <p:cNvPr id="2" name="Date Placeholder 1"/>
          <p:cNvSpPr>
            <a:spLocks noGrp="1"/>
          </p:cNvSpPr>
          <p:nvPr>
            <p:ph type="dt" sz="half" idx="14"/>
          </p:nvPr>
        </p:nvSpPr>
        <p:spPr/>
        <p:txBody>
          <a:bodyPr/>
          <a:lstStyle/>
          <a:p>
            <a:fld id="{0C860F16-C625-C346-9EE9-EBB701C6EF65}" type="datetime3">
              <a:rPr lang="en-GB" smtClean="0"/>
              <a:pPr/>
              <a:t>17 November, 2016</a:t>
            </a:fld>
            <a:endParaRPr lang="en-US" dirty="0"/>
          </a:p>
        </p:txBody>
      </p:sp>
      <p:sp>
        <p:nvSpPr>
          <p:cNvPr id="3" name="Title 2"/>
          <p:cNvSpPr>
            <a:spLocks noGrp="1"/>
          </p:cNvSpPr>
          <p:nvPr>
            <p:ph type="title"/>
          </p:nvPr>
        </p:nvSpPr>
        <p:spPr>
          <a:xfrm>
            <a:off x="702000" y="1098000"/>
            <a:ext cx="7895900" cy="1143000"/>
          </a:xfrm>
          <a:prstGeom prst="rect">
            <a:avLst/>
          </a:prstGeom>
        </p:spPr>
        <p:txBody>
          <a:bodyPr vert="horz"/>
          <a:lstStyle>
            <a:lvl1pPr>
              <a:defRPr>
                <a:solidFill>
                  <a:srgbClr val="332A86"/>
                </a:solidFill>
              </a:defRPr>
            </a:lvl1pPr>
          </a:lstStyle>
          <a:p>
            <a:r>
              <a:rPr lang="en-GB" dirty="0" smtClean="0"/>
              <a:t>Click to edit Master title style</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HS 1-Two Column">
    <p:spTree>
      <p:nvGrpSpPr>
        <p:cNvPr id="1" name=""/>
        <p:cNvGrpSpPr/>
        <p:nvPr/>
      </p:nvGrpSpPr>
      <p:grpSpPr>
        <a:xfrm>
          <a:off x="0" y="0"/>
          <a:ext cx="0" cy="0"/>
          <a:chOff x="0" y="0"/>
          <a:chExt cx="0" cy="0"/>
        </a:xfrm>
      </p:grpSpPr>
      <p:sp>
        <p:nvSpPr>
          <p:cNvPr id="4" name="Title 1"/>
          <p:cNvSpPr txBox="1">
            <a:spLocks/>
          </p:cNvSpPr>
          <p:nvPr userDrawn="1"/>
        </p:nvSpPr>
        <p:spPr>
          <a:xfrm>
            <a:off x="701675" y="1241425"/>
            <a:ext cx="7559675" cy="900113"/>
          </a:xfrm>
          <a:prstGeom prst="rect">
            <a:avLst/>
          </a:prstGeom>
        </p:spPr>
        <p:txBody>
          <a:bodyPr/>
          <a:lstStyle>
            <a:lvl1pPr algn="l">
              <a:defRPr sz="2800">
                <a:solidFill>
                  <a:srgbClr val="009FBA"/>
                </a:solidFill>
              </a:defRPr>
            </a:lvl1pPr>
          </a:lstStyle>
          <a:p>
            <a:pPr defTabSz="457200" eaLnBrk="0" hangingPunct="0">
              <a:defRPr/>
            </a:pPr>
            <a:endParaRPr lang="en-GB" i="0" dirty="0">
              <a:solidFill>
                <a:srgbClr val="2F2B6D"/>
              </a:solidFill>
              <a:latin typeface="Arial"/>
              <a:cs typeface="MS PGothic" charset="0"/>
            </a:endParaRPr>
          </a:p>
        </p:txBody>
      </p:sp>
      <p:sp>
        <p:nvSpPr>
          <p:cNvPr id="6" name="Content Placeholder 5"/>
          <p:cNvSpPr>
            <a:spLocks noGrp="1"/>
          </p:cNvSpPr>
          <p:nvPr>
            <p:ph sz="quarter" idx="12"/>
          </p:nvPr>
        </p:nvSpPr>
        <p:spPr>
          <a:xfrm>
            <a:off x="7020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3"/>
          </p:nvPr>
        </p:nvSpPr>
        <p:spPr>
          <a:xfrm>
            <a:off x="48135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4"/>
          </p:nvPr>
        </p:nvSpPr>
        <p:spPr/>
        <p:txBody>
          <a:bodyPr/>
          <a:lstStyle/>
          <a:p>
            <a:r>
              <a:rPr lang="en-US" smtClean="0"/>
              <a:t>1 September 2015</a:t>
            </a:r>
            <a:endParaRPr lang="en-US" dirty="0"/>
          </a:p>
        </p:txBody>
      </p:sp>
      <p:sp>
        <p:nvSpPr>
          <p:cNvPr id="3" name="Title 2"/>
          <p:cNvSpPr>
            <a:spLocks noGrp="1"/>
          </p:cNvSpPr>
          <p:nvPr>
            <p:ph type="title"/>
          </p:nvPr>
        </p:nvSpPr>
        <p:spPr>
          <a:xfrm>
            <a:off x="702000" y="1098000"/>
            <a:ext cx="7895900" cy="1143000"/>
          </a:xfrm>
          <a:prstGeom prst="rect">
            <a:avLst/>
          </a:prstGeom>
        </p:spPr>
        <p:txBody>
          <a:bodyPr vert="horz"/>
          <a:lstStyle>
            <a:lvl1pPr>
              <a:defRPr>
                <a:solidFill>
                  <a:srgbClr val="332A86"/>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4257520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 NHS 1-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 September 2015</a:t>
            </a:r>
            <a:endParaRPr lang="en-US" dirty="0"/>
          </a:p>
        </p:txBody>
      </p:sp>
    </p:spTree>
    <p:extLst>
      <p:ext uri="{BB962C8B-B14F-4D97-AF65-F5344CB8AC3E}">
        <p14:creationId xmlns:p14="http://schemas.microsoft.com/office/powerpoint/2010/main" val="16150871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5987008" cy="796950"/>
          </a:xfrm>
        </p:spPr>
        <p:txBody>
          <a:bodyPr>
            <a:noAutofit/>
          </a:bodyPr>
          <a:lstStyle>
            <a:lvl1pPr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 September 2015</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lgn="l" fontAlgn="auto">
              <a:spcBef>
                <a:spcPts val="0"/>
              </a:spcBef>
              <a:spcAft>
                <a:spcPts val="0"/>
              </a:spcAft>
            </a:pPr>
            <a:endParaRPr lang="en-US" sz="1800" i="0">
              <a:solidFill>
                <a:srgbClr val="332A86"/>
              </a:solidFill>
              <a:latin typeface="Arial"/>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l" fontAlgn="auto">
              <a:spcBef>
                <a:spcPts val="0"/>
              </a:spcBef>
              <a:spcAft>
                <a:spcPts val="0"/>
              </a:spcAft>
            </a:pPr>
            <a:fld id="{04A3A10D-7D5E-4932-A76F-CD1632FD3D96}" type="slidenum">
              <a:rPr lang="en-US" sz="1800" i="0" smtClean="0">
                <a:solidFill>
                  <a:srgbClr val="332A86"/>
                </a:solidFill>
                <a:latin typeface="Arial"/>
                <a:cs typeface="+mn-cs"/>
              </a:rPr>
              <a:pPr algn="l" fontAlgn="auto">
                <a:spcBef>
                  <a:spcPts val="0"/>
                </a:spcBef>
                <a:spcAft>
                  <a:spcPts val="0"/>
                </a:spcAft>
              </a:pPr>
              <a:t>‹#›</a:t>
            </a:fld>
            <a:endParaRPr lang="en-US" sz="1800" i="0">
              <a:solidFill>
                <a:srgbClr val="332A86"/>
              </a:solidFill>
              <a:latin typeface="Arial"/>
              <a:cs typeface="+mn-cs"/>
            </a:endParaRPr>
          </a:p>
        </p:txBody>
      </p:sp>
    </p:spTree>
    <p:extLst>
      <p:ext uri="{BB962C8B-B14F-4D97-AF65-F5344CB8AC3E}">
        <p14:creationId xmlns:p14="http://schemas.microsoft.com/office/powerpoint/2010/main" val="13883854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Disclaimer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21048685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 NHS 1-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12921306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2982" y="178594"/>
            <a:ext cx="7358063" cy="1714500"/>
          </a:xfrm>
          <a:prstGeom prst="rect">
            <a:avLst/>
          </a:prstGeom>
        </p:spPr>
        <p:txBody>
          <a:bodyPr lIns="64291" tIns="32146" rIns="64291" bIns="32146"/>
          <a:lstStyle/>
          <a:p>
            <a:r>
              <a:rPr lang="en-US" smtClean="0"/>
              <a:t>Click to edit Master title style</a:t>
            </a:r>
            <a:endParaRPr lang="en-US"/>
          </a:p>
        </p:txBody>
      </p:sp>
      <p:sp>
        <p:nvSpPr>
          <p:cNvPr id="3" name="Content Placeholder 2"/>
          <p:cNvSpPr>
            <a:spLocks noGrp="1"/>
          </p:cNvSpPr>
          <p:nvPr>
            <p:ph idx="1"/>
          </p:nvPr>
        </p:nvSpPr>
        <p:spPr>
          <a:xfrm>
            <a:off x="892982" y="1946685"/>
            <a:ext cx="7358063" cy="4018359"/>
          </a:xfrm>
          <a:prstGeom prst="rect">
            <a:avLst/>
          </a:prstGeom>
        </p:spPr>
        <p:txBody>
          <a:bodyPr lIns="64291" tIns="32146" rIns="64291" bIns="3214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01051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NHS 1-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Date Placeholder 2"/>
          <p:cNvSpPr>
            <a:spLocks noGrp="1"/>
          </p:cNvSpPr>
          <p:nvPr>
            <p:ph type="dt" sz="half" idx="14"/>
          </p:nvPr>
        </p:nvSpPr>
        <p:spPr/>
        <p:txBody>
          <a:bodyPr/>
          <a:lstStyle/>
          <a:p>
            <a:fld id="{89AD4150-EB27-4ED7-9001-1BB23ED6CB6F}" type="datetimeFigureOut">
              <a:rPr lang="en-GB" smtClean="0"/>
              <a:pPr/>
              <a:t>17/11/2016</a:t>
            </a:fld>
            <a:endParaRPr lang="en-GB"/>
          </a:p>
        </p:txBody>
      </p:sp>
    </p:spTree>
    <p:extLst>
      <p:ext uri="{BB962C8B-B14F-4D97-AF65-F5344CB8AC3E}">
        <p14:creationId xmlns:p14="http://schemas.microsoft.com/office/powerpoint/2010/main" val="25310166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3245C5-29AF-4809-86D9-AE090DA5758E}" type="datetimeFigureOut">
              <a:rPr lang="en-GB" smtClean="0"/>
              <a:pPr/>
              <a:t>17/11/2016</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lgn="l" fontAlgn="auto">
              <a:spcBef>
                <a:spcPts val="0"/>
              </a:spcBef>
              <a:spcAft>
                <a:spcPts val="0"/>
              </a:spcAft>
            </a:pPr>
            <a:endParaRPr lang="en-GB" sz="1800" i="0">
              <a:solidFill>
                <a:srgbClr val="332A86"/>
              </a:solidFill>
              <a:latin typeface="Arial"/>
              <a:ea typeface="+mn-ea"/>
              <a:cs typeface="+mn-cs"/>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lgn="l" fontAlgn="auto">
              <a:spcBef>
                <a:spcPts val="0"/>
              </a:spcBef>
              <a:spcAft>
                <a:spcPts val="0"/>
              </a:spcAft>
            </a:pPr>
            <a:fld id="{AE6C2650-B92C-4167-9F67-09CC352F43EC}" type="slidenum">
              <a:rPr lang="en-GB" sz="1800" i="0" smtClean="0">
                <a:solidFill>
                  <a:srgbClr val="332A86"/>
                </a:solidFill>
                <a:latin typeface="Arial"/>
                <a:ea typeface="+mn-ea"/>
                <a:cs typeface="+mn-cs"/>
              </a:rPr>
              <a:pPr algn="l" fontAlgn="auto">
                <a:spcBef>
                  <a:spcPts val="0"/>
                </a:spcBef>
                <a:spcAft>
                  <a:spcPts val="0"/>
                </a:spcAft>
              </a:pPr>
              <a:t>‹#›</a:t>
            </a:fld>
            <a:endParaRPr lang="en-GB" sz="1800" i="0">
              <a:solidFill>
                <a:srgbClr val="332A86"/>
              </a:solidFill>
              <a:latin typeface="Arial"/>
              <a:ea typeface="+mn-ea"/>
              <a:cs typeface="+mn-cs"/>
            </a:endParaRPr>
          </a:p>
        </p:txBody>
      </p:sp>
    </p:spTree>
    <p:extLst>
      <p:ext uri="{BB962C8B-B14F-4D97-AF65-F5344CB8AC3E}">
        <p14:creationId xmlns:p14="http://schemas.microsoft.com/office/powerpoint/2010/main" val="20335374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HS 1-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Date Placeholder 2"/>
          <p:cNvSpPr>
            <a:spLocks noGrp="1"/>
          </p:cNvSpPr>
          <p:nvPr>
            <p:ph type="dt" sz="half" idx="14"/>
          </p:nvPr>
        </p:nvSpPr>
        <p:spPr/>
        <p:txBody>
          <a:bodyPr/>
          <a:lstStyle/>
          <a:p>
            <a:r>
              <a:rPr lang="en-US" smtClean="0"/>
              <a:t>7 September 2015</a:t>
            </a:r>
            <a:endParaRPr lang="en-US" dirty="0"/>
          </a:p>
        </p:txBody>
      </p:sp>
    </p:spTree>
    <p:extLst>
      <p:ext uri="{BB962C8B-B14F-4D97-AF65-F5344CB8AC3E}">
        <p14:creationId xmlns:p14="http://schemas.microsoft.com/office/powerpoint/2010/main" val="24862638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01100" y="2178000"/>
            <a:ext cx="7560000" cy="3757800"/>
          </a:xfrm>
          <a:prstGeom prst="rect">
            <a:avLst/>
          </a:prstGeom>
        </p:spPr>
        <p:txBody>
          <a:bodyPr vert="horz"/>
          <a:lstStyle>
            <a:lvl1pPr marL="0" indent="0">
              <a:buNone/>
              <a:defRPr/>
            </a:lvl1pPr>
          </a:lstStyle>
          <a:p>
            <a:pPr lvl="0"/>
            <a:endParaRPr lang="en-US" noProof="0" dirty="0"/>
          </a:p>
        </p:txBody>
      </p:sp>
      <p:sp>
        <p:nvSpPr>
          <p:cNvPr id="4" name="Title 1"/>
          <p:cNvSpPr>
            <a:spLocks noGrp="1"/>
          </p:cNvSpPr>
          <p:nvPr>
            <p:ph type="title"/>
          </p:nvPr>
        </p:nvSpPr>
        <p:spPr>
          <a:xfrm>
            <a:off x="7011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2" name="Date Placeholder 1"/>
          <p:cNvSpPr>
            <a:spLocks noGrp="1"/>
          </p:cNvSpPr>
          <p:nvPr>
            <p:ph type="dt" sz="half" idx="13"/>
          </p:nvPr>
        </p:nvSpPr>
        <p:spPr/>
        <p:txBody>
          <a:bodyPr/>
          <a:lstStyle/>
          <a:p>
            <a:r>
              <a:rPr lang="en-US" smtClean="0"/>
              <a:t>7 September 2015</a:t>
            </a:r>
            <a:endParaRPr lang="en-US" dirty="0"/>
          </a:p>
        </p:txBody>
      </p:sp>
    </p:spTree>
    <p:extLst>
      <p:ext uri="{BB962C8B-B14F-4D97-AF65-F5344CB8AC3E}">
        <p14:creationId xmlns:p14="http://schemas.microsoft.com/office/powerpoint/2010/main" val="934685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slide suite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60F16-C625-C346-9EE9-EBB701C6EF65}" type="datetime3">
              <a:rPr lang="en-GB" smtClean="0"/>
              <a:pPr/>
              <a:t>17 November, 2016</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NHS 1-Two Column">
    <p:spTree>
      <p:nvGrpSpPr>
        <p:cNvPr id="1" name=""/>
        <p:cNvGrpSpPr/>
        <p:nvPr/>
      </p:nvGrpSpPr>
      <p:grpSpPr>
        <a:xfrm>
          <a:off x="0" y="0"/>
          <a:ext cx="0" cy="0"/>
          <a:chOff x="0" y="0"/>
          <a:chExt cx="0" cy="0"/>
        </a:xfrm>
      </p:grpSpPr>
      <p:sp>
        <p:nvSpPr>
          <p:cNvPr id="4" name="Title 1"/>
          <p:cNvSpPr txBox="1">
            <a:spLocks/>
          </p:cNvSpPr>
          <p:nvPr userDrawn="1"/>
        </p:nvSpPr>
        <p:spPr>
          <a:xfrm>
            <a:off x="701675" y="1241425"/>
            <a:ext cx="7559675" cy="900113"/>
          </a:xfrm>
          <a:prstGeom prst="rect">
            <a:avLst/>
          </a:prstGeom>
        </p:spPr>
        <p:txBody>
          <a:bodyPr/>
          <a:lstStyle>
            <a:lvl1pPr algn="l">
              <a:defRPr sz="2800">
                <a:solidFill>
                  <a:srgbClr val="009FBA"/>
                </a:solidFill>
              </a:defRPr>
            </a:lvl1pPr>
          </a:lstStyle>
          <a:p>
            <a:pPr defTabSz="457200" eaLnBrk="0" hangingPunct="0">
              <a:defRPr/>
            </a:pPr>
            <a:endParaRPr lang="en-GB" i="0" dirty="0">
              <a:solidFill>
                <a:srgbClr val="2F2B6D"/>
              </a:solidFill>
              <a:latin typeface="Arial"/>
              <a:cs typeface="MS PGothic" charset="0"/>
            </a:endParaRPr>
          </a:p>
        </p:txBody>
      </p:sp>
      <p:sp>
        <p:nvSpPr>
          <p:cNvPr id="6" name="Content Placeholder 5"/>
          <p:cNvSpPr>
            <a:spLocks noGrp="1"/>
          </p:cNvSpPr>
          <p:nvPr>
            <p:ph sz="quarter" idx="12"/>
          </p:nvPr>
        </p:nvSpPr>
        <p:spPr>
          <a:xfrm>
            <a:off x="7020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Content Placeholder 7"/>
          <p:cNvSpPr>
            <a:spLocks noGrp="1"/>
          </p:cNvSpPr>
          <p:nvPr>
            <p:ph sz="quarter" idx="13"/>
          </p:nvPr>
        </p:nvSpPr>
        <p:spPr>
          <a:xfrm>
            <a:off x="48135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 name="Date Placeholder 1"/>
          <p:cNvSpPr>
            <a:spLocks noGrp="1"/>
          </p:cNvSpPr>
          <p:nvPr>
            <p:ph type="dt" sz="half" idx="14"/>
          </p:nvPr>
        </p:nvSpPr>
        <p:spPr/>
        <p:txBody>
          <a:bodyPr/>
          <a:lstStyle/>
          <a:p>
            <a:r>
              <a:rPr lang="en-US" smtClean="0"/>
              <a:t>7 September 2015</a:t>
            </a:r>
            <a:endParaRPr lang="en-US" dirty="0"/>
          </a:p>
        </p:txBody>
      </p:sp>
      <p:sp>
        <p:nvSpPr>
          <p:cNvPr id="3" name="Title 2"/>
          <p:cNvSpPr>
            <a:spLocks noGrp="1"/>
          </p:cNvSpPr>
          <p:nvPr>
            <p:ph type="title"/>
          </p:nvPr>
        </p:nvSpPr>
        <p:spPr>
          <a:xfrm>
            <a:off x="702000" y="1098000"/>
            <a:ext cx="7895900" cy="1143000"/>
          </a:xfrm>
          <a:prstGeom prst="rect">
            <a:avLst/>
          </a:prstGeom>
        </p:spPr>
        <p:txBody>
          <a:bodyPr vert="horz"/>
          <a:lstStyle>
            <a:lvl1pPr>
              <a:defRPr>
                <a:solidFill>
                  <a:srgbClr val="332A86"/>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30287704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 NHS 1-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 September 2015</a:t>
            </a:r>
            <a:endParaRPr lang="en-US" dirty="0"/>
          </a:p>
        </p:txBody>
      </p:sp>
    </p:spTree>
    <p:extLst>
      <p:ext uri="{BB962C8B-B14F-4D97-AF65-F5344CB8AC3E}">
        <p14:creationId xmlns:p14="http://schemas.microsoft.com/office/powerpoint/2010/main" val="13758709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7 September 2015</a:t>
            </a:r>
            <a:endParaRPr lang="en-GB">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defRPr/>
            </a:pPr>
            <a:endParaRPr lang="en-GB">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79625BAA-6FBB-4FB0-AA39-5DF66293BF63}"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9989911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5987008" cy="796950"/>
          </a:xfrm>
        </p:spPr>
        <p:txBody>
          <a:bodyPr>
            <a:noAutofit/>
          </a:bodyPr>
          <a:lstStyle>
            <a:lvl1pPr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7 September 2015</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lgn="l" fontAlgn="auto">
              <a:spcBef>
                <a:spcPts val="0"/>
              </a:spcBef>
              <a:spcAft>
                <a:spcPts val="0"/>
              </a:spcAft>
            </a:pPr>
            <a:endParaRPr lang="en-US" sz="1800" i="0">
              <a:solidFill>
                <a:srgbClr val="332A86"/>
              </a:solidFill>
              <a:latin typeface="Arial"/>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l" fontAlgn="auto">
              <a:spcBef>
                <a:spcPts val="0"/>
              </a:spcBef>
              <a:spcAft>
                <a:spcPts val="0"/>
              </a:spcAft>
            </a:pPr>
            <a:fld id="{04A3A10D-7D5E-4932-A76F-CD1632FD3D96}" type="slidenum">
              <a:rPr lang="en-US" sz="1800" i="0" smtClean="0">
                <a:solidFill>
                  <a:srgbClr val="332A86"/>
                </a:solidFill>
                <a:latin typeface="Arial"/>
                <a:cs typeface="+mn-cs"/>
              </a:rPr>
              <a:pPr algn="l" fontAlgn="auto">
                <a:spcBef>
                  <a:spcPts val="0"/>
                </a:spcBef>
                <a:spcAft>
                  <a:spcPts val="0"/>
                </a:spcAft>
              </a:pPr>
              <a:t>‹#›</a:t>
            </a:fld>
            <a:endParaRPr lang="en-US" sz="1800" i="0">
              <a:solidFill>
                <a:srgbClr val="332A86"/>
              </a:solidFill>
              <a:latin typeface="Arial"/>
              <a:cs typeface="+mn-cs"/>
            </a:endParaRPr>
          </a:p>
        </p:txBody>
      </p:sp>
    </p:spTree>
    <p:extLst>
      <p:ext uri="{BB962C8B-B14F-4D97-AF65-F5344CB8AC3E}">
        <p14:creationId xmlns:p14="http://schemas.microsoft.com/office/powerpoint/2010/main" val="30149490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NHS 1-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Date Placeholder 2"/>
          <p:cNvSpPr>
            <a:spLocks noGrp="1"/>
          </p:cNvSpPr>
          <p:nvPr>
            <p:ph type="dt" sz="half" idx="14"/>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4080428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01100" y="2178000"/>
            <a:ext cx="7560000" cy="3757800"/>
          </a:xfrm>
          <a:prstGeom prst="rect">
            <a:avLst/>
          </a:prstGeom>
        </p:spPr>
        <p:txBody>
          <a:bodyPr vert="horz"/>
          <a:lstStyle>
            <a:lvl1pPr marL="0" indent="0">
              <a:buNone/>
              <a:defRPr/>
            </a:lvl1pPr>
          </a:lstStyle>
          <a:p>
            <a:pPr lvl="0"/>
            <a:r>
              <a:rPr lang="en-US" noProof="0" smtClean="0"/>
              <a:t>Click icon to add picture</a:t>
            </a:r>
            <a:endParaRPr lang="en-US" noProof="0" dirty="0"/>
          </a:p>
        </p:txBody>
      </p:sp>
      <p:sp>
        <p:nvSpPr>
          <p:cNvPr id="4" name="Title 1"/>
          <p:cNvSpPr>
            <a:spLocks noGrp="1"/>
          </p:cNvSpPr>
          <p:nvPr>
            <p:ph type="title"/>
          </p:nvPr>
        </p:nvSpPr>
        <p:spPr>
          <a:xfrm>
            <a:off x="701100" y="1098000"/>
            <a:ext cx="7560000" cy="900000"/>
          </a:xfrm>
          <a:prstGeom prst="rect">
            <a:avLst/>
          </a:prstGeom>
        </p:spPr>
        <p:txBody>
          <a:bodyPr vert="horz"/>
          <a:lstStyle>
            <a:lvl1pPr algn="l">
              <a:defRPr sz="2800">
                <a:solidFill>
                  <a:srgbClr val="2F2B6D"/>
                </a:solidFill>
                <a:latin typeface="+mj-lt"/>
                <a:cs typeface="Arial"/>
              </a:defRPr>
            </a:lvl1pPr>
          </a:lstStyle>
          <a:p>
            <a:r>
              <a:rPr lang="en-US" smtClean="0"/>
              <a:t>Click to edit Master title style</a:t>
            </a:r>
            <a:endParaRPr lang="en-GB" dirty="0"/>
          </a:p>
        </p:txBody>
      </p:sp>
      <p:sp>
        <p:nvSpPr>
          <p:cNvPr id="2" name="Date Placeholder 1"/>
          <p:cNvSpPr>
            <a:spLocks noGrp="1"/>
          </p:cNvSpPr>
          <p:nvPr>
            <p:ph type="dt" sz="half" idx="13"/>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29019614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NHS 1-Two Column">
    <p:spTree>
      <p:nvGrpSpPr>
        <p:cNvPr id="1" name=""/>
        <p:cNvGrpSpPr/>
        <p:nvPr/>
      </p:nvGrpSpPr>
      <p:grpSpPr>
        <a:xfrm>
          <a:off x="0" y="0"/>
          <a:ext cx="0" cy="0"/>
          <a:chOff x="0" y="0"/>
          <a:chExt cx="0" cy="0"/>
        </a:xfrm>
      </p:grpSpPr>
      <p:sp>
        <p:nvSpPr>
          <p:cNvPr id="4" name="Title 1"/>
          <p:cNvSpPr txBox="1">
            <a:spLocks/>
          </p:cNvSpPr>
          <p:nvPr userDrawn="1"/>
        </p:nvSpPr>
        <p:spPr>
          <a:xfrm>
            <a:off x="701675" y="1241425"/>
            <a:ext cx="7559675" cy="900113"/>
          </a:xfrm>
          <a:prstGeom prst="rect">
            <a:avLst/>
          </a:prstGeom>
        </p:spPr>
        <p:txBody>
          <a:bodyPr/>
          <a:lstStyle>
            <a:lvl1pPr algn="l">
              <a:defRPr sz="2800">
                <a:solidFill>
                  <a:srgbClr val="009FBA"/>
                </a:solidFill>
              </a:defRPr>
            </a:lvl1pPr>
          </a:lstStyle>
          <a:p>
            <a:pPr defTabSz="457200" eaLnBrk="0" hangingPunct="0">
              <a:defRPr/>
            </a:pPr>
            <a:endParaRPr lang="en-GB" i="0" dirty="0">
              <a:solidFill>
                <a:srgbClr val="2F2B6D"/>
              </a:solidFill>
              <a:latin typeface="Arial"/>
              <a:cs typeface="MS PGothic" charset="0"/>
            </a:endParaRPr>
          </a:p>
        </p:txBody>
      </p:sp>
      <p:sp>
        <p:nvSpPr>
          <p:cNvPr id="6" name="Content Placeholder 5"/>
          <p:cNvSpPr>
            <a:spLocks noGrp="1"/>
          </p:cNvSpPr>
          <p:nvPr>
            <p:ph sz="quarter" idx="12"/>
          </p:nvPr>
        </p:nvSpPr>
        <p:spPr>
          <a:xfrm>
            <a:off x="7020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3"/>
          </p:nvPr>
        </p:nvSpPr>
        <p:spPr>
          <a:xfrm>
            <a:off x="48135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4"/>
          </p:nvPr>
        </p:nvSpPr>
        <p:spPr/>
        <p:txBody>
          <a:bodyPr/>
          <a:lstStyle/>
          <a:p>
            <a:fld id="{0C860F16-C625-C346-9EE9-EBB701C6EF65}" type="datetime3">
              <a:rPr lang="en-GB" smtClean="0"/>
              <a:pPr/>
              <a:t>17 November, 2016</a:t>
            </a:fld>
            <a:endParaRPr lang="en-US" dirty="0"/>
          </a:p>
        </p:txBody>
      </p:sp>
      <p:sp>
        <p:nvSpPr>
          <p:cNvPr id="3" name="Title 2"/>
          <p:cNvSpPr>
            <a:spLocks noGrp="1"/>
          </p:cNvSpPr>
          <p:nvPr>
            <p:ph type="title"/>
          </p:nvPr>
        </p:nvSpPr>
        <p:spPr>
          <a:xfrm>
            <a:off x="702000" y="1098000"/>
            <a:ext cx="7895900" cy="1143000"/>
          </a:xfrm>
          <a:prstGeom prst="rect">
            <a:avLst/>
          </a:prstGeom>
        </p:spPr>
        <p:txBody>
          <a:bodyPr vert="horz"/>
          <a:lstStyle>
            <a:lvl1pPr>
              <a:defRPr>
                <a:solidFill>
                  <a:srgbClr val="332A86"/>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855187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 NHS 1-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1845941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5987008" cy="796950"/>
          </a:xfrm>
        </p:spPr>
        <p:txBody>
          <a:bodyPr>
            <a:noAutofit/>
          </a:bodyPr>
          <a:lstStyle>
            <a:lvl1pPr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63724C-E7A2-4A6D-A4BD-CDB6C1C03172}" type="datetimeFigureOut">
              <a:rPr lang="en-US" smtClean="0"/>
              <a:pPr/>
              <a:t>11/17/2016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lgn="l" fontAlgn="auto">
              <a:spcBef>
                <a:spcPts val="0"/>
              </a:spcBef>
              <a:spcAft>
                <a:spcPts val="0"/>
              </a:spcAft>
            </a:pPr>
            <a:endParaRPr lang="en-US" sz="1800" i="0">
              <a:solidFill>
                <a:srgbClr val="332A86"/>
              </a:solidFill>
              <a:latin typeface="Arial"/>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l" fontAlgn="auto">
              <a:spcBef>
                <a:spcPts val="0"/>
              </a:spcBef>
              <a:spcAft>
                <a:spcPts val="0"/>
              </a:spcAft>
            </a:pPr>
            <a:fld id="{04A3A10D-7D5E-4932-A76F-CD1632FD3D96}" type="slidenum">
              <a:rPr lang="en-US" sz="1800" i="0" smtClean="0">
                <a:solidFill>
                  <a:srgbClr val="332A86"/>
                </a:solidFill>
                <a:latin typeface="Arial"/>
                <a:ea typeface="+mn-ea"/>
                <a:cs typeface="+mn-cs"/>
              </a:rPr>
              <a:pPr algn="l" fontAlgn="auto">
                <a:spcBef>
                  <a:spcPts val="0"/>
                </a:spcBef>
                <a:spcAft>
                  <a:spcPts val="0"/>
                </a:spcAft>
              </a:pPr>
              <a:t>‹#›</a:t>
            </a:fld>
            <a:endParaRPr lang="en-US" sz="1800" i="0">
              <a:solidFill>
                <a:srgbClr val="332A86"/>
              </a:solidFill>
              <a:latin typeface="Arial"/>
              <a:ea typeface="+mn-ea"/>
              <a:cs typeface="+mn-cs"/>
            </a:endParaRPr>
          </a:p>
        </p:txBody>
      </p:sp>
    </p:spTree>
    <p:extLst>
      <p:ext uri="{BB962C8B-B14F-4D97-AF65-F5344CB8AC3E}">
        <p14:creationId xmlns:p14="http://schemas.microsoft.com/office/powerpoint/2010/main" val="42091825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sclaimer 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Date Placeholder 2"/>
          <p:cNvSpPr>
            <a:spLocks noGrp="1"/>
          </p:cNvSpPr>
          <p:nvPr>
            <p:ph type="dt" sz="half" idx="14"/>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4290928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sclaimer 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Date Placeholder 2"/>
          <p:cNvSpPr>
            <a:spLocks noGrp="1"/>
          </p:cNvSpPr>
          <p:nvPr>
            <p:ph type="dt" sz="half" idx="14"/>
          </p:nvPr>
        </p:nvSpPr>
        <p:spPr/>
        <p:txBody>
          <a:bodyPr/>
          <a:lstStyle>
            <a:lvl1pPr>
              <a:defRPr/>
            </a:lvl1pPr>
          </a:lstStyle>
          <a:p>
            <a:r>
              <a:rPr lang="en-GB" dirty="0" smtClean="0"/>
              <a:t>12 November 2015</a:t>
            </a:r>
            <a:endParaRPr lang="en-US" dirty="0"/>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isclaimer 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01100" y="2178000"/>
            <a:ext cx="7560000" cy="3757800"/>
          </a:xfrm>
          <a:prstGeom prst="rect">
            <a:avLst/>
          </a:prstGeom>
        </p:spPr>
        <p:txBody>
          <a:bodyPr vert="horz"/>
          <a:lstStyle>
            <a:lvl1pPr marL="0" indent="0">
              <a:buNone/>
              <a:defRPr/>
            </a:lvl1pPr>
          </a:lstStyle>
          <a:p>
            <a:pPr lvl="0"/>
            <a:endParaRPr lang="en-US" noProof="0" dirty="0"/>
          </a:p>
        </p:txBody>
      </p:sp>
      <p:sp>
        <p:nvSpPr>
          <p:cNvPr id="4" name="Title 1"/>
          <p:cNvSpPr>
            <a:spLocks noGrp="1"/>
          </p:cNvSpPr>
          <p:nvPr>
            <p:ph type="title"/>
          </p:nvPr>
        </p:nvSpPr>
        <p:spPr>
          <a:xfrm>
            <a:off x="7011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2" name="Date Placeholder 1"/>
          <p:cNvSpPr>
            <a:spLocks noGrp="1"/>
          </p:cNvSpPr>
          <p:nvPr>
            <p:ph type="dt" sz="half" idx="13"/>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4357147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sclaimer Two Column">
    <p:spTree>
      <p:nvGrpSpPr>
        <p:cNvPr id="1" name=""/>
        <p:cNvGrpSpPr/>
        <p:nvPr/>
      </p:nvGrpSpPr>
      <p:grpSpPr>
        <a:xfrm>
          <a:off x="0" y="0"/>
          <a:ext cx="0" cy="0"/>
          <a:chOff x="0" y="0"/>
          <a:chExt cx="0" cy="0"/>
        </a:xfrm>
      </p:grpSpPr>
      <p:sp>
        <p:nvSpPr>
          <p:cNvPr id="4" name="Title 1"/>
          <p:cNvSpPr txBox="1">
            <a:spLocks/>
          </p:cNvSpPr>
          <p:nvPr userDrawn="1"/>
        </p:nvSpPr>
        <p:spPr>
          <a:xfrm>
            <a:off x="701675" y="1241425"/>
            <a:ext cx="7559675" cy="900113"/>
          </a:xfrm>
          <a:prstGeom prst="rect">
            <a:avLst/>
          </a:prstGeom>
        </p:spPr>
        <p:txBody>
          <a:bodyPr/>
          <a:lstStyle>
            <a:lvl1pPr algn="l">
              <a:defRPr sz="2800">
                <a:solidFill>
                  <a:srgbClr val="009FBA"/>
                </a:solidFill>
              </a:defRPr>
            </a:lvl1pPr>
          </a:lstStyle>
          <a:p>
            <a:pPr defTabSz="457200" eaLnBrk="0" hangingPunct="0">
              <a:defRPr/>
            </a:pPr>
            <a:endParaRPr lang="en-GB" i="0" dirty="0">
              <a:solidFill>
                <a:srgbClr val="2F2B6D"/>
              </a:solidFill>
              <a:latin typeface="Arial"/>
              <a:cs typeface="MS PGothic" charset="0"/>
            </a:endParaRPr>
          </a:p>
        </p:txBody>
      </p:sp>
      <p:sp>
        <p:nvSpPr>
          <p:cNvPr id="6" name="Content Placeholder 5"/>
          <p:cNvSpPr>
            <a:spLocks noGrp="1"/>
          </p:cNvSpPr>
          <p:nvPr>
            <p:ph sz="quarter" idx="12"/>
          </p:nvPr>
        </p:nvSpPr>
        <p:spPr>
          <a:xfrm>
            <a:off x="7020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Content Placeholder 7"/>
          <p:cNvSpPr>
            <a:spLocks noGrp="1"/>
          </p:cNvSpPr>
          <p:nvPr>
            <p:ph sz="quarter" idx="13"/>
          </p:nvPr>
        </p:nvSpPr>
        <p:spPr>
          <a:xfrm>
            <a:off x="48135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 name="Date Placeholder 1"/>
          <p:cNvSpPr>
            <a:spLocks noGrp="1"/>
          </p:cNvSpPr>
          <p:nvPr>
            <p:ph type="dt" sz="half" idx="14"/>
          </p:nvPr>
        </p:nvSpPr>
        <p:spPr/>
        <p:txBody>
          <a:bodyPr/>
          <a:lstStyle/>
          <a:p>
            <a:fld id="{0C860F16-C625-C346-9EE9-EBB701C6EF65}" type="datetime3">
              <a:rPr lang="en-GB" smtClean="0"/>
              <a:pPr/>
              <a:t>17 November, 2016</a:t>
            </a:fld>
            <a:endParaRPr lang="en-US" dirty="0"/>
          </a:p>
        </p:txBody>
      </p:sp>
      <p:sp>
        <p:nvSpPr>
          <p:cNvPr id="3" name="Title 2"/>
          <p:cNvSpPr>
            <a:spLocks noGrp="1"/>
          </p:cNvSpPr>
          <p:nvPr>
            <p:ph type="title"/>
          </p:nvPr>
        </p:nvSpPr>
        <p:spPr>
          <a:xfrm>
            <a:off x="702000" y="1098000"/>
            <a:ext cx="7895900" cy="1143000"/>
          </a:xfrm>
          <a:prstGeom prst="rect">
            <a:avLst/>
          </a:prstGeom>
        </p:spPr>
        <p:txBody>
          <a:bodyPr vert="horz"/>
          <a:lstStyle>
            <a:lvl1pPr>
              <a:defRPr>
                <a:solidFill>
                  <a:srgbClr val="332A86"/>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8361486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isclaimer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17543763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sclaimer 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Date Placeholder 2"/>
          <p:cNvSpPr>
            <a:spLocks noGrp="1"/>
          </p:cNvSpPr>
          <p:nvPr>
            <p:ph type="dt" sz="half" idx="14"/>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9548313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sclaimer 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01100" y="2178000"/>
            <a:ext cx="7560000" cy="3757800"/>
          </a:xfrm>
          <a:prstGeom prst="rect">
            <a:avLst/>
          </a:prstGeom>
        </p:spPr>
        <p:txBody>
          <a:bodyPr vert="horz"/>
          <a:lstStyle>
            <a:lvl1pPr marL="0" indent="0">
              <a:buNone/>
              <a:defRPr/>
            </a:lvl1pPr>
          </a:lstStyle>
          <a:p>
            <a:pPr lvl="0"/>
            <a:endParaRPr lang="en-US" noProof="0" dirty="0"/>
          </a:p>
        </p:txBody>
      </p:sp>
      <p:sp>
        <p:nvSpPr>
          <p:cNvPr id="4" name="Title 1"/>
          <p:cNvSpPr>
            <a:spLocks noGrp="1"/>
          </p:cNvSpPr>
          <p:nvPr>
            <p:ph type="title"/>
          </p:nvPr>
        </p:nvSpPr>
        <p:spPr>
          <a:xfrm>
            <a:off x="7011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2" name="Date Placeholder 1"/>
          <p:cNvSpPr>
            <a:spLocks noGrp="1"/>
          </p:cNvSpPr>
          <p:nvPr>
            <p:ph type="dt" sz="half" idx="13"/>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1475729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sclaimer Two Column">
    <p:spTree>
      <p:nvGrpSpPr>
        <p:cNvPr id="1" name=""/>
        <p:cNvGrpSpPr/>
        <p:nvPr/>
      </p:nvGrpSpPr>
      <p:grpSpPr>
        <a:xfrm>
          <a:off x="0" y="0"/>
          <a:ext cx="0" cy="0"/>
          <a:chOff x="0" y="0"/>
          <a:chExt cx="0" cy="0"/>
        </a:xfrm>
      </p:grpSpPr>
      <p:sp>
        <p:nvSpPr>
          <p:cNvPr id="4" name="Title 1"/>
          <p:cNvSpPr txBox="1">
            <a:spLocks/>
          </p:cNvSpPr>
          <p:nvPr userDrawn="1"/>
        </p:nvSpPr>
        <p:spPr>
          <a:xfrm>
            <a:off x="701675" y="1241425"/>
            <a:ext cx="7559675" cy="900113"/>
          </a:xfrm>
          <a:prstGeom prst="rect">
            <a:avLst/>
          </a:prstGeom>
        </p:spPr>
        <p:txBody>
          <a:bodyPr/>
          <a:lstStyle>
            <a:lvl1pPr algn="l">
              <a:defRPr sz="2800">
                <a:solidFill>
                  <a:srgbClr val="009FBA"/>
                </a:solidFill>
              </a:defRPr>
            </a:lvl1pPr>
          </a:lstStyle>
          <a:p>
            <a:pPr defTabSz="457200" eaLnBrk="0" hangingPunct="0">
              <a:defRPr/>
            </a:pPr>
            <a:endParaRPr lang="en-GB" i="0" dirty="0">
              <a:solidFill>
                <a:srgbClr val="2F2B6D"/>
              </a:solidFill>
              <a:latin typeface="Arial"/>
              <a:cs typeface="MS PGothic" charset="0"/>
            </a:endParaRPr>
          </a:p>
        </p:txBody>
      </p:sp>
      <p:sp>
        <p:nvSpPr>
          <p:cNvPr id="6" name="Content Placeholder 5"/>
          <p:cNvSpPr>
            <a:spLocks noGrp="1"/>
          </p:cNvSpPr>
          <p:nvPr>
            <p:ph sz="quarter" idx="12"/>
          </p:nvPr>
        </p:nvSpPr>
        <p:spPr>
          <a:xfrm>
            <a:off x="7020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Content Placeholder 7"/>
          <p:cNvSpPr>
            <a:spLocks noGrp="1"/>
          </p:cNvSpPr>
          <p:nvPr>
            <p:ph sz="quarter" idx="13"/>
          </p:nvPr>
        </p:nvSpPr>
        <p:spPr>
          <a:xfrm>
            <a:off x="48135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 name="Date Placeholder 1"/>
          <p:cNvSpPr>
            <a:spLocks noGrp="1"/>
          </p:cNvSpPr>
          <p:nvPr>
            <p:ph type="dt" sz="half" idx="14"/>
          </p:nvPr>
        </p:nvSpPr>
        <p:spPr/>
        <p:txBody>
          <a:bodyPr/>
          <a:lstStyle/>
          <a:p>
            <a:fld id="{0C860F16-C625-C346-9EE9-EBB701C6EF65}" type="datetime3">
              <a:rPr lang="en-GB" smtClean="0"/>
              <a:pPr/>
              <a:t>17 November, 2016</a:t>
            </a:fld>
            <a:endParaRPr lang="en-US" dirty="0"/>
          </a:p>
        </p:txBody>
      </p:sp>
      <p:sp>
        <p:nvSpPr>
          <p:cNvPr id="3" name="Title 2"/>
          <p:cNvSpPr>
            <a:spLocks noGrp="1"/>
          </p:cNvSpPr>
          <p:nvPr>
            <p:ph type="title"/>
          </p:nvPr>
        </p:nvSpPr>
        <p:spPr>
          <a:xfrm>
            <a:off x="702000" y="1098000"/>
            <a:ext cx="7895900" cy="1143000"/>
          </a:xfrm>
          <a:prstGeom prst="rect">
            <a:avLst/>
          </a:prstGeom>
        </p:spPr>
        <p:txBody>
          <a:bodyPr vert="horz"/>
          <a:lstStyle>
            <a:lvl1pPr>
              <a:defRPr>
                <a:solidFill>
                  <a:srgbClr val="332A86"/>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36365113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isclaimer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1198696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isclaimer 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Date Placeholder 2"/>
          <p:cNvSpPr>
            <a:spLocks noGrp="1"/>
          </p:cNvSpPr>
          <p:nvPr>
            <p:ph type="dt" sz="half" idx="14"/>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18668593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isclaimer 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01100" y="2178000"/>
            <a:ext cx="7560000" cy="3757800"/>
          </a:xfrm>
          <a:prstGeom prst="rect">
            <a:avLst/>
          </a:prstGeom>
        </p:spPr>
        <p:txBody>
          <a:bodyPr vert="horz"/>
          <a:lstStyle>
            <a:lvl1pPr marL="0" indent="0">
              <a:buNone/>
              <a:defRPr/>
            </a:lvl1pPr>
          </a:lstStyle>
          <a:p>
            <a:pPr lvl="0"/>
            <a:endParaRPr lang="en-US" noProof="0" dirty="0"/>
          </a:p>
        </p:txBody>
      </p:sp>
      <p:sp>
        <p:nvSpPr>
          <p:cNvPr id="4" name="Title 1"/>
          <p:cNvSpPr>
            <a:spLocks noGrp="1"/>
          </p:cNvSpPr>
          <p:nvPr>
            <p:ph type="title"/>
          </p:nvPr>
        </p:nvSpPr>
        <p:spPr>
          <a:xfrm>
            <a:off x="7011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2" name="Date Placeholder 1"/>
          <p:cNvSpPr>
            <a:spLocks noGrp="1"/>
          </p:cNvSpPr>
          <p:nvPr>
            <p:ph type="dt" sz="half" idx="13"/>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33741300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isclaimer Two Column">
    <p:spTree>
      <p:nvGrpSpPr>
        <p:cNvPr id="1" name=""/>
        <p:cNvGrpSpPr/>
        <p:nvPr/>
      </p:nvGrpSpPr>
      <p:grpSpPr>
        <a:xfrm>
          <a:off x="0" y="0"/>
          <a:ext cx="0" cy="0"/>
          <a:chOff x="0" y="0"/>
          <a:chExt cx="0" cy="0"/>
        </a:xfrm>
      </p:grpSpPr>
      <p:sp>
        <p:nvSpPr>
          <p:cNvPr id="4" name="Title 1"/>
          <p:cNvSpPr txBox="1">
            <a:spLocks/>
          </p:cNvSpPr>
          <p:nvPr userDrawn="1"/>
        </p:nvSpPr>
        <p:spPr>
          <a:xfrm>
            <a:off x="701675" y="1241425"/>
            <a:ext cx="7559675" cy="900113"/>
          </a:xfrm>
          <a:prstGeom prst="rect">
            <a:avLst/>
          </a:prstGeom>
        </p:spPr>
        <p:txBody>
          <a:bodyPr/>
          <a:lstStyle>
            <a:lvl1pPr algn="l">
              <a:defRPr sz="2800">
                <a:solidFill>
                  <a:srgbClr val="009FBA"/>
                </a:solidFill>
              </a:defRPr>
            </a:lvl1pPr>
          </a:lstStyle>
          <a:p>
            <a:pPr defTabSz="457200" eaLnBrk="0" hangingPunct="0">
              <a:defRPr/>
            </a:pPr>
            <a:endParaRPr lang="en-GB" i="0" dirty="0">
              <a:solidFill>
                <a:srgbClr val="2F2B6D"/>
              </a:solidFill>
              <a:latin typeface="Arial"/>
              <a:cs typeface="MS PGothic" charset="0"/>
            </a:endParaRPr>
          </a:p>
        </p:txBody>
      </p:sp>
      <p:sp>
        <p:nvSpPr>
          <p:cNvPr id="6" name="Content Placeholder 5"/>
          <p:cNvSpPr>
            <a:spLocks noGrp="1"/>
          </p:cNvSpPr>
          <p:nvPr>
            <p:ph sz="quarter" idx="12"/>
          </p:nvPr>
        </p:nvSpPr>
        <p:spPr>
          <a:xfrm>
            <a:off x="7020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Content Placeholder 7"/>
          <p:cNvSpPr>
            <a:spLocks noGrp="1"/>
          </p:cNvSpPr>
          <p:nvPr>
            <p:ph sz="quarter" idx="13"/>
          </p:nvPr>
        </p:nvSpPr>
        <p:spPr>
          <a:xfrm>
            <a:off x="48135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 name="Date Placeholder 1"/>
          <p:cNvSpPr>
            <a:spLocks noGrp="1"/>
          </p:cNvSpPr>
          <p:nvPr>
            <p:ph type="dt" sz="half" idx="14"/>
          </p:nvPr>
        </p:nvSpPr>
        <p:spPr/>
        <p:txBody>
          <a:bodyPr/>
          <a:lstStyle/>
          <a:p>
            <a:fld id="{0C860F16-C625-C346-9EE9-EBB701C6EF65}" type="datetime3">
              <a:rPr lang="en-GB" smtClean="0"/>
              <a:pPr/>
              <a:t>17 November, 2016</a:t>
            </a:fld>
            <a:endParaRPr lang="en-US" dirty="0"/>
          </a:p>
        </p:txBody>
      </p:sp>
      <p:sp>
        <p:nvSpPr>
          <p:cNvPr id="3" name="Title 2"/>
          <p:cNvSpPr>
            <a:spLocks noGrp="1"/>
          </p:cNvSpPr>
          <p:nvPr>
            <p:ph type="title"/>
          </p:nvPr>
        </p:nvSpPr>
        <p:spPr>
          <a:xfrm>
            <a:off x="702000" y="1098000"/>
            <a:ext cx="7895900" cy="1143000"/>
          </a:xfrm>
          <a:prstGeom prst="rect">
            <a:avLst/>
          </a:prstGeom>
        </p:spPr>
        <p:txBody>
          <a:bodyPr vert="horz"/>
          <a:lstStyle>
            <a:lvl1pPr>
              <a:defRPr>
                <a:solidFill>
                  <a:srgbClr val="332A86"/>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1780154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NHS 1-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Date Placeholder 2"/>
          <p:cNvSpPr>
            <a:spLocks noGrp="1"/>
          </p:cNvSpPr>
          <p:nvPr>
            <p:ph type="dt" sz="half" idx="14"/>
          </p:nvPr>
        </p:nvSpPr>
        <p:spPr/>
        <p:txBody>
          <a:bodyPr/>
          <a:lstStyle/>
          <a:p>
            <a:fld id="{EF2399D9-B009-45FF-A687-9738CC4C4584}" type="datetime1">
              <a:rPr lang="en-GB" smtClean="0"/>
              <a:t>17/11/2016</a:t>
            </a:fld>
            <a:endParaRPr lang="en-US" dirty="0"/>
          </a:p>
        </p:txBody>
      </p:sp>
    </p:spTree>
    <p:extLst>
      <p:ext uri="{BB962C8B-B14F-4D97-AF65-F5344CB8AC3E}">
        <p14:creationId xmlns:p14="http://schemas.microsoft.com/office/powerpoint/2010/main" val="13973072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isclaimer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9495808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 NHS 1-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EECBE9-E519-4CBC-AA62-464A860BC53F}" type="datetime1">
              <a:rPr lang="en-GB" smtClean="0"/>
              <a:pPr/>
              <a:t>17/11/2016</a:t>
            </a:fld>
            <a:endParaRPr lang="en-US" dirty="0"/>
          </a:p>
        </p:txBody>
      </p:sp>
    </p:spTree>
    <p:extLst>
      <p:ext uri="{BB962C8B-B14F-4D97-AF65-F5344CB8AC3E}">
        <p14:creationId xmlns:p14="http://schemas.microsoft.com/office/powerpoint/2010/main" val="26040357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5987008" cy="796950"/>
          </a:xfrm>
        </p:spPr>
        <p:txBody>
          <a:bodyPr>
            <a:noAutofit/>
          </a:bodyPr>
          <a:lstStyle>
            <a:lvl1pPr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7F8707-8C15-443C-B49F-9DAFF06E33BB}" type="datetime1">
              <a:rPr lang="en-GB" smtClean="0"/>
              <a:pPr/>
              <a:t>17/11/2016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332A86"/>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4A3A10D-7D5E-4932-A76F-CD1632FD3D96}" type="slidenum">
              <a:rPr lang="en-US" smtClean="0">
                <a:solidFill>
                  <a:srgbClr val="332A86"/>
                </a:solidFill>
              </a:rPr>
              <a:pPr/>
              <a:t>‹#›</a:t>
            </a:fld>
            <a:endParaRPr lang="en-US">
              <a:solidFill>
                <a:srgbClr val="332A86"/>
              </a:solidFill>
            </a:endParaRPr>
          </a:p>
        </p:txBody>
      </p:sp>
    </p:spTree>
    <p:extLst>
      <p:ext uri="{BB962C8B-B14F-4D97-AF65-F5344CB8AC3E}">
        <p14:creationId xmlns:p14="http://schemas.microsoft.com/office/powerpoint/2010/main" val="25862799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01100" y="2178000"/>
            <a:ext cx="7560000" cy="3757800"/>
          </a:xfrm>
          <a:prstGeom prst="rect">
            <a:avLst/>
          </a:prstGeom>
        </p:spPr>
        <p:txBody>
          <a:bodyPr vert="horz"/>
          <a:lstStyle>
            <a:lvl1pPr marL="0" indent="0">
              <a:buNone/>
              <a:defRPr/>
            </a:lvl1pPr>
          </a:lstStyle>
          <a:p>
            <a:pPr lvl="0"/>
            <a:r>
              <a:rPr lang="en-US" noProof="0" smtClean="0"/>
              <a:t>Click icon to add picture</a:t>
            </a:r>
            <a:endParaRPr lang="en-US" noProof="0" dirty="0"/>
          </a:p>
        </p:txBody>
      </p:sp>
      <p:sp>
        <p:nvSpPr>
          <p:cNvPr id="4" name="Title 1"/>
          <p:cNvSpPr>
            <a:spLocks noGrp="1"/>
          </p:cNvSpPr>
          <p:nvPr>
            <p:ph type="title"/>
          </p:nvPr>
        </p:nvSpPr>
        <p:spPr>
          <a:xfrm>
            <a:off x="701100" y="1098000"/>
            <a:ext cx="7560000" cy="900000"/>
          </a:xfrm>
          <a:prstGeom prst="rect">
            <a:avLst/>
          </a:prstGeom>
        </p:spPr>
        <p:txBody>
          <a:bodyPr vert="horz"/>
          <a:lstStyle>
            <a:lvl1pPr algn="l">
              <a:defRPr sz="2800">
                <a:solidFill>
                  <a:srgbClr val="2F2B6D"/>
                </a:solidFill>
                <a:latin typeface="+mj-lt"/>
                <a:cs typeface="Arial"/>
              </a:defRPr>
            </a:lvl1pPr>
          </a:lstStyle>
          <a:p>
            <a:r>
              <a:rPr lang="en-US" smtClean="0"/>
              <a:t>Click to edit Master title style</a:t>
            </a:r>
            <a:endParaRPr lang="en-GB" dirty="0"/>
          </a:p>
        </p:txBody>
      </p:sp>
      <p:sp>
        <p:nvSpPr>
          <p:cNvPr id="2" name="Date Placeholder 1"/>
          <p:cNvSpPr>
            <a:spLocks noGrp="1"/>
          </p:cNvSpPr>
          <p:nvPr>
            <p:ph type="dt" sz="half" idx="13"/>
          </p:nvPr>
        </p:nvSpPr>
        <p:spPr/>
        <p:txBody>
          <a:bodyPr/>
          <a:lstStyle/>
          <a:p>
            <a:fld id="{A425CC3E-D315-4DF4-A8C5-205C06EBBB8C}" type="datetime1">
              <a:rPr lang="en-GB" smtClean="0"/>
              <a:pPr/>
              <a:t>17/11/2016</a:t>
            </a:fld>
            <a:endParaRPr lang="en-US" dirty="0"/>
          </a:p>
        </p:txBody>
      </p:sp>
    </p:spTree>
    <p:extLst>
      <p:ext uri="{BB962C8B-B14F-4D97-AF65-F5344CB8AC3E}">
        <p14:creationId xmlns:p14="http://schemas.microsoft.com/office/powerpoint/2010/main" val="4542449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isclaimer 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Date Placeholder 2"/>
          <p:cNvSpPr>
            <a:spLocks noGrp="1"/>
          </p:cNvSpPr>
          <p:nvPr>
            <p:ph type="dt" sz="half" idx="14"/>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41497529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isclaimer 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01100" y="2178000"/>
            <a:ext cx="7560000" cy="3757800"/>
          </a:xfrm>
          <a:prstGeom prst="rect">
            <a:avLst/>
          </a:prstGeom>
        </p:spPr>
        <p:txBody>
          <a:bodyPr vert="horz"/>
          <a:lstStyle>
            <a:lvl1pPr marL="0" indent="0">
              <a:buNone/>
              <a:defRPr/>
            </a:lvl1pPr>
          </a:lstStyle>
          <a:p>
            <a:pPr lvl="0"/>
            <a:endParaRPr lang="en-US" noProof="0" dirty="0"/>
          </a:p>
        </p:txBody>
      </p:sp>
      <p:sp>
        <p:nvSpPr>
          <p:cNvPr id="4" name="Title 1"/>
          <p:cNvSpPr>
            <a:spLocks noGrp="1"/>
          </p:cNvSpPr>
          <p:nvPr>
            <p:ph type="title"/>
          </p:nvPr>
        </p:nvSpPr>
        <p:spPr>
          <a:xfrm>
            <a:off x="7011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2" name="Date Placeholder 1"/>
          <p:cNvSpPr>
            <a:spLocks noGrp="1"/>
          </p:cNvSpPr>
          <p:nvPr>
            <p:ph type="dt" sz="half" idx="13"/>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15247180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isclaimer Two Column">
    <p:spTree>
      <p:nvGrpSpPr>
        <p:cNvPr id="1" name=""/>
        <p:cNvGrpSpPr/>
        <p:nvPr/>
      </p:nvGrpSpPr>
      <p:grpSpPr>
        <a:xfrm>
          <a:off x="0" y="0"/>
          <a:ext cx="0" cy="0"/>
          <a:chOff x="0" y="0"/>
          <a:chExt cx="0" cy="0"/>
        </a:xfrm>
      </p:grpSpPr>
      <p:sp>
        <p:nvSpPr>
          <p:cNvPr id="4" name="Title 1"/>
          <p:cNvSpPr txBox="1">
            <a:spLocks/>
          </p:cNvSpPr>
          <p:nvPr userDrawn="1"/>
        </p:nvSpPr>
        <p:spPr>
          <a:xfrm>
            <a:off x="701675" y="1241425"/>
            <a:ext cx="7559675" cy="900113"/>
          </a:xfrm>
          <a:prstGeom prst="rect">
            <a:avLst/>
          </a:prstGeom>
        </p:spPr>
        <p:txBody>
          <a:bodyPr/>
          <a:lstStyle>
            <a:lvl1pPr algn="l">
              <a:defRPr sz="2800">
                <a:solidFill>
                  <a:srgbClr val="009FBA"/>
                </a:solidFill>
              </a:defRPr>
            </a:lvl1pPr>
          </a:lstStyle>
          <a:p>
            <a:pPr defTabSz="457200" eaLnBrk="0" hangingPunct="0">
              <a:defRPr/>
            </a:pPr>
            <a:endParaRPr lang="en-GB" i="0" dirty="0">
              <a:solidFill>
                <a:srgbClr val="2F2B6D"/>
              </a:solidFill>
              <a:latin typeface="Arial"/>
              <a:cs typeface="MS PGothic" charset="0"/>
            </a:endParaRPr>
          </a:p>
        </p:txBody>
      </p:sp>
      <p:sp>
        <p:nvSpPr>
          <p:cNvPr id="6" name="Content Placeholder 5"/>
          <p:cNvSpPr>
            <a:spLocks noGrp="1"/>
          </p:cNvSpPr>
          <p:nvPr>
            <p:ph sz="quarter" idx="12"/>
          </p:nvPr>
        </p:nvSpPr>
        <p:spPr>
          <a:xfrm>
            <a:off x="7020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Content Placeholder 7"/>
          <p:cNvSpPr>
            <a:spLocks noGrp="1"/>
          </p:cNvSpPr>
          <p:nvPr>
            <p:ph sz="quarter" idx="13"/>
          </p:nvPr>
        </p:nvSpPr>
        <p:spPr>
          <a:xfrm>
            <a:off x="48135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 name="Date Placeholder 1"/>
          <p:cNvSpPr>
            <a:spLocks noGrp="1"/>
          </p:cNvSpPr>
          <p:nvPr>
            <p:ph type="dt" sz="half" idx="14"/>
          </p:nvPr>
        </p:nvSpPr>
        <p:spPr/>
        <p:txBody>
          <a:bodyPr/>
          <a:lstStyle/>
          <a:p>
            <a:fld id="{0C860F16-C625-C346-9EE9-EBB701C6EF65}" type="datetime3">
              <a:rPr lang="en-GB" smtClean="0"/>
              <a:pPr/>
              <a:t>17 November, 2016</a:t>
            </a:fld>
            <a:endParaRPr lang="en-US" dirty="0"/>
          </a:p>
        </p:txBody>
      </p:sp>
      <p:sp>
        <p:nvSpPr>
          <p:cNvPr id="3" name="Title 2"/>
          <p:cNvSpPr>
            <a:spLocks noGrp="1"/>
          </p:cNvSpPr>
          <p:nvPr>
            <p:ph type="title"/>
          </p:nvPr>
        </p:nvSpPr>
        <p:spPr>
          <a:xfrm>
            <a:off x="702000" y="1098000"/>
            <a:ext cx="7895900" cy="1143000"/>
          </a:xfrm>
          <a:prstGeom prst="rect">
            <a:avLst/>
          </a:prstGeom>
        </p:spPr>
        <p:txBody>
          <a:bodyPr vert="horz"/>
          <a:lstStyle>
            <a:lvl1pPr>
              <a:defRPr>
                <a:solidFill>
                  <a:srgbClr val="332A86"/>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13642414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isclaimer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18724878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NHS 1-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Date Placeholder 2"/>
          <p:cNvSpPr>
            <a:spLocks noGrp="1"/>
          </p:cNvSpPr>
          <p:nvPr>
            <p:ph type="dt" sz="half" idx="14"/>
          </p:nvPr>
        </p:nvSpPr>
        <p:spPr/>
        <p:txBody>
          <a:bodyPr/>
          <a:lstStyle/>
          <a:p>
            <a:fld id="{EF2399D9-B009-45FF-A687-9738CC4C4584}" type="datetime1">
              <a:rPr lang="en-GB" smtClean="0"/>
              <a:pPr/>
              <a:t>17/11/2016</a:t>
            </a:fld>
            <a:endParaRPr lang="en-US" dirty="0"/>
          </a:p>
        </p:txBody>
      </p:sp>
    </p:spTree>
    <p:extLst>
      <p:ext uri="{BB962C8B-B14F-4D97-AF65-F5344CB8AC3E}">
        <p14:creationId xmlns:p14="http://schemas.microsoft.com/office/powerpoint/2010/main" val="39102292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 NHS 1-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EECBE9-E519-4CBC-AA62-464A860BC53F}" type="datetime1">
              <a:rPr lang="en-GB" smtClean="0"/>
              <a:pPr/>
              <a:t>17/11/2016</a:t>
            </a:fld>
            <a:endParaRPr lang="en-US" dirty="0"/>
          </a:p>
        </p:txBody>
      </p:sp>
    </p:spTree>
    <p:extLst>
      <p:ext uri="{BB962C8B-B14F-4D97-AF65-F5344CB8AC3E}">
        <p14:creationId xmlns:p14="http://schemas.microsoft.com/office/powerpoint/2010/main" val="2641508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sclaimer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60F16-C625-C346-9EE9-EBB701C6EF65}" type="datetime3">
              <a:rPr lang="en-GB" smtClean="0"/>
              <a:pPr/>
              <a:t>17 November, 2016</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5987008" cy="796950"/>
          </a:xfrm>
        </p:spPr>
        <p:txBody>
          <a:bodyPr>
            <a:noAutofit/>
          </a:bodyPr>
          <a:lstStyle>
            <a:lvl1pPr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7F8707-8C15-443C-B49F-9DAFF06E33BB}" type="datetime1">
              <a:rPr lang="en-GB" smtClean="0"/>
              <a:pPr/>
              <a:t>17/11/2016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332A86"/>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4A3A10D-7D5E-4932-A76F-CD1632FD3D96}" type="slidenum">
              <a:rPr lang="en-US" smtClean="0">
                <a:solidFill>
                  <a:srgbClr val="332A86"/>
                </a:solidFill>
              </a:rPr>
              <a:pPr/>
              <a:t>‹#›</a:t>
            </a:fld>
            <a:endParaRPr lang="en-US">
              <a:solidFill>
                <a:srgbClr val="332A86"/>
              </a:solidFill>
            </a:endParaRPr>
          </a:p>
        </p:txBody>
      </p:sp>
    </p:spTree>
    <p:extLst>
      <p:ext uri="{BB962C8B-B14F-4D97-AF65-F5344CB8AC3E}">
        <p14:creationId xmlns:p14="http://schemas.microsoft.com/office/powerpoint/2010/main" val="41541301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01100" y="2178000"/>
            <a:ext cx="7560000" cy="3757800"/>
          </a:xfrm>
          <a:prstGeom prst="rect">
            <a:avLst/>
          </a:prstGeom>
        </p:spPr>
        <p:txBody>
          <a:bodyPr vert="horz"/>
          <a:lstStyle>
            <a:lvl1pPr marL="0" indent="0">
              <a:buNone/>
              <a:defRPr/>
            </a:lvl1pPr>
          </a:lstStyle>
          <a:p>
            <a:pPr lvl="0"/>
            <a:r>
              <a:rPr lang="en-US" noProof="0" smtClean="0"/>
              <a:t>Click icon to add picture</a:t>
            </a:r>
            <a:endParaRPr lang="en-US" noProof="0" dirty="0"/>
          </a:p>
        </p:txBody>
      </p:sp>
      <p:sp>
        <p:nvSpPr>
          <p:cNvPr id="4" name="Title 1"/>
          <p:cNvSpPr>
            <a:spLocks noGrp="1"/>
          </p:cNvSpPr>
          <p:nvPr>
            <p:ph type="title"/>
          </p:nvPr>
        </p:nvSpPr>
        <p:spPr>
          <a:xfrm>
            <a:off x="701100" y="1098000"/>
            <a:ext cx="7560000" cy="900000"/>
          </a:xfrm>
          <a:prstGeom prst="rect">
            <a:avLst/>
          </a:prstGeom>
        </p:spPr>
        <p:txBody>
          <a:bodyPr vert="horz"/>
          <a:lstStyle>
            <a:lvl1pPr algn="l">
              <a:defRPr sz="2800">
                <a:solidFill>
                  <a:srgbClr val="2F2B6D"/>
                </a:solidFill>
                <a:latin typeface="+mj-lt"/>
                <a:cs typeface="Arial"/>
              </a:defRPr>
            </a:lvl1pPr>
          </a:lstStyle>
          <a:p>
            <a:r>
              <a:rPr lang="en-US" smtClean="0"/>
              <a:t>Click to edit Master title style</a:t>
            </a:r>
            <a:endParaRPr lang="en-GB" dirty="0"/>
          </a:p>
        </p:txBody>
      </p:sp>
      <p:sp>
        <p:nvSpPr>
          <p:cNvPr id="2" name="Date Placeholder 1"/>
          <p:cNvSpPr>
            <a:spLocks noGrp="1"/>
          </p:cNvSpPr>
          <p:nvPr>
            <p:ph type="dt" sz="half" idx="13"/>
          </p:nvPr>
        </p:nvSpPr>
        <p:spPr/>
        <p:txBody>
          <a:bodyPr/>
          <a:lstStyle/>
          <a:p>
            <a:fld id="{A425CC3E-D315-4DF4-A8C5-205C06EBBB8C}" type="datetime1">
              <a:rPr lang="en-GB" smtClean="0"/>
              <a:pPr/>
              <a:t>17/11/2016</a:t>
            </a:fld>
            <a:endParaRPr lang="en-US" dirty="0"/>
          </a:p>
        </p:txBody>
      </p:sp>
    </p:spTree>
    <p:extLst>
      <p:ext uri="{BB962C8B-B14F-4D97-AF65-F5344CB8AC3E}">
        <p14:creationId xmlns:p14="http://schemas.microsoft.com/office/powerpoint/2010/main" val="32747336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0F2DF-D412-48A9-950D-2E5BCC5CF03A}" type="datetimeFigureOut">
              <a:rPr lang="en-GB" smtClean="0">
                <a:solidFill>
                  <a:prstClr val="black">
                    <a:tint val="75000"/>
                  </a:prstClr>
                </a:solidFill>
              </a:rPr>
              <a:pPr/>
              <a:t>17/11/2016</a:t>
            </a:fld>
            <a:endParaRPr lang="en-GB">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0BBBA50-D4B5-47CC-B782-89CF01E78DC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504325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Disclaimer 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Date Placeholder 2"/>
          <p:cNvSpPr>
            <a:spLocks noGrp="1"/>
          </p:cNvSpPr>
          <p:nvPr>
            <p:ph type="dt" sz="half" idx="14"/>
          </p:nvPr>
        </p:nvSpPr>
        <p:spPr/>
        <p:txBody>
          <a:bodyPr/>
          <a:lstStyle>
            <a:lvl1pPr>
              <a:defRPr/>
            </a:lvl1pPr>
          </a:lstStyle>
          <a:p>
            <a:r>
              <a:rPr lang="en-GB" dirty="0" smtClean="0"/>
              <a:t>12 November 2015</a:t>
            </a:r>
            <a:endParaRPr lang="en-US" dirty="0"/>
          </a:p>
        </p:txBody>
      </p:sp>
    </p:spTree>
    <p:extLst>
      <p:ext uri="{BB962C8B-B14F-4D97-AF65-F5344CB8AC3E}">
        <p14:creationId xmlns:p14="http://schemas.microsoft.com/office/powerpoint/2010/main" val="3856229991"/>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isclaimer 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01100" y="2178000"/>
            <a:ext cx="7560000" cy="3757800"/>
          </a:xfrm>
          <a:prstGeom prst="rect">
            <a:avLst/>
          </a:prstGeom>
        </p:spPr>
        <p:txBody>
          <a:bodyPr vert="horz"/>
          <a:lstStyle>
            <a:lvl1pPr marL="0" indent="0">
              <a:buNone/>
              <a:defRPr/>
            </a:lvl1pPr>
          </a:lstStyle>
          <a:p>
            <a:pPr lvl="0"/>
            <a:endParaRPr lang="en-US" noProof="0" dirty="0"/>
          </a:p>
        </p:txBody>
      </p:sp>
      <p:sp>
        <p:nvSpPr>
          <p:cNvPr id="4" name="Title 1"/>
          <p:cNvSpPr>
            <a:spLocks noGrp="1"/>
          </p:cNvSpPr>
          <p:nvPr>
            <p:ph type="title"/>
          </p:nvPr>
        </p:nvSpPr>
        <p:spPr>
          <a:xfrm>
            <a:off x="7011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2" name="Date Placeholder 1"/>
          <p:cNvSpPr>
            <a:spLocks noGrp="1"/>
          </p:cNvSpPr>
          <p:nvPr>
            <p:ph type="dt" sz="half" idx="13"/>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12093085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isclaimer Two Column">
    <p:spTree>
      <p:nvGrpSpPr>
        <p:cNvPr id="1" name=""/>
        <p:cNvGrpSpPr/>
        <p:nvPr/>
      </p:nvGrpSpPr>
      <p:grpSpPr>
        <a:xfrm>
          <a:off x="0" y="0"/>
          <a:ext cx="0" cy="0"/>
          <a:chOff x="0" y="0"/>
          <a:chExt cx="0" cy="0"/>
        </a:xfrm>
      </p:grpSpPr>
      <p:sp>
        <p:nvSpPr>
          <p:cNvPr id="4" name="Title 1"/>
          <p:cNvSpPr txBox="1">
            <a:spLocks/>
          </p:cNvSpPr>
          <p:nvPr userDrawn="1"/>
        </p:nvSpPr>
        <p:spPr>
          <a:xfrm>
            <a:off x="701675" y="1241425"/>
            <a:ext cx="7559675" cy="900113"/>
          </a:xfrm>
          <a:prstGeom prst="rect">
            <a:avLst/>
          </a:prstGeom>
        </p:spPr>
        <p:txBody>
          <a:bodyPr/>
          <a:lstStyle>
            <a:lvl1pPr algn="l">
              <a:defRPr sz="2800">
                <a:solidFill>
                  <a:srgbClr val="009FBA"/>
                </a:solidFill>
              </a:defRPr>
            </a:lvl1pPr>
          </a:lstStyle>
          <a:p>
            <a:pPr defTabSz="457200" eaLnBrk="0" hangingPunct="0">
              <a:defRPr/>
            </a:pPr>
            <a:endParaRPr lang="en-GB" i="0" dirty="0">
              <a:solidFill>
                <a:srgbClr val="2F2B6D"/>
              </a:solidFill>
              <a:latin typeface="Arial"/>
              <a:cs typeface="MS PGothic" charset="0"/>
            </a:endParaRPr>
          </a:p>
        </p:txBody>
      </p:sp>
      <p:sp>
        <p:nvSpPr>
          <p:cNvPr id="6" name="Content Placeholder 5"/>
          <p:cNvSpPr>
            <a:spLocks noGrp="1"/>
          </p:cNvSpPr>
          <p:nvPr>
            <p:ph sz="quarter" idx="12"/>
          </p:nvPr>
        </p:nvSpPr>
        <p:spPr>
          <a:xfrm>
            <a:off x="7020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Content Placeholder 7"/>
          <p:cNvSpPr>
            <a:spLocks noGrp="1"/>
          </p:cNvSpPr>
          <p:nvPr>
            <p:ph sz="quarter" idx="13"/>
          </p:nvPr>
        </p:nvSpPr>
        <p:spPr>
          <a:xfrm>
            <a:off x="48135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 name="Date Placeholder 1"/>
          <p:cNvSpPr>
            <a:spLocks noGrp="1"/>
          </p:cNvSpPr>
          <p:nvPr>
            <p:ph type="dt" sz="half" idx="14"/>
          </p:nvPr>
        </p:nvSpPr>
        <p:spPr/>
        <p:txBody>
          <a:bodyPr/>
          <a:lstStyle/>
          <a:p>
            <a:fld id="{0C860F16-C625-C346-9EE9-EBB701C6EF65}" type="datetime3">
              <a:rPr lang="en-GB" smtClean="0"/>
              <a:pPr/>
              <a:t>17 November, 2016</a:t>
            </a:fld>
            <a:endParaRPr lang="en-US" dirty="0"/>
          </a:p>
        </p:txBody>
      </p:sp>
      <p:sp>
        <p:nvSpPr>
          <p:cNvPr id="3" name="Title 2"/>
          <p:cNvSpPr>
            <a:spLocks noGrp="1"/>
          </p:cNvSpPr>
          <p:nvPr>
            <p:ph type="title"/>
          </p:nvPr>
        </p:nvSpPr>
        <p:spPr>
          <a:xfrm>
            <a:off x="702000" y="1098000"/>
            <a:ext cx="7895900" cy="1143000"/>
          </a:xfrm>
          <a:prstGeom prst="rect">
            <a:avLst/>
          </a:prstGeom>
        </p:spPr>
        <p:txBody>
          <a:bodyPr vert="horz"/>
          <a:lstStyle>
            <a:lvl1pPr>
              <a:defRPr>
                <a:solidFill>
                  <a:srgbClr val="332A86"/>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8967392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isclaimer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38777814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NHS 1-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Date Placeholder 2"/>
          <p:cNvSpPr>
            <a:spLocks noGrp="1"/>
          </p:cNvSpPr>
          <p:nvPr>
            <p:ph type="dt" sz="half" idx="14"/>
          </p:nvPr>
        </p:nvSpPr>
        <p:spPr/>
        <p:txBody>
          <a:bodyPr/>
          <a:lstStyle/>
          <a:p>
            <a:fld id="{EF2399D9-B009-45FF-A687-9738CC4C4584}" type="datetime1">
              <a:rPr lang="en-GB" smtClean="0"/>
              <a:pPr/>
              <a:t>17/11/2016</a:t>
            </a:fld>
            <a:endParaRPr lang="en-US" dirty="0"/>
          </a:p>
        </p:txBody>
      </p:sp>
    </p:spTree>
    <p:extLst>
      <p:ext uri="{BB962C8B-B14F-4D97-AF65-F5344CB8AC3E}">
        <p14:creationId xmlns:p14="http://schemas.microsoft.com/office/powerpoint/2010/main" val="236269682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isclaimer 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Date Placeholder 2"/>
          <p:cNvSpPr>
            <a:spLocks noGrp="1"/>
          </p:cNvSpPr>
          <p:nvPr>
            <p:ph type="dt" sz="half" idx="14"/>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40054219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isclaimer 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01100" y="2178000"/>
            <a:ext cx="7560000" cy="3757800"/>
          </a:xfrm>
          <a:prstGeom prst="rect">
            <a:avLst/>
          </a:prstGeom>
        </p:spPr>
        <p:txBody>
          <a:bodyPr vert="horz"/>
          <a:lstStyle>
            <a:lvl1pPr marL="0" indent="0">
              <a:buNone/>
              <a:defRPr/>
            </a:lvl1pPr>
          </a:lstStyle>
          <a:p>
            <a:pPr lvl="0"/>
            <a:endParaRPr lang="en-US" noProof="0" dirty="0"/>
          </a:p>
        </p:txBody>
      </p:sp>
      <p:sp>
        <p:nvSpPr>
          <p:cNvPr id="4" name="Title 1"/>
          <p:cNvSpPr>
            <a:spLocks noGrp="1"/>
          </p:cNvSpPr>
          <p:nvPr>
            <p:ph type="title"/>
          </p:nvPr>
        </p:nvSpPr>
        <p:spPr>
          <a:xfrm>
            <a:off x="7011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2" name="Date Placeholder 1"/>
          <p:cNvSpPr>
            <a:spLocks noGrp="1"/>
          </p:cNvSpPr>
          <p:nvPr>
            <p:ph type="dt" sz="half" idx="13"/>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399674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0.xml"/><Relationship Id="rId7" Type="http://schemas.openxmlformats.org/officeDocument/2006/relationships/theme" Target="../theme/theme1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9" Type="http://schemas.openxmlformats.org/officeDocument/2006/relationships/image" Target="../media/image4.pn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6.xml"/><Relationship Id="rId7" Type="http://schemas.openxmlformats.org/officeDocument/2006/relationships/image" Target="../media/image4.pn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image" Target="../media/image3.png"/><Relationship Id="rId5" Type="http://schemas.openxmlformats.org/officeDocument/2006/relationships/theme" Target="../theme/theme11.xml"/><Relationship Id="rId4" Type="http://schemas.openxmlformats.org/officeDocument/2006/relationships/slideLayout" Target="../slideLayouts/slideLayout57.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60.xml"/><Relationship Id="rId7" Type="http://schemas.openxmlformats.org/officeDocument/2006/relationships/theme" Target="../theme/theme12.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 Id="rId9" Type="http://schemas.openxmlformats.org/officeDocument/2006/relationships/image" Target="../media/image4.png"/></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66.xml"/><Relationship Id="rId7" Type="http://schemas.openxmlformats.org/officeDocument/2006/relationships/image" Target="../media/image3.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theme" Target="../theme/theme13.xml"/><Relationship Id="rId5" Type="http://schemas.openxmlformats.org/officeDocument/2006/relationships/slideLayout" Target="../slideLayouts/slideLayout68.xml"/><Relationship Id="rId4" Type="http://schemas.openxmlformats.org/officeDocument/2006/relationships/slideLayout" Target="../slideLayouts/slideLayout67.xml"/></Relationships>
</file>

<file path=ppt/slideMasters/_rels/slideMaster14.xml.rels><?xml version="1.0" encoding="UTF-8" standalone="yes"?>
<Relationships xmlns="http://schemas.openxmlformats.org/package/2006/relationships"><Relationship Id="rId8" Type="http://schemas.openxmlformats.org/officeDocument/2006/relationships/hyperlink" Target="http://www.hra.nhs.uk/" TargetMode="External"/><Relationship Id="rId3" Type="http://schemas.openxmlformats.org/officeDocument/2006/relationships/slideLayout" Target="../slideLayouts/slideLayout71.xml"/><Relationship Id="rId7" Type="http://schemas.openxmlformats.org/officeDocument/2006/relationships/image" Target="../media/image4.png"/><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image" Target="../media/image3.png"/><Relationship Id="rId5" Type="http://schemas.openxmlformats.org/officeDocument/2006/relationships/theme" Target="../theme/theme14.xml"/><Relationship Id="rId4" Type="http://schemas.openxmlformats.org/officeDocument/2006/relationships/slideLayout" Target="../slideLayouts/slideLayout72.xml"/></Relationships>
</file>

<file path=ppt/slideMasters/_rels/slideMaster15.xml.rels><?xml version="1.0" encoding="UTF-8" standalone="yes"?>
<Relationships xmlns="http://schemas.openxmlformats.org/package/2006/relationships"><Relationship Id="rId8" Type="http://schemas.openxmlformats.org/officeDocument/2006/relationships/hyperlink" Target="http://www.hra.nhs.uk/" TargetMode="External"/><Relationship Id="rId3" Type="http://schemas.openxmlformats.org/officeDocument/2006/relationships/slideLayout" Target="../slideLayouts/slideLayout75.xml"/><Relationship Id="rId7" Type="http://schemas.openxmlformats.org/officeDocument/2006/relationships/image" Target="../media/image4.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image" Target="../media/image3.png"/><Relationship Id="rId5" Type="http://schemas.openxmlformats.org/officeDocument/2006/relationships/theme" Target="../theme/theme15.xml"/><Relationship Id="rId4" Type="http://schemas.openxmlformats.org/officeDocument/2006/relationships/slideLayout" Target="../slideLayouts/slideLayout76.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hyperlink" Target="http://www.hra.nhs.uk/" TargetMode="External"/><Relationship Id="rId5" Type="http://schemas.openxmlformats.org/officeDocument/2006/relationships/slideLayout" Target="../slideLayouts/slideLayout81.xml"/><Relationship Id="rId10" Type="http://schemas.openxmlformats.org/officeDocument/2006/relationships/image" Target="../media/image4.png"/><Relationship Id="rId4" Type="http://schemas.openxmlformats.org/officeDocument/2006/relationships/slideLayout" Target="../slideLayouts/slideLayout80.xml"/><Relationship Id="rId9" Type="http://schemas.openxmlformats.org/officeDocument/2006/relationships/image" Target="../media/image3.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hyperlink" Target="http://www.hra.nhs.uk/" TargetMode="Externa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image" Target="../media/image4.png"/><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image" Target="../media/image3.png"/><Relationship Id="rId5" Type="http://schemas.openxmlformats.org/officeDocument/2006/relationships/slideLayout" Target="../slideLayouts/slideLayout88.xml"/><Relationship Id="rId10" Type="http://schemas.openxmlformats.org/officeDocument/2006/relationships/theme" Target="../theme/theme17.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95.xml"/><Relationship Id="rId7" Type="http://schemas.openxmlformats.org/officeDocument/2006/relationships/image" Target="../media/image3.png"/><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theme" Target="../theme/theme18.xml"/><Relationship Id="rId5" Type="http://schemas.openxmlformats.org/officeDocument/2006/relationships/slideLayout" Target="../slideLayouts/slideLayout97.xml"/><Relationship Id="rId4" Type="http://schemas.openxmlformats.org/officeDocument/2006/relationships/slideLayout" Target="../slideLayouts/slideLayout96.xml"/><Relationship Id="rId9" Type="http://schemas.openxmlformats.org/officeDocument/2006/relationships/hyperlink" Target="http://www.hra.nhs.uk/" TargetMode="Externa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hyperlink" Target="http://www.hra.nhs.uk/" TargetMode="Externa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image" Target="../media/image4.png"/><Relationship Id="rId5" Type="http://schemas.openxmlformats.org/officeDocument/2006/relationships/slideLayout" Target="../slideLayouts/slideLayout102.xml"/><Relationship Id="rId10" Type="http://schemas.openxmlformats.org/officeDocument/2006/relationships/image" Target="../media/image5.png"/><Relationship Id="rId4" Type="http://schemas.openxmlformats.org/officeDocument/2006/relationships/slideLayout" Target="../slideLayouts/slideLayout101.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3.xml"/><Relationship Id="rId7"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hyperlink" Target="http://www.hra.nhs.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6.xml"/><Relationship Id="rId5" Type="http://schemas.openxmlformats.org/officeDocument/2006/relationships/hyperlink" Target="http://www.hra.nhs.uk/" TargetMode="Externa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9.xml"/><Relationship Id="rId7"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hyperlink" Target="http://www.hra.nhs.uk/" TargetMode="External"/><Relationship Id="rId4" Type="http://schemas.openxmlformats.org/officeDocument/2006/relationships/slideLayout" Target="../slideLayouts/slideLayout20.xml"/><Relationship Id="rId9"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theme" Target="../theme/theme6.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7.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8" Type="http://schemas.openxmlformats.org/officeDocument/2006/relationships/hyperlink" Target="http://www.hra.nhs.uk/" TargetMode="External"/><Relationship Id="rId3" Type="http://schemas.openxmlformats.org/officeDocument/2006/relationships/slideLayout" Target="../slideLayouts/slideLayout42.xml"/><Relationship Id="rId7" Type="http://schemas.openxmlformats.org/officeDocument/2006/relationships/image" Target="../media/image4.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3.png"/><Relationship Id="rId5" Type="http://schemas.openxmlformats.org/officeDocument/2006/relationships/theme" Target="../theme/theme8.xml"/><Relationship Id="rId4" Type="http://schemas.openxmlformats.org/officeDocument/2006/relationships/slideLayout" Target="../slideLayouts/slideLayout4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6.xml"/><Relationship Id="rId7" Type="http://schemas.openxmlformats.org/officeDocument/2006/relationships/image" Target="../media/image4.pn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3.png"/><Relationship Id="rId5" Type="http://schemas.openxmlformats.org/officeDocument/2006/relationships/theme" Target="../theme/theme9.xml"/><Relationship Id="rId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32A86"/>
        </a:solidFill>
        <a:effectLst/>
      </p:bgPr>
    </p:bg>
    <p:spTree>
      <p:nvGrpSpPr>
        <p:cNvPr id="1" name=""/>
        <p:cNvGrpSpPr/>
        <p:nvPr/>
      </p:nvGrpSpPr>
      <p:grpSpPr>
        <a:xfrm>
          <a:off x="0" y="0"/>
          <a:ext cx="0" cy="0"/>
          <a:chOff x="0" y="0"/>
          <a:chExt cx="0" cy="0"/>
        </a:xfrm>
      </p:grpSpPr>
      <p:sp>
        <p:nvSpPr>
          <p:cNvPr id="9" name="Line 5"/>
          <p:cNvSpPr>
            <a:spLocks noChangeShapeType="1"/>
          </p:cNvSpPr>
          <p:nvPr/>
        </p:nvSpPr>
        <p:spPr bwMode="auto">
          <a:xfrm>
            <a:off x="768351" y="863600"/>
            <a:ext cx="5746756"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latin typeface="Georgia" charset="0"/>
              <a:ea typeface="MS PGothic" charset="0"/>
              <a:cs typeface="MS PGothic" charset="0"/>
            </a:endParaRPr>
          </a:p>
        </p:txBody>
      </p:sp>
      <p:pic>
        <p:nvPicPr>
          <p:cNvPr id="6" name="Picture 8" descr="010023 HRA Graphic 144.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2489" y="1343259"/>
            <a:ext cx="1455111" cy="1448376"/>
          </a:xfrm>
          <a:prstGeom prst="rect">
            <a:avLst/>
          </a:prstGeom>
          <a:noFill/>
          <a:ln w="9525">
            <a:noFill/>
            <a:miter lim="800000"/>
            <a:headEnd/>
            <a:tailEnd/>
          </a:ln>
        </p:spPr>
      </p:pic>
      <p:pic>
        <p:nvPicPr>
          <p:cNvPr id="3" name="Picture 2" descr="NHS-white-type-logo-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0006" y="207101"/>
            <a:ext cx="2445148" cy="719999"/>
          </a:xfrm>
          <a:prstGeom prst="rect">
            <a:avLst/>
          </a:prstGeom>
        </p:spPr>
      </p:pic>
      <p:sp>
        <p:nvSpPr>
          <p:cNvPr id="8" name="Line 5"/>
          <p:cNvSpPr>
            <a:spLocks noChangeShapeType="1"/>
          </p:cNvSpPr>
          <p:nvPr/>
        </p:nvSpPr>
        <p:spPr bwMode="auto">
          <a:xfrm>
            <a:off x="762000" y="6350000"/>
            <a:ext cx="802560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latin typeface="Georgia" charset="0"/>
              <a:ea typeface="MS PGothic" charset="0"/>
              <a:cs typeface="MS PGothic" charset="0"/>
            </a:endParaRPr>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Lst>
  <p:timing>
    <p:tnLst>
      <p:par>
        <p:cTn id="1" dur="indefinite" restart="never" nodeType="tmRoot"/>
      </p:par>
    </p:tnLst>
  </p:timing>
  <p:hf sldNum="0" hdr="0" ftr="0"/>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1" charset="0"/>
        <a:buChar char="•"/>
        <a:defRPr sz="3200" kern="1200">
          <a:solidFill>
            <a:schemeClr val="tx1"/>
          </a:solidFill>
          <a:latin typeface="+mn-lt"/>
          <a:ea typeface="MS PGothic" pitchFamily="34" charset="-128"/>
          <a:cs typeface="MS PGothic" charset="0"/>
        </a:defRPr>
      </a:lvl1pPr>
      <a:lvl2pPr marL="742950" indent="-285750" algn="l" defTabSz="457200" rtl="0" eaLnBrk="1" fontAlgn="base" hangingPunct="1">
        <a:spcBef>
          <a:spcPct val="20000"/>
        </a:spcBef>
        <a:spcAft>
          <a:spcPct val="0"/>
        </a:spcAft>
        <a:buFont typeface="Arial" pitchFamily="-1"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pitchFamily="-1" charset="0"/>
        <a:buChar char="•"/>
        <a:defRPr sz="2400" kern="1200">
          <a:solidFill>
            <a:schemeClr val="tx1"/>
          </a:solidFill>
          <a:latin typeface="+mn-lt"/>
          <a:ea typeface="MS PGothic" pitchFamily="34" charset="-128"/>
          <a:cs typeface="MS PGothic" charset="0"/>
        </a:defRPr>
      </a:lvl3pPr>
      <a:lvl4pPr marL="1600200" indent="-228600" algn="l" defTabSz="457200" rtl="0" eaLnBrk="1" fontAlgn="base" hangingPunct="1">
        <a:spcBef>
          <a:spcPct val="20000"/>
        </a:spcBef>
        <a:spcAft>
          <a:spcPct val="0"/>
        </a:spcAft>
        <a:buFont typeface="Arial" pitchFamily="-1" charset="0"/>
        <a:buChar char="–"/>
        <a:defRPr sz="2000" kern="1200">
          <a:solidFill>
            <a:schemeClr val="tx1"/>
          </a:solidFill>
          <a:latin typeface="+mn-lt"/>
          <a:ea typeface="MS PGothic" pitchFamily="34" charset="-128"/>
          <a:cs typeface="MS PGothic" charset="0"/>
        </a:defRPr>
      </a:lvl4pPr>
      <a:lvl5pPr marL="2057400" indent="-228600" algn="l" defTabSz="457200" rtl="0" eaLnBrk="1" fontAlgn="base" hangingPunct="1">
        <a:spcBef>
          <a:spcPct val="20000"/>
        </a:spcBef>
        <a:spcAft>
          <a:spcPct val="0"/>
        </a:spcAft>
        <a:buFont typeface="Arial" pitchFamily="-1"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Line 5"/>
          <p:cNvSpPr>
            <a:spLocks noChangeShapeType="1"/>
          </p:cNvSpPr>
          <p:nvPr/>
        </p:nvSpPr>
        <p:spPr bwMode="auto">
          <a:xfrm>
            <a:off x="802800" y="863600"/>
            <a:ext cx="615315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sp>
        <p:nvSpPr>
          <p:cNvPr id="8" name="Line 5"/>
          <p:cNvSpPr>
            <a:spLocks noChangeShapeType="1"/>
          </p:cNvSpPr>
          <p:nvPr/>
        </p:nvSpPr>
        <p:spPr bwMode="auto">
          <a:xfrm>
            <a:off x="1051200" y="6350000"/>
            <a:ext cx="774720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pic>
        <p:nvPicPr>
          <p:cNvPr id="4101" name="Picture 8" descr="010023 HRA Graphic 144.eps"/>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727505">
            <a:off x="602457" y="6179343"/>
            <a:ext cx="342900" cy="341313"/>
          </a:xfrm>
          <a:prstGeom prst="rect">
            <a:avLst/>
          </a:prstGeom>
          <a:noFill/>
          <a:ln w="9525">
            <a:noFill/>
            <a:miter lim="800000"/>
            <a:headEnd/>
            <a:tailEnd/>
          </a:ln>
        </p:spPr>
      </p:pic>
      <p:pic>
        <p:nvPicPr>
          <p:cNvPr id="7" name="Picture 6" descr="NHS-BL-type-logo-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69100" y="279100"/>
            <a:ext cx="2200634" cy="648000"/>
          </a:xfrm>
          <a:prstGeom prst="rect">
            <a:avLst/>
          </a:prstGeom>
        </p:spPr>
      </p:pic>
      <p:sp>
        <p:nvSpPr>
          <p:cNvPr id="11" name="Date Placeholder 10"/>
          <p:cNvSpPr>
            <a:spLocks noGrp="1"/>
          </p:cNvSpPr>
          <p:nvPr>
            <p:ph type="dt" sz="half" idx="2"/>
          </p:nvPr>
        </p:nvSpPr>
        <p:spPr>
          <a:xfrm>
            <a:off x="6921500" y="6356350"/>
            <a:ext cx="1839912" cy="365125"/>
          </a:xfrm>
          <a:prstGeom prst="rect">
            <a:avLst/>
          </a:prstGeom>
        </p:spPr>
        <p:txBody>
          <a:bodyPr vert="horz" lIns="91440" tIns="45720" rIns="91440" bIns="45720" rtlCol="0" anchor="ctr"/>
          <a:lstStyle>
            <a:lvl1pPr algn="r">
              <a:defRPr sz="900" i="0">
                <a:solidFill>
                  <a:srgbClr val="332A86"/>
                </a:solidFill>
                <a:latin typeface="Arial"/>
              </a:defRPr>
            </a:lvl1pPr>
          </a:lstStyle>
          <a:p>
            <a:r>
              <a:rPr lang="en-US" smtClean="0">
                <a:cs typeface="+mn-cs"/>
              </a:rPr>
              <a:t>1 September 2015</a:t>
            </a:r>
            <a:endParaRPr lang="en-US" dirty="0">
              <a:cs typeface="+mn-cs"/>
            </a:endParaRPr>
          </a:p>
        </p:txBody>
      </p:sp>
      <p:sp>
        <p:nvSpPr>
          <p:cNvPr id="12" name="Title Placeholder 11"/>
          <p:cNvSpPr>
            <a:spLocks noGrp="1"/>
          </p:cNvSpPr>
          <p:nvPr>
            <p:ph type="title"/>
          </p:nvPr>
        </p:nvSpPr>
        <p:spPr>
          <a:xfrm>
            <a:off x="702000" y="1098000"/>
            <a:ext cx="7984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702000" y="2178000"/>
            <a:ext cx="7984800" cy="3586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845044"/>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939" r:id="rId6"/>
  </p:sldLayoutIdLst>
  <p:timing>
    <p:tnLst>
      <p:par>
        <p:cTn id="1" dur="indefinite" restart="never" nodeType="tmRoot"/>
      </p:par>
    </p:tnLst>
  </p:timing>
  <p:hf sldNum="0" hdr="0" ftr="0"/>
  <p:txStyles>
    <p:titleStyle>
      <a:lvl1pPr algn="l" defTabSz="457200" rtl="0" eaLnBrk="1" fontAlgn="base" hangingPunct="1">
        <a:spcBef>
          <a:spcPct val="0"/>
        </a:spcBef>
        <a:spcAft>
          <a:spcPct val="0"/>
        </a:spcAft>
        <a:defRPr sz="2800" kern="1200">
          <a:solidFill>
            <a:srgbClr val="332A86"/>
          </a:solidFill>
          <a:latin typeface="+mj-lt"/>
          <a:ea typeface="MS PGothic" pitchFamily="34" charset="-128"/>
          <a:cs typeface="MS PGothic" charset="0"/>
        </a:defRPr>
      </a:lvl1pPr>
      <a:lvl2pPr algn="l" defTabSz="457200" rtl="0" eaLnBrk="1" fontAlgn="base" hangingPunct="1">
        <a:spcBef>
          <a:spcPct val="0"/>
        </a:spcBef>
        <a:spcAft>
          <a:spcPct val="0"/>
        </a:spcAft>
        <a:defRPr sz="2800">
          <a:solidFill>
            <a:srgbClr val="009FBA"/>
          </a:solidFill>
          <a:latin typeface="Calibri" charset="0"/>
          <a:ea typeface="MS PGothic" pitchFamily="34" charset="-128"/>
          <a:cs typeface="MS PGothic" charset="0"/>
        </a:defRPr>
      </a:lvl2pPr>
      <a:lvl3pPr algn="l" defTabSz="457200" rtl="0" eaLnBrk="1" fontAlgn="base" hangingPunct="1">
        <a:spcBef>
          <a:spcPct val="0"/>
        </a:spcBef>
        <a:spcAft>
          <a:spcPct val="0"/>
        </a:spcAft>
        <a:defRPr sz="2800">
          <a:solidFill>
            <a:srgbClr val="009FBA"/>
          </a:solidFill>
          <a:latin typeface="Calibri" charset="0"/>
          <a:ea typeface="MS PGothic" pitchFamily="34" charset="-128"/>
          <a:cs typeface="MS PGothic" charset="0"/>
        </a:defRPr>
      </a:lvl3pPr>
      <a:lvl4pPr algn="l" defTabSz="457200" rtl="0" eaLnBrk="1" fontAlgn="base" hangingPunct="1">
        <a:spcBef>
          <a:spcPct val="0"/>
        </a:spcBef>
        <a:spcAft>
          <a:spcPct val="0"/>
        </a:spcAft>
        <a:defRPr sz="2800">
          <a:solidFill>
            <a:srgbClr val="009FBA"/>
          </a:solidFill>
          <a:latin typeface="Calibri" charset="0"/>
          <a:ea typeface="MS PGothic" pitchFamily="34" charset="-128"/>
          <a:cs typeface="MS PGothic" charset="0"/>
        </a:defRPr>
      </a:lvl4pPr>
      <a:lvl5pPr algn="l" defTabSz="457200" rtl="0" eaLnBrk="1" fontAlgn="base" hangingPunct="1">
        <a:spcBef>
          <a:spcPct val="0"/>
        </a:spcBef>
        <a:spcAft>
          <a:spcPct val="0"/>
        </a:spcAft>
        <a:defRPr sz="2800">
          <a:solidFill>
            <a:srgbClr val="009FBA"/>
          </a:solidFill>
          <a:latin typeface="Calibri" charset="0"/>
          <a:ea typeface="MS PGothic"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1pPr>
      <a:lvl2pPr marL="742950" indent="-28575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3pPr>
      <a:lvl4pPr marL="1600200" indent="-22860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4pPr>
      <a:lvl5pPr marL="2057400" indent="-22860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Line 5"/>
          <p:cNvSpPr>
            <a:spLocks noChangeShapeType="1"/>
          </p:cNvSpPr>
          <p:nvPr/>
        </p:nvSpPr>
        <p:spPr bwMode="auto">
          <a:xfrm>
            <a:off x="802800" y="863600"/>
            <a:ext cx="615315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lgn="l" fontAlgn="auto">
              <a:spcBef>
                <a:spcPts val="0"/>
              </a:spcBef>
              <a:spcAft>
                <a:spcPts val="0"/>
              </a:spcAft>
              <a:defRPr/>
            </a:pPr>
            <a:endParaRPr lang="en-US" sz="1800" i="0">
              <a:solidFill>
                <a:srgbClr val="332A86"/>
              </a:solidFill>
              <a:latin typeface="Georgia" charset="0"/>
              <a:ea typeface="MS PGothic" charset="0"/>
              <a:cs typeface="MS PGothic" charset="0"/>
            </a:endParaRPr>
          </a:p>
        </p:txBody>
      </p:sp>
      <p:sp>
        <p:nvSpPr>
          <p:cNvPr id="8" name="Line 5"/>
          <p:cNvSpPr>
            <a:spLocks noChangeShapeType="1"/>
          </p:cNvSpPr>
          <p:nvPr/>
        </p:nvSpPr>
        <p:spPr bwMode="auto">
          <a:xfrm>
            <a:off x="1051200" y="6350000"/>
            <a:ext cx="774720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lgn="l" fontAlgn="auto">
              <a:spcBef>
                <a:spcPts val="0"/>
              </a:spcBef>
              <a:spcAft>
                <a:spcPts val="0"/>
              </a:spcAft>
              <a:defRPr/>
            </a:pPr>
            <a:endParaRPr lang="en-US" sz="1800" i="0">
              <a:solidFill>
                <a:srgbClr val="332A86"/>
              </a:solidFill>
              <a:latin typeface="Georgia" charset="0"/>
              <a:ea typeface="MS PGothic" charset="0"/>
              <a:cs typeface="MS PGothic" charset="0"/>
            </a:endParaRPr>
          </a:p>
        </p:txBody>
      </p:sp>
      <p:pic>
        <p:nvPicPr>
          <p:cNvPr id="4101" name="Picture 8" descr="010023 HRA Graphic 144.eps"/>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727505">
            <a:off x="602457" y="6179343"/>
            <a:ext cx="342900" cy="341313"/>
          </a:xfrm>
          <a:prstGeom prst="rect">
            <a:avLst/>
          </a:prstGeom>
          <a:noFill/>
          <a:ln w="9525">
            <a:noFill/>
            <a:miter lim="800000"/>
            <a:headEnd/>
            <a:tailEnd/>
          </a:ln>
        </p:spPr>
      </p:pic>
      <p:pic>
        <p:nvPicPr>
          <p:cNvPr id="7" name="Picture 6" descr="NHS-BL-type-logo-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9100" y="279100"/>
            <a:ext cx="2200634" cy="648000"/>
          </a:xfrm>
          <a:prstGeom prst="rect">
            <a:avLst/>
          </a:prstGeom>
        </p:spPr>
      </p:pic>
      <p:sp>
        <p:nvSpPr>
          <p:cNvPr id="11" name="Date Placeholder 10"/>
          <p:cNvSpPr>
            <a:spLocks noGrp="1"/>
          </p:cNvSpPr>
          <p:nvPr>
            <p:ph type="dt" sz="half" idx="2"/>
          </p:nvPr>
        </p:nvSpPr>
        <p:spPr>
          <a:xfrm>
            <a:off x="6921500" y="6356350"/>
            <a:ext cx="1839912" cy="365125"/>
          </a:xfrm>
          <a:prstGeom prst="rect">
            <a:avLst/>
          </a:prstGeom>
        </p:spPr>
        <p:txBody>
          <a:bodyPr vert="horz" lIns="91440" tIns="45720" rIns="91440" bIns="45720" rtlCol="0" anchor="ctr"/>
          <a:lstStyle>
            <a:lvl1pPr algn="r">
              <a:defRPr sz="900" i="0">
                <a:solidFill>
                  <a:srgbClr val="332A86"/>
                </a:solidFill>
                <a:latin typeface="Arial"/>
              </a:defRPr>
            </a:lvl1pPr>
          </a:lstStyle>
          <a:p>
            <a:pPr fontAlgn="auto">
              <a:spcBef>
                <a:spcPts val="0"/>
              </a:spcBef>
              <a:spcAft>
                <a:spcPts val="0"/>
              </a:spcAft>
            </a:pPr>
            <a:fld id="{89AD4150-EB27-4ED7-9001-1BB23ED6CB6F}" type="datetimeFigureOut">
              <a:rPr lang="en-GB" smtClean="0">
                <a:ea typeface="+mn-ea"/>
                <a:cs typeface="+mn-cs"/>
              </a:rPr>
              <a:pPr fontAlgn="auto">
                <a:spcBef>
                  <a:spcPts val="0"/>
                </a:spcBef>
                <a:spcAft>
                  <a:spcPts val="0"/>
                </a:spcAft>
              </a:pPr>
              <a:t>17/11/2016</a:t>
            </a:fld>
            <a:endParaRPr lang="en-GB">
              <a:ea typeface="+mn-ea"/>
              <a:cs typeface="+mn-cs"/>
            </a:endParaRPr>
          </a:p>
        </p:txBody>
      </p:sp>
      <p:sp>
        <p:nvSpPr>
          <p:cNvPr id="12" name="Title Placeholder 11"/>
          <p:cNvSpPr>
            <a:spLocks noGrp="1"/>
          </p:cNvSpPr>
          <p:nvPr>
            <p:ph type="title"/>
          </p:nvPr>
        </p:nvSpPr>
        <p:spPr>
          <a:xfrm>
            <a:off x="702000" y="1098000"/>
            <a:ext cx="7984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702000" y="2178000"/>
            <a:ext cx="7984800" cy="3586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49381520"/>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Lst>
  <p:timing>
    <p:tnLst>
      <p:par>
        <p:cTn id="1" dur="indefinite" restart="never" nodeType="tmRoot"/>
      </p:par>
    </p:tnLst>
  </p:timing>
  <p:txStyles>
    <p:titleStyle>
      <a:lvl1pPr algn="l" defTabSz="457200" rtl="0" eaLnBrk="1" fontAlgn="base" hangingPunct="1">
        <a:spcBef>
          <a:spcPct val="0"/>
        </a:spcBef>
        <a:spcAft>
          <a:spcPct val="0"/>
        </a:spcAft>
        <a:defRPr sz="2800" kern="1200">
          <a:solidFill>
            <a:srgbClr val="332A86"/>
          </a:solidFill>
          <a:latin typeface="+mj-lt"/>
          <a:ea typeface="MS PGothic" pitchFamily="34" charset="-128"/>
          <a:cs typeface="MS PGothic" charset="0"/>
        </a:defRPr>
      </a:lvl1pPr>
      <a:lvl2pPr algn="l" defTabSz="457200" rtl="0" eaLnBrk="1" fontAlgn="base" hangingPunct="1">
        <a:spcBef>
          <a:spcPct val="0"/>
        </a:spcBef>
        <a:spcAft>
          <a:spcPct val="0"/>
        </a:spcAft>
        <a:defRPr sz="2800">
          <a:solidFill>
            <a:srgbClr val="009FBA"/>
          </a:solidFill>
          <a:latin typeface="Calibri" charset="0"/>
          <a:ea typeface="MS PGothic" pitchFamily="34" charset="-128"/>
          <a:cs typeface="MS PGothic" charset="0"/>
        </a:defRPr>
      </a:lvl2pPr>
      <a:lvl3pPr algn="l" defTabSz="457200" rtl="0" eaLnBrk="1" fontAlgn="base" hangingPunct="1">
        <a:spcBef>
          <a:spcPct val="0"/>
        </a:spcBef>
        <a:spcAft>
          <a:spcPct val="0"/>
        </a:spcAft>
        <a:defRPr sz="2800">
          <a:solidFill>
            <a:srgbClr val="009FBA"/>
          </a:solidFill>
          <a:latin typeface="Calibri" charset="0"/>
          <a:ea typeface="MS PGothic" pitchFamily="34" charset="-128"/>
          <a:cs typeface="MS PGothic" charset="0"/>
        </a:defRPr>
      </a:lvl3pPr>
      <a:lvl4pPr algn="l" defTabSz="457200" rtl="0" eaLnBrk="1" fontAlgn="base" hangingPunct="1">
        <a:spcBef>
          <a:spcPct val="0"/>
        </a:spcBef>
        <a:spcAft>
          <a:spcPct val="0"/>
        </a:spcAft>
        <a:defRPr sz="2800">
          <a:solidFill>
            <a:srgbClr val="009FBA"/>
          </a:solidFill>
          <a:latin typeface="Calibri" charset="0"/>
          <a:ea typeface="MS PGothic" pitchFamily="34" charset="-128"/>
          <a:cs typeface="MS PGothic" charset="0"/>
        </a:defRPr>
      </a:lvl4pPr>
      <a:lvl5pPr algn="l" defTabSz="457200" rtl="0" eaLnBrk="1" fontAlgn="base" hangingPunct="1">
        <a:spcBef>
          <a:spcPct val="0"/>
        </a:spcBef>
        <a:spcAft>
          <a:spcPct val="0"/>
        </a:spcAft>
        <a:defRPr sz="2800">
          <a:solidFill>
            <a:srgbClr val="009FBA"/>
          </a:solidFill>
          <a:latin typeface="Calibri" charset="0"/>
          <a:ea typeface="MS PGothic"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1pPr>
      <a:lvl2pPr marL="742950" indent="-28575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3pPr>
      <a:lvl4pPr marL="1600200" indent="-22860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4pPr>
      <a:lvl5pPr marL="2057400" indent="-22860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Line 5"/>
          <p:cNvSpPr>
            <a:spLocks noChangeShapeType="1"/>
          </p:cNvSpPr>
          <p:nvPr/>
        </p:nvSpPr>
        <p:spPr bwMode="auto">
          <a:xfrm>
            <a:off x="802800" y="863600"/>
            <a:ext cx="615315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sp>
        <p:nvSpPr>
          <p:cNvPr id="8" name="Line 5"/>
          <p:cNvSpPr>
            <a:spLocks noChangeShapeType="1"/>
          </p:cNvSpPr>
          <p:nvPr/>
        </p:nvSpPr>
        <p:spPr bwMode="auto">
          <a:xfrm>
            <a:off x="1051200" y="6350000"/>
            <a:ext cx="774720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pic>
        <p:nvPicPr>
          <p:cNvPr id="4101" name="Picture 8" descr="010023 HRA Graphic 144.eps"/>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727505">
            <a:off x="602457" y="6179343"/>
            <a:ext cx="342900" cy="341313"/>
          </a:xfrm>
          <a:prstGeom prst="rect">
            <a:avLst/>
          </a:prstGeom>
          <a:noFill/>
          <a:ln w="9525">
            <a:noFill/>
            <a:miter lim="800000"/>
            <a:headEnd/>
            <a:tailEnd/>
          </a:ln>
        </p:spPr>
      </p:pic>
      <p:pic>
        <p:nvPicPr>
          <p:cNvPr id="7" name="Picture 6" descr="NHS-BL-type-logo-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69100" y="279100"/>
            <a:ext cx="2200634" cy="648000"/>
          </a:xfrm>
          <a:prstGeom prst="rect">
            <a:avLst/>
          </a:prstGeom>
        </p:spPr>
      </p:pic>
      <p:sp>
        <p:nvSpPr>
          <p:cNvPr id="11" name="Date Placeholder 10"/>
          <p:cNvSpPr>
            <a:spLocks noGrp="1"/>
          </p:cNvSpPr>
          <p:nvPr>
            <p:ph type="dt" sz="half" idx="2"/>
          </p:nvPr>
        </p:nvSpPr>
        <p:spPr>
          <a:xfrm>
            <a:off x="6921500" y="6356350"/>
            <a:ext cx="1839912" cy="365125"/>
          </a:xfrm>
          <a:prstGeom prst="rect">
            <a:avLst/>
          </a:prstGeom>
        </p:spPr>
        <p:txBody>
          <a:bodyPr vert="horz" lIns="91440" tIns="45720" rIns="91440" bIns="45720" rtlCol="0" anchor="ctr"/>
          <a:lstStyle>
            <a:lvl1pPr algn="r">
              <a:defRPr sz="900" i="0">
                <a:solidFill>
                  <a:srgbClr val="332A86"/>
                </a:solidFill>
                <a:latin typeface="Arial"/>
              </a:defRPr>
            </a:lvl1pPr>
          </a:lstStyle>
          <a:p>
            <a:r>
              <a:rPr lang="en-US" smtClean="0"/>
              <a:t>7 September 2015</a:t>
            </a:r>
            <a:endParaRPr lang="en-US" dirty="0"/>
          </a:p>
        </p:txBody>
      </p:sp>
      <p:sp>
        <p:nvSpPr>
          <p:cNvPr id="12" name="Title Placeholder 11"/>
          <p:cNvSpPr>
            <a:spLocks noGrp="1"/>
          </p:cNvSpPr>
          <p:nvPr>
            <p:ph type="title"/>
          </p:nvPr>
        </p:nvSpPr>
        <p:spPr>
          <a:xfrm>
            <a:off x="702000" y="1098000"/>
            <a:ext cx="79848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3" name="Text Placeholder 12"/>
          <p:cNvSpPr>
            <a:spLocks noGrp="1"/>
          </p:cNvSpPr>
          <p:nvPr>
            <p:ph type="body" idx="1"/>
          </p:nvPr>
        </p:nvSpPr>
        <p:spPr>
          <a:xfrm>
            <a:off x="702000" y="2178000"/>
            <a:ext cx="7984800" cy="35861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554549423"/>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Lst>
  <p:timing>
    <p:tnLst>
      <p:par>
        <p:cTn id="1" dur="indefinite" restart="never" nodeType="tmRoot"/>
      </p:par>
    </p:tnLst>
  </p:timing>
  <p:hf sldNum="0" hdr="0" ftr="0"/>
  <p:txStyles>
    <p:titleStyle>
      <a:lvl1pPr algn="l" defTabSz="457200" rtl="0" eaLnBrk="0" fontAlgn="base" hangingPunct="0">
        <a:spcBef>
          <a:spcPct val="0"/>
        </a:spcBef>
        <a:spcAft>
          <a:spcPct val="0"/>
        </a:spcAft>
        <a:defRPr sz="2800" kern="1200">
          <a:solidFill>
            <a:srgbClr val="332A86"/>
          </a:solidFill>
          <a:latin typeface="+mj-lt"/>
          <a:ea typeface="MS PGothic" pitchFamily="34" charset="-128"/>
          <a:cs typeface="MS PGothic" charset="0"/>
        </a:defRPr>
      </a:lvl1pPr>
      <a:lvl2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2pPr>
      <a:lvl3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3pPr>
      <a:lvl4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4pPr>
      <a:lvl5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Line 5"/>
          <p:cNvSpPr>
            <a:spLocks noChangeShapeType="1"/>
          </p:cNvSpPr>
          <p:nvPr/>
        </p:nvSpPr>
        <p:spPr bwMode="auto">
          <a:xfrm>
            <a:off x="802800" y="863600"/>
            <a:ext cx="615315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sp>
        <p:nvSpPr>
          <p:cNvPr id="8" name="Line 5"/>
          <p:cNvSpPr>
            <a:spLocks noChangeShapeType="1"/>
          </p:cNvSpPr>
          <p:nvPr/>
        </p:nvSpPr>
        <p:spPr bwMode="auto">
          <a:xfrm>
            <a:off x="1051200" y="6350000"/>
            <a:ext cx="774720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pic>
        <p:nvPicPr>
          <p:cNvPr id="4101" name="Picture 8" descr="010023 HRA Graphic 144.eps"/>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727505">
            <a:off x="602457" y="6179343"/>
            <a:ext cx="342900" cy="341313"/>
          </a:xfrm>
          <a:prstGeom prst="rect">
            <a:avLst/>
          </a:prstGeom>
          <a:noFill/>
          <a:ln w="9525">
            <a:noFill/>
            <a:miter lim="800000"/>
            <a:headEnd/>
            <a:tailEnd/>
          </a:ln>
        </p:spPr>
      </p:pic>
      <p:pic>
        <p:nvPicPr>
          <p:cNvPr id="7" name="Picture 6" descr="NHS-BL-type-logo-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69100" y="279100"/>
            <a:ext cx="2200634" cy="648000"/>
          </a:xfrm>
          <a:prstGeom prst="rect">
            <a:avLst/>
          </a:prstGeom>
        </p:spPr>
      </p:pic>
      <p:sp>
        <p:nvSpPr>
          <p:cNvPr id="11" name="Date Placeholder 10"/>
          <p:cNvSpPr>
            <a:spLocks noGrp="1"/>
          </p:cNvSpPr>
          <p:nvPr>
            <p:ph type="dt" sz="half" idx="2"/>
          </p:nvPr>
        </p:nvSpPr>
        <p:spPr>
          <a:xfrm>
            <a:off x="6921500" y="6356350"/>
            <a:ext cx="1839912" cy="365125"/>
          </a:xfrm>
          <a:prstGeom prst="rect">
            <a:avLst/>
          </a:prstGeom>
        </p:spPr>
        <p:txBody>
          <a:bodyPr vert="horz" lIns="91440" tIns="45720" rIns="91440" bIns="45720" rtlCol="0" anchor="ctr"/>
          <a:lstStyle>
            <a:lvl1pPr algn="r">
              <a:defRPr sz="900" i="0">
                <a:solidFill>
                  <a:srgbClr val="332A86"/>
                </a:solidFill>
                <a:latin typeface="Arial"/>
              </a:defRPr>
            </a:lvl1pPr>
          </a:lstStyle>
          <a:p>
            <a:fld id="{0C860F16-C625-C346-9EE9-EBB701C6EF65}" type="datetime3">
              <a:rPr lang="en-GB" smtClean="0">
                <a:cs typeface="+mn-cs"/>
              </a:rPr>
              <a:pPr/>
              <a:t>17 November, 2016</a:t>
            </a:fld>
            <a:endParaRPr lang="en-US" dirty="0">
              <a:cs typeface="+mn-cs"/>
            </a:endParaRPr>
          </a:p>
        </p:txBody>
      </p:sp>
      <p:sp>
        <p:nvSpPr>
          <p:cNvPr id="12" name="Title Placeholder 11"/>
          <p:cNvSpPr>
            <a:spLocks noGrp="1"/>
          </p:cNvSpPr>
          <p:nvPr>
            <p:ph type="title"/>
          </p:nvPr>
        </p:nvSpPr>
        <p:spPr>
          <a:xfrm>
            <a:off x="702000" y="1098000"/>
            <a:ext cx="7984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702000" y="2178000"/>
            <a:ext cx="7984800" cy="3586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70975538"/>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Lst>
  <p:timing>
    <p:tnLst>
      <p:par>
        <p:cTn id="1" dur="indefinite" restart="never" nodeType="tmRoot"/>
      </p:par>
    </p:tnLst>
  </p:timing>
  <p:hf sldNum="0" hdr="0" ftr="0"/>
  <p:txStyles>
    <p:titleStyle>
      <a:lvl1pPr algn="l" defTabSz="457200" rtl="0" eaLnBrk="1" fontAlgn="base" hangingPunct="1">
        <a:spcBef>
          <a:spcPct val="0"/>
        </a:spcBef>
        <a:spcAft>
          <a:spcPct val="0"/>
        </a:spcAft>
        <a:defRPr sz="2800" kern="1200">
          <a:solidFill>
            <a:srgbClr val="332A86"/>
          </a:solidFill>
          <a:latin typeface="+mj-lt"/>
          <a:ea typeface="MS PGothic" pitchFamily="34" charset="-128"/>
          <a:cs typeface="MS PGothic" charset="0"/>
        </a:defRPr>
      </a:lvl1pPr>
      <a:lvl2pPr algn="l" defTabSz="457200" rtl="0" eaLnBrk="1" fontAlgn="base" hangingPunct="1">
        <a:spcBef>
          <a:spcPct val="0"/>
        </a:spcBef>
        <a:spcAft>
          <a:spcPct val="0"/>
        </a:spcAft>
        <a:defRPr sz="2800">
          <a:solidFill>
            <a:srgbClr val="009FBA"/>
          </a:solidFill>
          <a:latin typeface="Calibri" charset="0"/>
          <a:ea typeface="MS PGothic" pitchFamily="34" charset="-128"/>
          <a:cs typeface="MS PGothic" charset="0"/>
        </a:defRPr>
      </a:lvl2pPr>
      <a:lvl3pPr algn="l" defTabSz="457200" rtl="0" eaLnBrk="1" fontAlgn="base" hangingPunct="1">
        <a:spcBef>
          <a:spcPct val="0"/>
        </a:spcBef>
        <a:spcAft>
          <a:spcPct val="0"/>
        </a:spcAft>
        <a:defRPr sz="2800">
          <a:solidFill>
            <a:srgbClr val="009FBA"/>
          </a:solidFill>
          <a:latin typeface="Calibri" charset="0"/>
          <a:ea typeface="MS PGothic" pitchFamily="34" charset="-128"/>
          <a:cs typeface="MS PGothic" charset="0"/>
        </a:defRPr>
      </a:lvl3pPr>
      <a:lvl4pPr algn="l" defTabSz="457200" rtl="0" eaLnBrk="1" fontAlgn="base" hangingPunct="1">
        <a:spcBef>
          <a:spcPct val="0"/>
        </a:spcBef>
        <a:spcAft>
          <a:spcPct val="0"/>
        </a:spcAft>
        <a:defRPr sz="2800">
          <a:solidFill>
            <a:srgbClr val="009FBA"/>
          </a:solidFill>
          <a:latin typeface="Calibri" charset="0"/>
          <a:ea typeface="MS PGothic" pitchFamily="34" charset="-128"/>
          <a:cs typeface="MS PGothic" charset="0"/>
        </a:defRPr>
      </a:lvl4pPr>
      <a:lvl5pPr algn="l" defTabSz="457200" rtl="0" eaLnBrk="1" fontAlgn="base" hangingPunct="1">
        <a:spcBef>
          <a:spcPct val="0"/>
        </a:spcBef>
        <a:spcAft>
          <a:spcPct val="0"/>
        </a:spcAft>
        <a:defRPr sz="2800">
          <a:solidFill>
            <a:srgbClr val="009FBA"/>
          </a:solidFill>
          <a:latin typeface="Calibri" charset="0"/>
          <a:ea typeface="MS PGothic"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1pPr>
      <a:lvl2pPr marL="742950" indent="-28575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3pPr>
      <a:lvl4pPr marL="1600200" indent="-22860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4pPr>
      <a:lvl5pPr marL="2057400" indent="-22860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Line 5"/>
          <p:cNvSpPr>
            <a:spLocks noChangeShapeType="1"/>
          </p:cNvSpPr>
          <p:nvPr/>
        </p:nvSpPr>
        <p:spPr bwMode="auto">
          <a:xfrm>
            <a:off x="802800" y="863600"/>
            <a:ext cx="615315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sp>
        <p:nvSpPr>
          <p:cNvPr id="8" name="Line 5"/>
          <p:cNvSpPr>
            <a:spLocks noChangeShapeType="1"/>
          </p:cNvSpPr>
          <p:nvPr/>
        </p:nvSpPr>
        <p:spPr bwMode="auto">
          <a:xfrm>
            <a:off x="1051200" y="6350000"/>
            <a:ext cx="774720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pic>
        <p:nvPicPr>
          <p:cNvPr id="4101" name="Picture 8" descr="010023 HRA Graphic 144.eps"/>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727505">
            <a:off x="602457" y="6179343"/>
            <a:ext cx="342900" cy="341313"/>
          </a:xfrm>
          <a:prstGeom prst="rect">
            <a:avLst/>
          </a:prstGeom>
          <a:noFill/>
          <a:ln w="9525">
            <a:noFill/>
            <a:miter lim="800000"/>
            <a:headEnd/>
            <a:tailEnd/>
          </a:ln>
        </p:spPr>
      </p:pic>
      <p:pic>
        <p:nvPicPr>
          <p:cNvPr id="7" name="Picture 6" descr="NHS-BL-type-logo-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9100" y="279100"/>
            <a:ext cx="2200634" cy="648000"/>
          </a:xfrm>
          <a:prstGeom prst="rect">
            <a:avLst/>
          </a:prstGeom>
        </p:spPr>
      </p:pic>
      <p:sp>
        <p:nvSpPr>
          <p:cNvPr id="11" name="Date Placeholder 10"/>
          <p:cNvSpPr>
            <a:spLocks noGrp="1"/>
          </p:cNvSpPr>
          <p:nvPr>
            <p:ph type="dt" sz="half" idx="2"/>
          </p:nvPr>
        </p:nvSpPr>
        <p:spPr>
          <a:xfrm>
            <a:off x="6921500" y="6356350"/>
            <a:ext cx="1839912" cy="365125"/>
          </a:xfrm>
          <a:prstGeom prst="rect">
            <a:avLst/>
          </a:prstGeom>
        </p:spPr>
        <p:txBody>
          <a:bodyPr vert="horz" lIns="91440" tIns="45720" rIns="91440" bIns="45720" rtlCol="0" anchor="ctr"/>
          <a:lstStyle>
            <a:lvl1pPr algn="r">
              <a:defRPr sz="900" i="0">
                <a:solidFill>
                  <a:srgbClr val="332A86"/>
                </a:solidFill>
                <a:latin typeface="Arial"/>
              </a:defRPr>
            </a:lvl1pPr>
          </a:lstStyle>
          <a:p>
            <a:fld id="{0C860F16-C625-C346-9EE9-EBB701C6EF65}" type="datetime3">
              <a:rPr lang="en-GB" smtClean="0"/>
              <a:pPr/>
              <a:t>17 November, 2016</a:t>
            </a:fld>
            <a:endParaRPr lang="en-US" dirty="0"/>
          </a:p>
        </p:txBody>
      </p:sp>
      <p:sp>
        <p:nvSpPr>
          <p:cNvPr id="12" name="Title Placeholder 11"/>
          <p:cNvSpPr>
            <a:spLocks noGrp="1"/>
          </p:cNvSpPr>
          <p:nvPr>
            <p:ph type="title"/>
          </p:nvPr>
        </p:nvSpPr>
        <p:spPr>
          <a:xfrm>
            <a:off x="702000" y="1098000"/>
            <a:ext cx="7984800" cy="1143000"/>
          </a:xfrm>
          <a:prstGeom prst="rect">
            <a:avLst/>
          </a:prstGeom>
        </p:spPr>
        <p:txBody>
          <a:bodyPr vert="horz" lIns="91440" tIns="45720" rIns="91440" bIns="45720" rtlCol="0" anchor="ctr">
            <a:normAutofit/>
          </a:bodyPr>
          <a:lstStyle/>
          <a:p>
            <a:r>
              <a:rPr lang="en-GB" dirty="0" smtClean="0"/>
              <a:t>Please use this slide for content that may be sensitive – check in the writer’s guide if unsure</a:t>
            </a:r>
            <a:endParaRPr lang="en-US" dirty="0"/>
          </a:p>
        </p:txBody>
      </p:sp>
      <p:sp>
        <p:nvSpPr>
          <p:cNvPr id="13" name="Text Placeholder 12"/>
          <p:cNvSpPr>
            <a:spLocks noGrp="1"/>
          </p:cNvSpPr>
          <p:nvPr>
            <p:ph type="body" idx="1"/>
          </p:nvPr>
        </p:nvSpPr>
        <p:spPr>
          <a:xfrm>
            <a:off x="702000" y="2178000"/>
            <a:ext cx="7984800" cy="35861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TextBox 9"/>
          <p:cNvSpPr txBox="1"/>
          <p:nvPr/>
        </p:nvSpPr>
        <p:spPr>
          <a:xfrm>
            <a:off x="958063" y="6402601"/>
            <a:ext cx="5811037" cy="215444"/>
          </a:xfrm>
          <a:prstGeom prst="rect">
            <a:avLst/>
          </a:prstGeom>
          <a:noFill/>
        </p:spPr>
        <p:txBody>
          <a:bodyPr wrap="square" rtlCol="0">
            <a:spAutoFit/>
          </a:bodyPr>
          <a:lstStyle/>
          <a:p>
            <a:pPr algn="l"/>
            <a:r>
              <a:rPr lang="en-US" sz="800" i="0" dirty="0" smtClean="0">
                <a:solidFill>
                  <a:srgbClr val="00ADC6"/>
                </a:solidFill>
                <a:latin typeface="Arial"/>
              </a:rPr>
              <a:t>This presentation is designed to provide general information only. Our website Terms and Conditions apply </a:t>
            </a:r>
            <a:r>
              <a:rPr lang="en-US" sz="800" i="0" u="sng" dirty="0" smtClean="0">
                <a:solidFill>
                  <a:srgbClr val="00ADC6"/>
                </a:solidFill>
                <a:latin typeface="Arial"/>
                <a:hlinkClick r:id="rId8"/>
              </a:rPr>
              <a:t>www.hra.nhs.uk</a:t>
            </a:r>
            <a:endParaRPr lang="en-US" sz="800" i="0" dirty="0">
              <a:solidFill>
                <a:srgbClr val="00ADC6"/>
              </a:solidFill>
              <a:latin typeface="Arial"/>
            </a:endParaRPr>
          </a:p>
        </p:txBody>
      </p:sp>
    </p:spTree>
    <p:extLst>
      <p:ext uri="{BB962C8B-B14F-4D97-AF65-F5344CB8AC3E}">
        <p14:creationId xmlns:p14="http://schemas.microsoft.com/office/powerpoint/2010/main" val="3728543196"/>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Lst>
  <p:timing>
    <p:tnLst>
      <p:par>
        <p:cTn id="1" dur="indefinite" restart="never" nodeType="tmRoot"/>
      </p:par>
    </p:tnLst>
  </p:timing>
  <p:hf sldNum="0" hdr="0" ftr="0"/>
  <p:txStyles>
    <p:titleStyle>
      <a:lvl1pPr algn="l" defTabSz="457200" rtl="0" eaLnBrk="0" fontAlgn="base" hangingPunct="0">
        <a:spcBef>
          <a:spcPct val="0"/>
        </a:spcBef>
        <a:spcAft>
          <a:spcPct val="0"/>
        </a:spcAft>
        <a:defRPr sz="2800" kern="1200" baseline="0">
          <a:solidFill>
            <a:srgbClr val="332A86"/>
          </a:solidFill>
          <a:latin typeface="+mj-lt"/>
          <a:ea typeface="MS PGothic" pitchFamily="34" charset="-128"/>
          <a:cs typeface="MS PGothic" charset="0"/>
        </a:defRPr>
      </a:lvl1pPr>
      <a:lvl2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2pPr>
      <a:lvl3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3pPr>
      <a:lvl4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4pPr>
      <a:lvl5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Line 5"/>
          <p:cNvSpPr>
            <a:spLocks noChangeShapeType="1"/>
          </p:cNvSpPr>
          <p:nvPr/>
        </p:nvSpPr>
        <p:spPr bwMode="auto">
          <a:xfrm>
            <a:off x="802800" y="863600"/>
            <a:ext cx="615315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sp>
        <p:nvSpPr>
          <p:cNvPr id="8" name="Line 5"/>
          <p:cNvSpPr>
            <a:spLocks noChangeShapeType="1"/>
          </p:cNvSpPr>
          <p:nvPr/>
        </p:nvSpPr>
        <p:spPr bwMode="auto">
          <a:xfrm>
            <a:off x="1051200" y="6350000"/>
            <a:ext cx="774720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pic>
        <p:nvPicPr>
          <p:cNvPr id="4101" name="Picture 8" descr="010023 HRA Graphic 144.eps"/>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727505">
            <a:off x="602457" y="6179343"/>
            <a:ext cx="342900" cy="341313"/>
          </a:xfrm>
          <a:prstGeom prst="rect">
            <a:avLst/>
          </a:prstGeom>
          <a:noFill/>
          <a:ln w="9525">
            <a:noFill/>
            <a:miter lim="800000"/>
            <a:headEnd/>
            <a:tailEnd/>
          </a:ln>
        </p:spPr>
      </p:pic>
      <p:pic>
        <p:nvPicPr>
          <p:cNvPr id="7" name="Picture 6" descr="NHS-BL-type-logo-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9100" y="279100"/>
            <a:ext cx="2200634" cy="648000"/>
          </a:xfrm>
          <a:prstGeom prst="rect">
            <a:avLst/>
          </a:prstGeom>
        </p:spPr>
      </p:pic>
      <p:sp>
        <p:nvSpPr>
          <p:cNvPr id="11" name="Date Placeholder 10"/>
          <p:cNvSpPr>
            <a:spLocks noGrp="1"/>
          </p:cNvSpPr>
          <p:nvPr>
            <p:ph type="dt" sz="half" idx="2"/>
          </p:nvPr>
        </p:nvSpPr>
        <p:spPr>
          <a:xfrm>
            <a:off x="6921500" y="6356350"/>
            <a:ext cx="1839912" cy="365125"/>
          </a:xfrm>
          <a:prstGeom prst="rect">
            <a:avLst/>
          </a:prstGeom>
        </p:spPr>
        <p:txBody>
          <a:bodyPr vert="horz" lIns="91440" tIns="45720" rIns="91440" bIns="45720" rtlCol="0" anchor="ctr"/>
          <a:lstStyle>
            <a:lvl1pPr algn="r">
              <a:defRPr sz="900" i="0">
                <a:solidFill>
                  <a:srgbClr val="332A86"/>
                </a:solidFill>
                <a:latin typeface="Arial"/>
              </a:defRPr>
            </a:lvl1pPr>
          </a:lstStyle>
          <a:p>
            <a:fld id="{0C860F16-C625-C346-9EE9-EBB701C6EF65}" type="datetime3">
              <a:rPr lang="en-GB" smtClean="0"/>
              <a:pPr/>
              <a:t>17 November, 2016</a:t>
            </a:fld>
            <a:endParaRPr lang="en-US" dirty="0"/>
          </a:p>
        </p:txBody>
      </p:sp>
      <p:sp>
        <p:nvSpPr>
          <p:cNvPr id="12" name="Title Placeholder 11"/>
          <p:cNvSpPr>
            <a:spLocks noGrp="1"/>
          </p:cNvSpPr>
          <p:nvPr>
            <p:ph type="title"/>
          </p:nvPr>
        </p:nvSpPr>
        <p:spPr>
          <a:xfrm>
            <a:off x="702000" y="1098000"/>
            <a:ext cx="7984800" cy="1143000"/>
          </a:xfrm>
          <a:prstGeom prst="rect">
            <a:avLst/>
          </a:prstGeom>
        </p:spPr>
        <p:txBody>
          <a:bodyPr vert="horz" lIns="91440" tIns="45720" rIns="91440" bIns="45720" rtlCol="0" anchor="ctr">
            <a:normAutofit/>
          </a:bodyPr>
          <a:lstStyle/>
          <a:p>
            <a:r>
              <a:rPr lang="en-GB" dirty="0" smtClean="0"/>
              <a:t>Please use this slide for content that may be sensitive – check in the writer’s guide if unsure</a:t>
            </a:r>
            <a:endParaRPr lang="en-US" dirty="0"/>
          </a:p>
        </p:txBody>
      </p:sp>
      <p:sp>
        <p:nvSpPr>
          <p:cNvPr id="13" name="Text Placeholder 12"/>
          <p:cNvSpPr>
            <a:spLocks noGrp="1"/>
          </p:cNvSpPr>
          <p:nvPr>
            <p:ph type="body" idx="1"/>
          </p:nvPr>
        </p:nvSpPr>
        <p:spPr>
          <a:xfrm>
            <a:off x="702000" y="2178000"/>
            <a:ext cx="7984800" cy="35861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TextBox 9"/>
          <p:cNvSpPr txBox="1"/>
          <p:nvPr/>
        </p:nvSpPr>
        <p:spPr>
          <a:xfrm>
            <a:off x="958063" y="6402601"/>
            <a:ext cx="5811037" cy="215444"/>
          </a:xfrm>
          <a:prstGeom prst="rect">
            <a:avLst/>
          </a:prstGeom>
          <a:noFill/>
        </p:spPr>
        <p:txBody>
          <a:bodyPr wrap="square" rtlCol="0">
            <a:spAutoFit/>
          </a:bodyPr>
          <a:lstStyle/>
          <a:p>
            <a:pPr algn="l"/>
            <a:r>
              <a:rPr lang="en-US" sz="800" i="0" dirty="0" smtClean="0">
                <a:solidFill>
                  <a:srgbClr val="00ADC6"/>
                </a:solidFill>
                <a:latin typeface="Arial"/>
              </a:rPr>
              <a:t>This presentation is designed to provide general information only. Our website Terms and Conditions apply </a:t>
            </a:r>
            <a:r>
              <a:rPr lang="en-US" sz="800" i="0" u="sng" dirty="0" smtClean="0">
                <a:solidFill>
                  <a:srgbClr val="00ADC6"/>
                </a:solidFill>
                <a:latin typeface="Arial"/>
                <a:hlinkClick r:id="rId8"/>
              </a:rPr>
              <a:t>www.hra.nhs.uk</a:t>
            </a:r>
            <a:endParaRPr lang="en-US" sz="800" i="0" dirty="0">
              <a:solidFill>
                <a:srgbClr val="00ADC6"/>
              </a:solidFill>
              <a:latin typeface="Arial"/>
            </a:endParaRPr>
          </a:p>
        </p:txBody>
      </p:sp>
    </p:spTree>
    <p:extLst>
      <p:ext uri="{BB962C8B-B14F-4D97-AF65-F5344CB8AC3E}">
        <p14:creationId xmlns:p14="http://schemas.microsoft.com/office/powerpoint/2010/main" val="3980308311"/>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Lst>
  <p:timing>
    <p:tnLst>
      <p:par>
        <p:cTn id="1" dur="indefinite" restart="never" nodeType="tmRoot"/>
      </p:par>
    </p:tnLst>
  </p:timing>
  <p:hf sldNum="0" hdr="0" ftr="0"/>
  <p:txStyles>
    <p:titleStyle>
      <a:lvl1pPr algn="l" defTabSz="457200" rtl="0" eaLnBrk="0" fontAlgn="base" hangingPunct="0">
        <a:spcBef>
          <a:spcPct val="0"/>
        </a:spcBef>
        <a:spcAft>
          <a:spcPct val="0"/>
        </a:spcAft>
        <a:defRPr sz="2800" kern="1200" baseline="0">
          <a:solidFill>
            <a:srgbClr val="332A86"/>
          </a:solidFill>
          <a:latin typeface="+mj-lt"/>
          <a:ea typeface="MS PGothic" pitchFamily="34" charset="-128"/>
          <a:cs typeface="MS PGothic" charset="0"/>
        </a:defRPr>
      </a:lvl1pPr>
      <a:lvl2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2pPr>
      <a:lvl3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3pPr>
      <a:lvl4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4pPr>
      <a:lvl5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Line 5"/>
          <p:cNvSpPr>
            <a:spLocks noChangeShapeType="1"/>
          </p:cNvSpPr>
          <p:nvPr/>
        </p:nvSpPr>
        <p:spPr bwMode="auto">
          <a:xfrm>
            <a:off x="802800" y="863600"/>
            <a:ext cx="615315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sp>
        <p:nvSpPr>
          <p:cNvPr id="8" name="Line 5"/>
          <p:cNvSpPr>
            <a:spLocks noChangeShapeType="1"/>
          </p:cNvSpPr>
          <p:nvPr/>
        </p:nvSpPr>
        <p:spPr bwMode="auto">
          <a:xfrm>
            <a:off x="1051200" y="6350000"/>
            <a:ext cx="774720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pic>
        <p:nvPicPr>
          <p:cNvPr id="4101" name="Picture 8" descr="010023 HRA Graphic 144.eps"/>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727505">
            <a:off x="602457" y="6179343"/>
            <a:ext cx="342900" cy="341313"/>
          </a:xfrm>
          <a:prstGeom prst="rect">
            <a:avLst/>
          </a:prstGeom>
          <a:noFill/>
          <a:ln w="9525">
            <a:noFill/>
            <a:miter lim="800000"/>
            <a:headEnd/>
            <a:tailEnd/>
          </a:ln>
        </p:spPr>
      </p:pic>
      <p:pic>
        <p:nvPicPr>
          <p:cNvPr id="7" name="Picture 6" descr="NHS-BL-type-logo-1.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69100" y="279100"/>
            <a:ext cx="2200634" cy="648000"/>
          </a:xfrm>
          <a:prstGeom prst="rect">
            <a:avLst/>
          </a:prstGeom>
        </p:spPr>
      </p:pic>
      <p:sp>
        <p:nvSpPr>
          <p:cNvPr id="11" name="Date Placeholder 10"/>
          <p:cNvSpPr>
            <a:spLocks noGrp="1"/>
          </p:cNvSpPr>
          <p:nvPr>
            <p:ph type="dt" sz="half" idx="2"/>
          </p:nvPr>
        </p:nvSpPr>
        <p:spPr>
          <a:xfrm>
            <a:off x="6921500" y="6356350"/>
            <a:ext cx="1839912" cy="365125"/>
          </a:xfrm>
          <a:prstGeom prst="rect">
            <a:avLst/>
          </a:prstGeom>
        </p:spPr>
        <p:txBody>
          <a:bodyPr vert="horz" lIns="91440" tIns="45720" rIns="91440" bIns="45720" rtlCol="0" anchor="ctr"/>
          <a:lstStyle>
            <a:lvl1pPr algn="r">
              <a:defRPr sz="900" i="0">
                <a:solidFill>
                  <a:srgbClr val="332A86"/>
                </a:solidFill>
                <a:latin typeface="Arial"/>
              </a:defRPr>
            </a:lvl1pPr>
          </a:lstStyle>
          <a:p>
            <a:fld id="{0C860F16-C625-C346-9EE9-EBB701C6EF65}" type="datetime3">
              <a:rPr lang="en-GB" smtClean="0"/>
              <a:pPr/>
              <a:t>17 November, 2016</a:t>
            </a:fld>
            <a:endParaRPr lang="en-US" dirty="0"/>
          </a:p>
        </p:txBody>
      </p:sp>
      <p:sp>
        <p:nvSpPr>
          <p:cNvPr id="12" name="Title Placeholder 11"/>
          <p:cNvSpPr>
            <a:spLocks noGrp="1"/>
          </p:cNvSpPr>
          <p:nvPr>
            <p:ph type="title"/>
          </p:nvPr>
        </p:nvSpPr>
        <p:spPr>
          <a:xfrm>
            <a:off x="702000" y="1098000"/>
            <a:ext cx="7984800" cy="1143000"/>
          </a:xfrm>
          <a:prstGeom prst="rect">
            <a:avLst/>
          </a:prstGeom>
        </p:spPr>
        <p:txBody>
          <a:bodyPr vert="horz" lIns="91440" tIns="45720" rIns="91440" bIns="45720" rtlCol="0" anchor="ctr">
            <a:normAutofit/>
          </a:bodyPr>
          <a:lstStyle/>
          <a:p>
            <a:r>
              <a:rPr lang="en-GB" dirty="0" smtClean="0"/>
              <a:t>Please use this slide for content that may be sensitive – check in the writer’s guide if unsure</a:t>
            </a:r>
            <a:endParaRPr lang="en-US" dirty="0"/>
          </a:p>
        </p:txBody>
      </p:sp>
      <p:sp>
        <p:nvSpPr>
          <p:cNvPr id="13" name="Text Placeholder 12"/>
          <p:cNvSpPr>
            <a:spLocks noGrp="1"/>
          </p:cNvSpPr>
          <p:nvPr>
            <p:ph type="body" idx="1"/>
          </p:nvPr>
        </p:nvSpPr>
        <p:spPr>
          <a:xfrm>
            <a:off x="702000" y="2178000"/>
            <a:ext cx="7984800" cy="35861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TextBox 9"/>
          <p:cNvSpPr txBox="1"/>
          <p:nvPr/>
        </p:nvSpPr>
        <p:spPr>
          <a:xfrm>
            <a:off x="958063" y="6402601"/>
            <a:ext cx="5811037" cy="215444"/>
          </a:xfrm>
          <a:prstGeom prst="rect">
            <a:avLst/>
          </a:prstGeom>
          <a:noFill/>
        </p:spPr>
        <p:txBody>
          <a:bodyPr wrap="square" rtlCol="0">
            <a:spAutoFit/>
          </a:bodyPr>
          <a:lstStyle/>
          <a:p>
            <a:pPr algn="l"/>
            <a:r>
              <a:rPr lang="en-US" sz="800" i="0" dirty="0" smtClean="0">
                <a:solidFill>
                  <a:srgbClr val="00ADC6"/>
                </a:solidFill>
                <a:latin typeface="Arial"/>
              </a:rPr>
              <a:t>This presentation is designed to provide general information only. Our website Terms and Conditions apply </a:t>
            </a:r>
            <a:r>
              <a:rPr lang="en-US" sz="800" i="0" u="sng" dirty="0" smtClean="0">
                <a:solidFill>
                  <a:srgbClr val="00ADC6"/>
                </a:solidFill>
                <a:latin typeface="Arial"/>
                <a:hlinkClick r:id="rId11"/>
              </a:rPr>
              <a:t>www.hra.nhs.uk</a:t>
            </a:r>
            <a:endParaRPr lang="en-US" sz="800" i="0" dirty="0">
              <a:solidFill>
                <a:srgbClr val="00ADC6"/>
              </a:solidFill>
              <a:latin typeface="Arial"/>
            </a:endParaRPr>
          </a:p>
        </p:txBody>
      </p:sp>
    </p:spTree>
    <p:extLst>
      <p:ext uri="{BB962C8B-B14F-4D97-AF65-F5344CB8AC3E}">
        <p14:creationId xmlns:p14="http://schemas.microsoft.com/office/powerpoint/2010/main" val="2118007175"/>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8" r:id="rId5"/>
    <p:sldLayoutId id="2147483909" r:id="rId6"/>
    <p:sldLayoutId id="2147483910" r:id="rId7"/>
  </p:sldLayoutIdLst>
  <p:timing>
    <p:tnLst>
      <p:par>
        <p:cTn id="1" dur="indefinite" restart="never" nodeType="tmRoot"/>
      </p:par>
    </p:tnLst>
  </p:timing>
  <p:hf sldNum="0" hdr="0" ftr="0"/>
  <p:txStyles>
    <p:titleStyle>
      <a:lvl1pPr algn="l" defTabSz="457200" rtl="0" eaLnBrk="0" fontAlgn="base" hangingPunct="0">
        <a:spcBef>
          <a:spcPct val="0"/>
        </a:spcBef>
        <a:spcAft>
          <a:spcPct val="0"/>
        </a:spcAft>
        <a:defRPr sz="2800" kern="1200" baseline="0">
          <a:solidFill>
            <a:srgbClr val="332A86"/>
          </a:solidFill>
          <a:latin typeface="+mj-lt"/>
          <a:ea typeface="MS PGothic" pitchFamily="34" charset="-128"/>
          <a:cs typeface="MS PGothic" charset="0"/>
        </a:defRPr>
      </a:lvl1pPr>
      <a:lvl2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2pPr>
      <a:lvl3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3pPr>
      <a:lvl4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4pPr>
      <a:lvl5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Line 5"/>
          <p:cNvSpPr>
            <a:spLocks noChangeShapeType="1"/>
          </p:cNvSpPr>
          <p:nvPr/>
        </p:nvSpPr>
        <p:spPr bwMode="auto">
          <a:xfrm>
            <a:off x="802800" y="863600"/>
            <a:ext cx="615315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sp>
        <p:nvSpPr>
          <p:cNvPr id="8" name="Line 5"/>
          <p:cNvSpPr>
            <a:spLocks noChangeShapeType="1"/>
          </p:cNvSpPr>
          <p:nvPr/>
        </p:nvSpPr>
        <p:spPr bwMode="auto">
          <a:xfrm>
            <a:off x="1051200" y="6350000"/>
            <a:ext cx="774720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pic>
        <p:nvPicPr>
          <p:cNvPr id="4101" name="Picture 8" descr="010023 HRA Graphic 144.eps"/>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727505">
            <a:off x="602457" y="6179343"/>
            <a:ext cx="342900" cy="341313"/>
          </a:xfrm>
          <a:prstGeom prst="rect">
            <a:avLst/>
          </a:prstGeom>
          <a:noFill/>
          <a:ln w="9525">
            <a:noFill/>
            <a:miter lim="800000"/>
            <a:headEnd/>
            <a:tailEnd/>
          </a:ln>
        </p:spPr>
      </p:pic>
      <p:pic>
        <p:nvPicPr>
          <p:cNvPr id="7" name="Picture 6" descr="NHS-BL-type-logo-1.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69100" y="279100"/>
            <a:ext cx="2200634" cy="648000"/>
          </a:xfrm>
          <a:prstGeom prst="rect">
            <a:avLst/>
          </a:prstGeom>
        </p:spPr>
      </p:pic>
      <p:sp>
        <p:nvSpPr>
          <p:cNvPr id="11" name="Date Placeholder 10"/>
          <p:cNvSpPr>
            <a:spLocks noGrp="1"/>
          </p:cNvSpPr>
          <p:nvPr>
            <p:ph type="dt" sz="half" idx="2"/>
          </p:nvPr>
        </p:nvSpPr>
        <p:spPr>
          <a:xfrm>
            <a:off x="6921500" y="6356350"/>
            <a:ext cx="1839912" cy="365125"/>
          </a:xfrm>
          <a:prstGeom prst="rect">
            <a:avLst/>
          </a:prstGeom>
        </p:spPr>
        <p:txBody>
          <a:bodyPr vert="horz" lIns="91440" tIns="45720" rIns="91440" bIns="45720" rtlCol="0" anchor="ctr"/>
          <a:lstStyle>
            <a:lvl1pPr algn="r">
              <a:defRPr sz="900" i="0">
                <a:solidFill>
                  <a:srgbClr val="332A86"/>
                </a:solidFill>
                <a:latin typeface="Arial"/>
              </a:defRPr>
            </a:lvl1pPr>
          </a:lstStyle>
          <a:p>
            <a:fld id="{0C860F16-C625-C346-9EE9-EBB701C6EF65}" type="datetime3">
              <a:rPr lang="en-GB" smtClean="0"/>
              <a:pPr/>
              <a:t>17 November, 2016</a:t>
            </a:fld>
            <a:endParaRPr lang="en-US" dirty="0"/>
          </a:p>
        </p:txBody>
      </p:sp>
      <p:sp>
        <p:nvSpPr>
          <p:cNvPr id="12" name="Title Placeholder 11"/>
          <p:cNvSpPr>
            <a:spLocks noGrp="1"/>
          </p:cNvSpPr>
          <p:nvPr>
            <p:ph type="title"/>
          </p:nvPr>
        </p:nvSpPr>
        <p:spPr>
          <a:xfrm>
            <a:off x="702000" y="1098000"/>
            <a:ext cx="7984800" cy="1143000"/>
          </a:xfrm>
          <a:prstGeom prst="rect">
            <a:avLst/>
          </a:prstGeom>
        </p:spPr>
        <p:txBody>
          <a:bodyPr vert="horz" lIns="91440" tIns="45720" rIns="91440" bIns="45720" rtlCol="0" anchor="ctr">
            <a:normAutofit/>
          </a:bodyPr>
          <a:lstStyle/>
          <a:p>
            <a:r>
              <a:rPr lang="en-GB" dirty="0" smtClean="0"/>
              <a:t>Please use this slide for content that may be sensitive – check in the writer’s guide if unsure</a:t>
            </a:r>
            <a:endParaRPr lang="en-US" dirty="0"/>
          </a:p>
        </p:txBody>
      </p:sp>
      <p:sp>
        <p:nvSpPr>
          <p:cNvPr id="13" name="Text Placeholder 12"/>
          <p:cNvSpPr>
            <a:spLocks noGrp="1"/>
          </p:cNvSpPr>
          <p:nvPr>
            <p:ph type="body" idx="1"/>
          </p:nvPr>
        </p:nvSpPr>
        <p:spPr>
          <a:xfrm>
            <a:off x="702000" y="2178000"/>
            <a:ext cx="7984800" cy="35861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TextBox 9"/>
          <p:cNvSpPr txBox="1"/>
          <p:nvPr/>
        </p:nvSpPr>
        <p:spPr>
          <a:xfrm>
            <a:off x="958063" y="6402601"/>
            <a:ext cx="5811037" cy="215444"/>
          </a:xfrm>
          <a:prstGeom prst="rect">
            <a:avLst/>
          </a:prstGeom>
          <a:noFill/>
        </p:spPr>
        <p:txBody>
          <a:bodyPr wrap="square" rtlCol="0">
            <a:spAutoFit/>
          </a:bodyPr>
          <a:lstStyle/>
          <a:p>
            <a:pPr algn="l"/>
            <a:r>
              <a:rPr lang="en-US" sz="800" i="0" dirty="0" smtClean="0">
                <a:solidFill>
                  <a:srgbClr val="00ADC6"/>
                </a:solidFill>
                <a:latin typeface="Arial"/>
              </a:rPr>
              <a:t>This presentation is designed to provide general information only. Our website Terms and Conditions apply </a:t>
            </a:r>
            <a:r>
              <a:rPr lang="en-US" sz="800" i="0" u="sng" dirty="0" smtClean="0">
                <a:solidFill>
                  <a:srgbClr val="00ADC6"/>
                </a:solidFill>
                <a:latin typeface="Arial"/>
                <a:hlinkClick r:id="rId13"/>
              </a:rPr>
              <a:t>www.hra.nhs.uk</a:t>
            </a:r>
            <a:endParaRPr lang="en-US" sz="800" i="0" dirty="0">
              <a:solidFill>
                <a:srgbClr val="00ADC6"/>
              </a:solidFill>
              <a:latin typeface="Arial"/>
            </a:endParaRPr>
          </a:p>
        </p:txBody>
      </p:sp>
    </p:spTree>
    <p:extLst>
      <p:ext uri="{BB962C8B-B14F-4D97-AF65-F5344CB8AC3E}">
        <p14:creationId xmlns:p14="http://schemas.microsoft.com/office/powerpoint/2010/main" val="2734542650"/>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66" r:id="rId9"/>
  </p:sldLayoutIdLst>
  <p:timing>
    <p:tnLst>
      <p:par>
        <p:cTn id="1" dur="indefinite" restart="never" nodeType="tmRoot"/>
      </p:par>
    </p:tnLst>
  </p:timing>
  <p:hf sldNum="0" hdr="0" ftr="0"/>
  <p:txStyles>
    <p:titleStyle>
      <a:lvl1pPr algn="l" defTabSz="457200" rtl="0" eaLnBrk="0" fontAlgn="base" hangingPunct="0">
        <a:spcBef>
          <a:spcPct val="0"/>
        </a:spcBef>
        <a:spcAft>
          <a:spcPct val="0"/>
        </a:spcAft>
        <a:defRPr sz="2800" kern="1200" baseline="0">
          <a:solidFill>
            <a:srgbClr val="332A86"/>
          </a:solidFill>
          <a:latin typeface="+mj-lt"/>
          <a:ea typeface="MS PGothic" pitchFamily="34" charset="-128"/>
          <a:cs typeface="MS PGothic" charset="0"/>
        </a:defRPr>
      </a:lvl1pPr>
      <a:lvl2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2pPr>
      <a:lvl3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3pPr>
      <a:lvl4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4pPr>
      <a:lvl5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Line 5"/>
          <p:cNvSpPr>
            <a:spLocks noChangeShapeType="1"/>
          </p:cNvSpPr>
          <p:nvPr/>
        </p:nvSpPr>
        <p:spPr bwMode="auto">
          <a:xfrm>
            <a:off x="802800" y="863600"/>
            <a:ext cx="615315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sp>
        <p:nvSpPr>
          <p:cNvPr id="8" name="Line 5"/>
          <p:cNvSpPr>
            <a:spLocks noChangeShapeType="1"/>
          </p:cNvSpPr>
          <p:nvPr/>
        </p:nvSpPr>
        <p:spPr bwMode="auto">
          <a:xfrm>
            <a:off x="1051200" y="6350000"/>
            <a:ext cx="774720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pic>
        <p:nvPicPr>
          <p:cNvPr id="4101" name="Picture 8" descr="010023 HRA Graphic 144.eps"/>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727505">
            <a:off x="602457" y="6179343"/>
            <a:ext cx="342900" cy="341313"/>
          </a:xfrm>
          <a:prstGeom prst="rect">
            <a:avLst/>
          </a:prstGeom>
          <a:noFill/>
          <a:ln w="9525">
            <a:noFill/>
            <a:miter lim="800000"/>
            <a:headEnd/>
            <a:tailEnd/>
          </a:ln>
        </p:spPr>
      </p:pic>
      <p:pic>
        <p:nvPicPr>
          <p:cNvPr id="7" name="Picture 6" descr="NHS-BL-type-logo-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69100" y="279100"/>
            <a:ext cx="2200634" cy="648000"/>
          </a:xfrm>
          <a:prstGeom prst="rect">
            <a:avLst/>
          </a:prstGeom>
        </p:spPr>
      </p:pic>
      <p:sp>
        <p:nvSpPr>
          <p:cNvPr id="11" name="Date Placeholder 10"/>
          <p:cNvSpPr>
            <a:spLocks noGrp="1"/>
          </p:cNvSpPr>
          <p:nvPr>
            <p:ph type="dt" sz="half" idx="2"/>
          </p:nvPr>
        </p:nvSpPr>
        <p:spPr>
          <a:xfrm>
            <a:off x="6921500" y="6356350"/>
            <a:ext cx="1839912" cy="365125"/>
          </a:xfrm>
          <a:prstGeom prst="rect">
            <a:avLst/>
          </a:prstGeom>
        </p:spPr>
        <p:txBody>
          <a:bodyPr vert="horz" lIns="91440" tIns="45720" rIns="91440" bIns="45720" rtlCol="0" anchor="ctr"/>
          <a:lstStyle>
            <a:lvl1pPr algn="r">
              <a:defRPr sz="900" i="0">
                <a:solidFill>
                  <a:srgbClr val="332A86"/>
                </a:solidFill>
                <a:latin typeface="Arial"/>
              </a:defRPr>
            </a:lvl1pPr>
          </a:lstStyle>
          <a:p>
            <a:fld id="{0C860F16-C625-C346-9EE9-EBB701C6EF65}" type="datetime3">
              <a:rPr lang="en-GB" smtClean="0"/>
              <a:pPr/>
              <a:t>17 November, 2016</a:t>
            </a:fld>
            <a:endParaRPr lang="en-US" dirty="0"/>
          </a:p>
        </p:txBody>
      </p:sp>
      <p:sp>
        <p:nvSpPr>
          <p:cNvPr id="12" name="Title Placeholder 11"/>
          <p:cNvSpPr>
            <a:spLocks noGrp="1"/>
          </p:cNvSpPr>
          <p:nvPr>
            <p:ph type="title"/>
          </p:nvPr>
        </p:nvSpPr>
        <p:spPr>
          <a:xfrm>
            <a:off x="702000" y="1098000"/>
            <a:ext cx="7984800" cy="1143000"/>
          </a:xfrm>
          <a:prstGeom prst="rect">
            <a:avLst/>
          </a:prstGeom>
        </p:spPr>
        <p:txBody>
          <a:bodyPr vert="horz" lIns="91440" tIns="45720" rIns="91440" bIns="45720" rtlCol="0" anchor="ctr">
            <a:normAutofit/>
          </a:bodyPr>
          <a:lstStyle/>
          <a:p>
            <a:r>
              <a:rPr lang="en-GB" dirty="0" smtClean="0"/>
              <a:t>Please use this slide for content that may be sensitive – check in the writer’s guide if unsure</a:t>
            </a:r>
            <a:endParaRPr lang="en-US" dirty="0"/>
          </a:p>
        </p:txBody>
      </p:sp>
      <p:sp>
        <p:nvSpPr>
          <p:cNvPr id="13" name="Text Placeholder 12"/>
          <p:cNvSpPr>
            <a:spLocks noGrp="1"/>
          </p:cNvSpPr>
          <p:nvPr>
            <p:ph type="body" idx="1"/>
          </p:nvPr>
        </p:nvSpPr>
        <p:spPr>
          <a:xfrm>
            <a:off x="702000" y="2178000"/>
            <a:ext cx="7984800" cy="35861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TextBox 9"/>
          <p:cNvSpPr txBox="1"/>
          <p:nvPr/>
        </p:nvSpPr>
        <p:spPr>
          <a:xfrm>
            <a:off x="958063" y="6402601"/>
            <a:ext cx="5811037" cy="215444"/>
          </a:xfrm>
          <a:prstGeom prst="rect">
            <a:avLst/>
          </a:prstGeom>
          <a:noFill/>
        </p:spPr>
        <p:txBody>
          <a:bodyPr wrap="square" rtlCol="0">
            <a:spAutoFit/>
          </a:bodyPr>
          <a:lstStyle/>
          <a:p>
            <a:pPr algn="l"/>
            <a:r>
              <a:rPr lang="en-US" sz="800" i="0" dirty="0" smtClean="0">
                <a:solidFill>
                  <a:srgbClr val="00ADC6"/>
                </a:solidFill>
                <a:latin typeface="Arial"/>
              </a:rPr>
              <a:t>This presentation is designed to provide general information only. Our website Terms and Conditions apply </a:t>
            </a:r>
            <a:r>
              <a:rPr lang="en-US" sz="800" i="0" u="sng" dirty="0" smtClean="0">
                <a:solidFill>
                  <a:srgbClr val="00ADC6"/>
                </a:solidFill>
                <a:latin typeface="Arial"/>
                <a:hlinkClick r:id="rId9"/>
              </a:rPr>
              <a:t>www.hra.nhs.uk</a:t>
            </a:r>
            <a:endParaRPr lang="en-US" sz="800" i="0" dirty="0">
              <a:solidFill>
                <a:srgbClr val="00ADC6"/>
              </a:solidFill>
              <a:latin typeface="Arial"/>
            </a:endParaRPr>
          </a:p>
        </p:txBody>
      </p:sp>
    </p:spTree>
    <p:extLst>
      <p:ext uri="{BB962C8B-B14F-4D97-AF65-F5344CB8AC3E}">
        <p14:creationId xmlns:p14="http://schemas.microsoft.com/office/powerpoint/2010/main" val="2556093102"/>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Lst>
  <p:timing>
    <p:tnLst>
      <p:par>
        <p:cTn id="1" dur="indefinite" restart="never" nodeType="tmRoot"/>
      </p:par>
    </p:tnLst>
  </p:timing>
  <p:hf sldNum="0" hdr="0" ftr="0"/>
  <p:txStyles>
    <p:titleStyle>
      <a:lvl1pPr algn="l" defTabSz="457200" rtl="0" eaLnBrk="0" fontAlgn="base" hangingPunct="0">
        <a:spcBef>
          <a:spcPct val="0"/>
        </a:spcBef>
        <a:spcAft>
          <a:spcPct val="0"/>
        </a:spcAft>
        <a:defRPr sz="2800" kern="1200" baseline="0">
          <a:solidFill>
            <a:srgbClr val="332A86"/>
          </a:solidFill>
          <a:latin typeface="+mj-lt"/>
          <a:ea typeface="MS PGothic" pitchFamily="34" charset="-128"/>
          <a:cs typeface="MS PGothic" charset="0"/>
        </a:defRPr>
      </a:lvl1pPr>
      <a:lvl2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2pPr>
      <a:lvl3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3pPr>
      <a:lvl4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4pPr>
      <a:lvl5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Line 5"/>
          <p:cNvSpPr>
            <a:spLocks noChangeShapeType="1"/>
          </p:cNvSpPr>
          <p:nvPr/>
        </p:nvSpPr>
        <p:spPr bwMode="auto">
          <a:xfrm>
            <a:off x="802800" y="863600"/>
            <a:ext cx="615315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sp>
        <p:nvSpPr>
          <p:cNvPr id="8" name="Line 5"/>
          <p:cNvSpPr>
            <a:spLocks noChangeShapeType="1"/>
          </p:cNvSpPr>
          <p:nvPr/>
        </p:nvSpPr>
        <p:spPr bwMode="auto">
          <a:xfrm>
            <a:off x="1051200" y="6350000"/>
            <a:ext cx="774720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pic>
        <p:nvPicPr>
          <p:cNvPr id="4101" name="Picture 8" descr="010023 HRA Graphic 144.eps"/>
          <p:cNvPicPr>
            <a:picLocks noChangeAspect="1"/>
          </p:cNvPicPr>
          <p:nvPr/>
        </p:nvPicPr>
        <p:blipFill>
          <a:blip r:embed="rId10"/>
          <a:srcRect/>
          <a:stretch>
            <a:fillRect/>
          </a:stretch>
        </p:blipFill>
        <p:spPr bwMode="auto">
          <a:xfrm rot="-2727505">
            <a:off x="602457" y="6179343"/>
            <a:ext cx="342900" cy="341313"/>
          </a:xfrm>
          <a:prstGeom prst="rect">
            <a:avLst/>
          </a:prstGeom>
          <a:noFill/>
          <a:ln w="9525">
            <a:noFill/>
            <a:miter lim="800000"/>
            <a:headEnd/>
            <a:tailEnd/>
          </a:ln>
        </p:spPr>
      </p:pic>
      <p:pic>
        <p:nvPicPr>
          <p:cNvPr id="7" name="Picture 6" descr="NHS-BL-type-logo-1.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69100" y="279100"/>
            <a:ext cx="2200634" cy="648000"/>
          </a:xfrm>
          <a:prstGeom prst="rect">
            <a:avLst/>
          </a:prstGeom>
        </p:spPr>
      </p:pic>
      <p:sp>
        <p:nvSpPr>
          <p:cNvPr id="11" name="Date Placeholder 10"/>
          <p:cNvSpPr>
            <a:spLocks noGrp="1"/>
          </p:cNvSpPr>
          <p:nvPr>
            <p:ph type="dt" sz="half" idx="2"/>
          </p:nvPr>
        </p:nvSpPr>
        <p:spPr>
          <a:xfrm>
            <a:off x="6921500" y="6356350"/>
            <a:ext cx="1839912" cy="365125"/>
          </a:xfrm>
          <a:prstGeom prst="rect">
            <a:avLst/>
          </a:prstGeom>
        </p:spPr>
        <p:txBody>
          <a:bodyPr vert="horz" lIns="91440" tIns="45720" rIns="91440" bIns="45720" rtlCol="0" anchor="ctr"/>
          <a:lstStyle>
            <a:lvl1pPr algn="r">
              <a:defRPr sz="900" i="0">
                <a:solidFill>
                  <a:srgbClr val="332A86"/>
                </a:solidFill>
                <a:latin typeface="Arial"/>
              </a:defRPr>
            </a:lvl1pPr>
          </a:lstStyle>
          <a:p>
            <a:fld id="{0C860F16-C625-C346-9EE9-EBB701C6EF65}" type="datetime3">
              <a:rPr lang="en-GB" smtClean="0"/>
              <a:pPr/>
              <a:t>17 November, 2016</a:t>
            </a:fld>
            <a:endParaRPr lang="en-US" dirty="0"/>
          </a:p>
        </p:txBody>
      </p:sp>
      <p:sp>
        <p:nvSpPr>
          <p:cNvPr id="12" name="Title Placeholder 11"/>
          <p:cNvSpPr>
            <a:spLocks noGrp="1"/>
          </p:cNvSpPr>
          <p:nvPr>
            <p:ph type="title"/>
          </p:nvPr>
        </p:nvSpPr>
        <p:spPr>
          <a:xfrm>
            <a:off x="702000" y="1098000"/>
            <a:ext cx="7984800" cy="1143000"/>
          </a:xfrm>
          <a:prstGeom prst="rect">
            <a:avLst/>
          </a:prstGeom>
        </p:spPr>
        <p:txBody>
          <a:bodyPr vert="horz" lIns="91440" tIns="45720" rIns="91440" bIns="45720" rtlCol="0" anchor="ctr">
            <a:normAutofit/>
          </a:bodyPr>
          <a:lstStyle/>
          <a:p>
            <a:r>
              <a:rPr lang="en-GB" dirty="0" smtClean="0"/>
              <a:t>Please use this slide for content that may be sensitive – check in the writer’s guide if unsure</a:t>
            </a:r>
            <a:endParaRPr lang="en-US" dirty="0"/>
          </a:p>
        </p:txBody>
      </p:sp>
      <p:sp>
        <p:nvSpPr>
          <p:cNvPr id="13" name="Text Placeholder 12"/>
          <p:cNvSpPr>
            <a:spLocks noGrp="1"/>
          </p:cNvSpPr>
          <p:nvPr>
            <p:ph type="body" idx="1"/>
          </p:nvPr>
        </p:nvSpPr>
        <p:spPr>
          <a:xfrm>
            <a:off x="702000" y="2178000"/>
            <a:ext cx="7984800" cy="35861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TextBox 9"/>
          <p:cNvSpPr txBox="1"/>
          <p:nvPr/>
        </p:nvSpPr>
        <p:spPr>
          <a:xfrm>
            <a:off x="958063" y="6402601"/>
            <a:ext cx="5811037" cy="215444"/>
          </a:xfrm>
          <a:prstGeom prst="rect">
            <a:avLst/>
          </a:prstGeom>
          <a:noFill/>
        </p:spPr>
        <p:txBody>
          <a:bodyPr wrap="square" rtlCol="0">
            <a:spAutoFit/>
          </a:bodyPr>
          <a:lstStyle/>
          <a:p>
            <a:pPr algn="l"/>
            <a:r>
              <a:rPr lang="en-US" sz="800" i="0" dirty="0" smtClean="0">
                <a:solidFill>
                  <a:srgbClr val="00ADC6"/>
                </a:solidFill>
                <a:latin typeface="Arial"/>
              </a:rPr>
              <a:t>This presentation is designed to provide general information only. Our website Terms and Conditions apply </a:t>
            </a:r>
            <a:r>
              <a:rPr lang="en-US" sz="800" i="0" u="sng" dirty="0" smtClean="0">
                <a:solidFill>
                  <a:srgbClr val="00ADC6"/>
                </a:solidFill>
                <a:latin typeface="Arial"/>
                <a:hlinkClick r:id="rId12"/>
              </a:rPr>
              <a:t>www.hra.nhs.uk</a:t>
            </a:r>
            <a:endParaRPr lang="en-US" sz="800" i="0" dirty="0">
              <a:solidFill>
                <a:srgbClr val="00ADC6"/>
              </a:solidFill>
              <a:latin typeface="Arial"/>
            </a:endParaRPr>
          </a:p>
        </p:txBody>
      </p:sp>
    </p:spTree>
    <p:extLst>
      <p:ext uri="{BB962C8B-B14F-4D97-AF65-F5344CB8AC3E}">
        <p14:creationId xmlns:p14="http://schemas.microsoft.com/office/powerpoint/2010/main" val="1614381595"/>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Lst>
  <p:timing>
    <p:tnLst>
      <p:par>
        <p:cTn id="1" dur="indefinite" restart="never" nodeType="tmRoot"/>
      </p:par>
    </p:tnLst>
  </p:timing>
  <p:hf sldNum="0" hdr="0" ftr="0"/>
  <p:txStyles>
    <p:titleStyle>
      <a:lvl1pPr algn="l" defTabSz="457200" rtl="0" eaLnBrk="0" fontAlgn="base" hangingPunct="0">
        <a:spcBef>
          <a:spcPct val="0"/>
        </a:spcBef>
        <a:spcAft>
          <a:spcPct val="0"/>
        </a:spcAft>
        <a:defRPr sz="2800" kern="1200" baseline="0">
          <a:solidFill>
            <a:srgbClr val="332A86"/>
          </a:solidFill>
          <a:latin typeface="+mj-lt"/>
          <a:ea typeface="MS PGothic" pitchFamily="34" charset="-128"/>
          <a:cs typeface="MS PGothic" charset="0"/>
        </a:defRPr>
      </a:lvl1pPr>
      <a:lvl2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2pPr>
      <a:lvl3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3pPr>
      <a:lvl4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4pPr>
      <a:lvl5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Line 5"/>
          <p:cNvSpPr>
            <a:spLocks noChangeShapeType="1"/>
          </p:cNvSpPr>
          <p:nvPr/>
        </p:nvSpPr>
        <p:spPr bwMode="auto">
          <a:xfrm>
            <a:off x="802800" y="863600"/>
            <a:ext cx="615315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latin typeface="Georgia" charset="0"/>
              <a:ea typeface="MS PGothic" charset="0"/>
              <a:cs typeface="MS PGothic" charset="0"/>
            </a:endParaRPr>
          </a:p>
        </p:txBody>
      </p:sp>
      <p:sp>
        <p:nvSpPr>
          <p:cNvPr id="8" name="Line 5"/>
          <p:cNvSpPr>
            <a:spLocks noChangeShapeType="1"/>
          </p:cNvSpPr>
          <p:nvPr/>
        </p:nvSpPr>
        <p:spPr bwMode="auto">
          <a:xfrm>
            <a:off x="1051200" y="6350000"/>
            <a:ext cx="774720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latin typeface="Georgia" charset="0"/>
              <a:ea typeface="MS PGothic" charset="0"/>
              <a:cs typeface="MS PGothic" charset="0"/>
            </a:endParaRPr>
          </a:p>
        </p:txBody>
      </p:sp>
      <p:pic>
        <p:nvPicPr>
          <p:cNvPr id="4101" name="Picture 8" descr="010023 HRA Graphic 144.eps"/>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727505">
            <a:off x="602457" y="6179343"/>
            <a:ext cx="342900" cy="341313"/>
          </a:xfrm>
          <a:prstGeom prst="rect">
            <a:avLst/>
          </a:prstGeom>
          <a:noFill/>
          <a:ln w="9525">
            <a:noFill/>
            <a:miter lim="800000"/>
            <a:headEnd/>
            <a:tailEnd/>
          </a:ln>
        </p:spPr>
      </p:pic>
      <p:pic>
        <p:nvPicPr>
          <p:cNvPr id="7" name="Picture 6" descr="NHS-BL-type-logo-1.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69100" y="279100"/>
            <a:ext cx="2200634" cy="648000"/>
          </a:xfrm>
          <a:prstGeom prst="rect">
            <a:avLst/>
          </a:prstGeom>
        </p:spPr>
      </p:pic>
      <p:sp>
        <p:nvSpPr>
          <p:cNvPr id="11" name="Date Placeholder 10"/>
          <p:cNvSpPr>
            <a:spLocks noGrp="1"/>
          </p:cNvSpPr>
          <p:nvPr>
            <p:ph type="dt" sz="half" idx="2"/>
          </p:nvPr>
        </p:nvSpPr>
        <p:spPr>
          <a:xfrm>
            <a:off x="6921500" y="6356350"/>
            <a:ext cx="1839912" cy="365125"/>
          </a:xfrm>
          <a:prstGeom prst="rect">
            <a:avLst/>
          </a:prstGeom>
        </p:spPr>
        <p:txBody>
          <a:bodyPr vert="horz" lIns="91440" tIns="45720" rIns="91440" bIns="45720" rtlCol="0" anchor="ctr"/>
          <a:lstStyle>
            <a:lvl1pPr algn="r">
              <a:defRPr sz="900" i="0">
                <a:solidFill>
                  <a:srgbClr val="332A86"/>
                </a:solidFill>
                <a:latin typeface="Arial"/>
              </a:defRPr>
            </a:lvl1pPr>
          </a:lstStyle>
          <a:p>
            <a:fld id="{0C860F16-C625-C346-9EE9-EBB701C6EF65}" type="datetime3">
              <a:rPr lang="en-GB" smtClean="0"/>
              <a:pPr/>
              <a:t>17 November, 2016</a:t>
            </a:fld>
            <a:endParaRPr lang="en-US" dirty="0"/>
          </a:p>
        </p:txBody>
      </p:sp>
      <p:sp>
        <p:nvSpPr>
          <p:cNvPr id="12" name="Title Placeholder 11"/>
          <p:cNvSpPr>
            <a:spLocks noGrp="1"/>
          </p:cNvSpPr>
          <p:nvPr>
            <p:ph type="title"/>
          </p:nvPr>
        </p:nvSpPr>
        <p:spPr>
          <a:xfrm>
            <a:off x="702000" y="1098000"/>
            <a:ext cx="79848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3" name="Text Placeholder 12"/>
          <p:cNvSpPr>
            <a:spLocks noGrp="1"/>
          </p:cNvSpPr>
          <p:nvPr>
            <p:ph type="body" idx="1"/>
          </p:nvPr>
        </p:nvSpPr>
        <p:spPr>
          <a:xfrm>
            <a:off x="702000" y="2178000"/>
            <a:ext cx="7984800" cy="35861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4" r:id="rId3"/>
    <p:sldLayoutId id="2147483791" r:id="rId4"/>
    <p:sldLayoutId id="2147483940" r:id="rId5"/>
    <p:sldLayoutId id="2147483941" r:id="rId6"/>
    <p:sldLayoutId id="2147483942" r:id="rId7"/>
    <p:sldLayoutId id="2147483943" r:id="rId8"/>
  </p:sldLayoutIdLst>
  <p:timing>
    <p:tnLst>
      <p:par>
        <p:cTn id="1" dur="indefinite" restart="never" nodeType="tmRoot"/>
      </p:par>
    </p:tnLst>
  </p:timing>
  <p:hf sldNum="0" hdr="0" ftr="0"/>
  <p:txStyles>
    <p:titleStyle>
      <a:lvl1pPr algn="l" defTabSz="457200" rtl="0" eaLnBrk="0" fontAlgn="base" hangingPunct="0">
        <a:spcBef>
          <a:spcPct val="0"/>
        </a:spcBef>
        <a:spcAft>
          <a:spcPct val="0"/>
        </a:spcAft>
        <a:defRPr sz="2800" kern="1200">
          <a:solidFill>
            <a:srgbClr val="332A86"/>
          </a:solidFill>
          <a:latin typeface="+mj-lt"/>
          <a:ea typeface="MS PGothic" pitchFamily="34" charset="-128"/>
          <a:cs typeface="MS PGothic" charset="0"/>
        </a:defRPr>
      </a:lvl1pPr>
      <a:lvl2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2pPr>
      <a:lvl3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3pPr>
      <a:lvl4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4pPr>
      <a:lvl5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Line 5"/>
          <p:cNvSpPr>
            <a:spLocks noChangeShapeType="1"/>
          </p:cNvSpPr>
          <p:nvPr/>
        </p:nvSpPr>
        <p:spPr bwMode="auto">
          <a:xfrm>
            <a:off x="802800" y="863600"/>
            <a:ext cx="615315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latin typeface="Georgia" charset="0"/>
              <a:ea typeface="MS PGothic" charset="0"/>
              <a:cs typeface="MS PGothic" charset="0"/>
            </a:endParaRPr>
          </a:p>
        </p:txBody>
      </p:sp>
      <p:sp>
        <p:nvSpPr>
          <p:cNvPr id="8" name="Line 5"/>
          <p:cNvSpPr>
            <a:spLocks noChangeShapeType="1"/>
          </p:cNvSpPr>
          <p:nvPr/>
        </p:nvSpPr>
        <p:spPr bwMode="auto">
          <a:xfrm>
            <a:off x="1051200" y="6350000"/>
            <a:ext cx="774720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latin typeface="Georgia" charset="0"/>
              <a:ea typeface="MS PGothic" charset="0"/>
              <a:cs typeface="MS PGothic" charset="0"/>
            </a:endParaRPr>
          </a:p>
        </p:txBody>
      </p:sp>
      <p:pic>
        <p:nvPicPr>
          <p:cNvPr id="4101" name="Picture 8" descr="010023 HRA Graphic 144.eps"/>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727505">
            <a:off x="602457" y="6179343"/>
            <a:ext cx="342900" cy="341313"/>
          </a:xfrm>
          <a:prstGeom prst="rect">
            <a:avLst/>
          </a:prstGeom>
          <a:noFill/>
          <a:ln w="9525">
            <a:noFill/>
            <a:miter lim="800000"/>
            <a:headEnd/>
            <a:tailEnd/>
          </a:ln>
        </p:spPr>
      </p:pic>
      <p:pic>
        <p:nvPicPr>
          <p:cNvPr id="7" name="Picture 6" descr="NHS-BL-type-logo-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69100" y="279100"/>
            <a:ext cx="2200634" cy="648000"/>
          </a:xfrm>
          <a:prstGeom prst="rect">
            <a:avLst/>
          </a:prstGeom>
        </p:spPr>
      </p:pic>
      <p:sp>
        <p:nvSpPr>
          <p:cNvPr id="11" name="Date Placeholder 10"/>
          <p:cNvSpPr>
            <a:spLocks noGrp="1"/>
          </p:cNvSpPr>
          <p:nvPr>
            <p:ph type="dt" sz="half" idx="2"/>
          </p:nvPr>
        </p:nvSpPr>
        <p:spPr>
          <a:xfrm>
            <a:off x="6921500" y="6356350"/>
            <a:ext cx="1839912" cy="365125"/>
          </a:xfrm>
          <a:prstGeom prst="rect">
            <a:avLst/>
          </a:prstGeom>
        </p:spPr>
        <p:txBody>
          <a:bodyPr vert="horz" lIns="91440" tIns="45720" rIns="91440" bIns="45720" rtlCol="0" anchor="ctr"/>
          <a:lstStyle>
            <a:lvl1pPr algn="r">
              <a:defRPr sz="900" i="0">
                <a:solidFill>
                  <a:srgbClr val="332A86"/>
                </a:solidFill>
                <a:latin typeface="Arial"/>
              </a:defRPr>
            </a:lvl1pPr>
          </a:lstStyle>
          <a:p>
            <a:fld id="{0C860F16-C625-C346-9EE9-EBB701C6EF65}" type="datetime3">
              <a:rPr lang="en-GB" smtClean="0"/>
              <a:pPr/>
              <a:t>17 November, 2016</a:t>
            </a:fld>
            <a:endParaRPr lang="en-US" dirty="0"/>
          </a:p>
        </p:txBody>
      </p:sp>
      <p:sp>
        <p:nvSpPr>
          <p:cNvPr id="12" name="Title Placeholder 11"/>
          <p:cNvSpPr>
            <a:spLocks noGrp="1"/>
          </p:cNvSpPr>
          <p:nvPr>
            <p:ph type="title"/>
          </p:nvPr>
        </p:nvSpPr>
        <p:spPr>
          <a:xfrm>
            <a:off x="702000" y="1098000"/>
            <a:ext cx="7984800" cy="1143000"/>
          </a:xfrm>
          <a:prstGeom prst="rect">
            <a:avLst/>
          </a:prstGeom>
        </p:spPr>
        <p:txBody>
          <a:bodyPr vert="horz" lIns="91440" tIns="45720" rIns="91440" bIns="45720" rtlCol="0" anchor="ctr">
            <a:normAutofit/>
          </a:bodyPr>
          <a:lstStyle/>
          <a:p>
            <a:r>
              <a:rPr lang="en-GB" dirty="0" smtClean="0"/>
              <a:t>Please use this slide for content that may be sensitive – check in the writer’s guide if unsure</a:t>
            </a:r>
            <a:endParaRPr lang="en-US" dirty="0"/>
          </a:p>
        </p:txBody>
      </p:sp>
      <p:sp>
        <p:nvSpPr>
          <p:cNvPr id="13" name="Text Placeholder 12"/>
          <p:cNvSpPr>
            <a:spLocks noGrp="1"/>
          </p:cNvSpPr>
          <p:nvPr>
            <p:ph type="body" idx="1"/>
          </p:nvPr>
        </p:nvSpPr>
        <p:spPr>
          <a:xfrm>
            <a:off x="702000" y="2178000"/>
            <a:ext cx="7984800" cy="35861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TextBox 9"/>
          <p:cNvSpPr txBox="1"/>
          <p:nvPr/>
        </p:nvSpPr>
        <p:spPr>
          <a:xfrm>
            <a:off x="958063" y="6402601"/>
            <a:ext cx="5811037" cy="215444"/>
          </a:xfrm>
          <a:prstGeom prst="rect">
            <a:avLst/>
          </a:prstGeom>
          <a:noFill/>
        </p:spPr>
        <p:txBody>
          <a:bodyPr wrap="square" rtlCol="0">
            <a:spAutoFit/>
          </a:bodyPr>
          <a:lstStyle/>
          <a:p>
            <a:pPr algn="l"/>
            <a:r>
              <a:rPr lang="en-US" sz="800" i="0" kern="1200" dirty="0" smtClean="0">
                <a:solidFill>
                  <a:srgbClr val="00ADC6"/>
                </a:solidFill>
                <a:latin typeface="+mn-lt"/>
                <a:ea typeface="MS PGothic" pitchFamily="34" charset="-128"/>
                <a:cs typeface="MS PGothic" pitchFamily="34" charset="-128"/>
              </a:rPr>
              <a:t>This presentation is designed to provide general information only. Our website Terms and Conditions apply </a:t>
            </a:r>
            <a:r>
              <a:rPr lang="en-US" sz="800" i="0" u="sng" kern="1200" dirty="0" smtClean="0">
                <a:solidFill>
                  <a:srgbClr val="00ADC6"/>
                </a:solidFill>
                <a:latin typeface="+mn-lt"/>
                <a:ea typeface="MS PGothic" pitchFamily="34" charset="-128"/>
                <a:cs typeface="MS PGothic" pitchFamily="34" charset="-128"/>
                <a:hlinkClick r:id="rId9"/>
              </a:rPr>
              <a:t>www.hra.nhs.uk</a:t>
            </a:r>
            <a:endParaRPr lang="en-US" sz="800" i="0" dirty="0">
              <a:solidFill>
                <a:srgbClr val="00ADC6"/>
              </a:solidFill>
              <a:latin typeface="+mn-lt"/>
            </a:endParaRPr>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90" r:id="rId5"/>
  </p:sldLayoutIdLst>
  <p:timing>
    <p:tnLst>
      <p:par>
        <p:cTn id="1" dur="indefinite" restart="never" nodeType="tmRoot"/>
      </p:par>
    </p:tnLst>
  </p:timing>
  <p:hf sldNum="0" hdr="0" ftr="0"/>
  <p:txStyles>
    <p:titleStyle>
      <a:lvl1pPr algn="l" defTabSz="457200" rtl="0" eaLnBrk="0" fontAlgn="base" hangingPunct="0">
        <a:spcBef>
          <a:spcPct val="0"/>
        </a:spcBef>
        <a:spcAft>
          <a:spcPct val="0"/>
        </a:spcAft>
        <a:defRPr sz="2800" kern="1200" baseline="0">
          <a:solidFill>
            <a:srgbClr val="332A86"/>
          </a:solidFill>
          <a:latin typeface="+mj-lt"/>
          <a:ea typeface="MS PGothic" pitchFamily="34" charset="-128"/>
          <a:cs typeface="MS PGothic" charset="0"/>
        </a:defRPr>
      </a:lvl1pPr>
      <a:lvl2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2pPr>
      <a:lvl3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3pPr>
      <a:lvl4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4pPr>
      <a:lvl5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332A86"/>
        </a:solidFill>
        <a:effectLst/>
      </p:bgPr>
    </p:bg>
    <p:spTree>
      <p:nvGrpSpPr>
        <p:cNvPr id="1" name=""/>
        <p:cNvGrpSpPr/>
        <p:nvPr/>
      </p:nvGrpSpPr>
      <p:grpSpPr>
        <a:xfrm>
          <a:off x="0" y="0"/>
          <a:ext cx="0" cy="0"/>
          <a:chOff x="0" y="0"/>
          <a:chExt cx="0" cy="0"/>
        </a:xfrm>
      </p:grpSpPr>
      <p:pic>
        <p:nvPicPr>
          <p:cNvPr id="7" name="Picture 8" descr="010023 HRA Graphic 144.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872495">
            <a:off x="602457" y="6179343"/>
            <a:ext cx="342900" cy="341313"/>
          </a:xfrm>
          <a:prstGeom prst="rect">
            <a:avLst/>
          </a:prstGeom>
          <a:noFill/>
          <a:ln w="9525">
            <a:noFill/>
            <a:miter lim="800000"/>
            <a:headEnd/>
            <a:tailEnd/>
          </a:ln>
        </p:spPr>
      </p:pic>
      <p:sp>
        <p:nvSpPr>
          <p:cNvPr id="8" name="Line 5"/>
          <p:cNvSpPr>
            <a:spLocks noChangeShapeType="1"/>
          </p:cNvSpPr>
          <p:nvPr/>
        </p:nvSpPr>
        <p:spPr bwMode="auto">
          <a:xfrm>
            <a:off x="1051200" y="6350000"/>
            <a:ext cx="7736400" cy="0"/>
          </a:xfrm>
          <a:prstGeom prst="line">
            <a:avLst/>
          </a:prstGeom>
          <a:noFill/>
          <a:ln w="12700" cap="flat" cmpd="sng" algn="ctr">
            <a:solidFill>
              <a:schemeClr val="bg1"/>
            </a:solidFill>
            <a:prstDash val="solid"/>
            <a:round/>
            <a:headEnd type="none" w="med" len="med"/>
            <a:tailEnd type="none" w="med" len="med"/>
          </a:ln>
          <a:effectLst/>
          <a:extLst/>
        </p:spPr>
        <p:txBody>
          <a:bodyPr/>
          <a:lstStyle/>
          <a:p>
            <a:pPr>
              <a:defRPr/>
            </a:pPr>
            <a:endParaRPr lang="en-US">
              <a:latin typeface="Georgia" charset="0"/>
              <a:ea typeface="MS PGothic" charset="0"/>
              <a:cs typeface="MS PGothic" charset="0"/>
            </a:endParaRPr>
          </a:p>
        </p:txBody>
      </p:sp>
      <p:sp>
        <p:nvSpPr>
          <p:cNvPr id="25" name="Line 5"/>
          <p:cNvSpPr>
            <a:spLocks noChangeShapeType="1"/>
          </p:cNvSpPr>
          <p:nvPr/>
        </p:nvSpPr>
        <p:spPr bwMode="auto">
          <a:xfrm>
            <a:off x="802800" y="863600"/>
            <a:ext cx="5737700" cy="0"/>
          </a:xfrm>
          <a:prstGeom prst="line">
            <a:avLst/>
          </a:prstGeom>
          <a:noFill/>
          <a:ln w="12700" cap="flat" cmpd="sng" algn="ctr">
            <a:solidFill>
              <a:srgbClr val="FFFFFF"/>
            </a:solidFill>
            <a:prstDash val="solid"/>
            <a:round/>
            <a:headEnd type="none" w="med" len="med"/>
            <a:tailEnd type="none" w="med" len="med"/>
          </a:ln>
          <a:effectLst/>
          <a:extLst/>
        </p:spPr>
        <p:txBody>
          <a:bodyPr/>
          <a:lstStyle/>
          <a:p>
            <a:pPr>
              <a:defRPr/>
            </a:pPr>
            <a:endParaRPr lang="en-US">
              <a:latin typeface="Georgia" charset="0"/>
              <a:ea typeface="MS PGothic" charset="0"/>
              <a:cs typeface="MS PGothic" charset="0"/>
            </a:endParaRPr>
          </a:p>
        </p:txBody>
      </p:sp>
      <p:pic>
        <p:nvPicPr>
          <p:cNvPr id="6" name="Picture 5" descr="NHS-white-type-logo-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0006" y="207101"/>
            <a:ext cx="2445148" cy="719999"/>
          </a:xfrm>
          <a:prstGeom prst="rect">
            <a:avLst/>
          </a:prstGeom>
        </p:spPr>
      </p:pic>
      <p:sp>
        <p:nvSpPr>
          <p:cNvPr id="9" name="TextBox 8"/>
          <p:cNvSpPr txBox="1"/>
          <p:nvPr/>
        </p:nvSpPr>
        <p:spPr>
          <a:xfrm>
            <a:off x="958063" y="6402601"/>
            <a:ext cx="5811037" cy="215444"/>
          </a:xfrm>
          <a:prstGeom prst="rect">
            <a:avLst/>
          </a:prstGeom>
          <a:noFill/>
        </p:spPr>
        <p:txBody>
          <a:bodyPr wrap="square" rtlCol="0">
            <a:spAutoFit/>
          </a:bodyPr>
          <a:lstStyle/>
          <a:p>
            <a:pPr algn="l"/>
            <a:r>
              <a:rPr lang="en-US" sz="800" i="0" kern="1200" dirty="0" smtClean="0">
                <a:solidFill>
                  <a:schemeClr val="bg1"/>
                </a:solidFill>
                <a:latin typeface="+mn-lt"/>
                <a:ea typeface="MS PGothic" pitchFamily="34" charset="-128"/>
                <a:cs typeface="MS PGothic" pitchFamily="34" charset="-128"/>
              </a:rPr>
              <a:t>This presentation is designed to provide general information only. Our website Terms and Conditions apply </a:t>
            </a:r>
            <a:r>
              <a:rPr lang="en-US" sz="800" i="0" u="sng" kern="1200" dirty="0" smtClean="0">
                <a:solidFill>
                  <a:schemeClr val="bg1"/>
                </a:solidFill>
                <a:latin typeface="+mn-lt"/>
                <a:ea typeface="MS PGothic" pitchFamily="34" charset="-128"/>
                <a:cs typeface="MS PGothic" pitchFamily="34" charset="-128"/>
                <a:hlinkClick r:id="rId5"/>
              </a:rPr>
              <a:t>www.hra.nhs.uk</a:t>
            </a:r>
            <a:endParaRPr lang="en-US" sz="800" i="0" dirty="0">
              <a:solidFill>
                <a:schemeClr val="bg1"/>
              </a:solidFill>
              <a:latin typeface="+mn-lt"/>
            </a:endParaRPr>
          </a:p>
        </p:txBody>
      </p:sp>
    </p:spTree>
    <p:extLst>
      <p:ext uri="{BB962C8B-B14F-4D97-AF65-F5344CB8AC3E}">
        <p14:creationId xmlns:p14="http://schemas.microsoft.com/office/powerpoint/2010/main" val="1300289106"/>
      </p:ext>
    </p:extLst>
  </p:cSld>
  <p:clrMap bg1="lt1" tx1="dk1" bg2="lt2" tx2="dk2" accent1="accent1" accent2="accent2" accent3="accent3" accent4="accent4" accent5="accent5" accent6="accent6" hlink="hlink" folHlink="folHlink"/>
  <p:sldLayoutIdLst>
    <p:sldLayoutId id="2147483797" r:id="rId1"/>
  </p:sldLayoutIdLst>
  <p:txStyles>
    <p:titleStyle>
      <a:lvl1pPr algn="l" defTabSz="457200" rtl="0" eaLnBrk="1" latinLnBrk="0" hangingPunct="1">
        <a:spcBef>
          <a:spcPct val="0"/>
        </a:spcBef>
        <a:buNone/>
        <a:defRPr sz="42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Line 5"/>
          <p:cNvSpPr>
            <a:spLocks noChangeShapeType="1"/>
          </p:cNvSpPr>
          <p:nvPr/>
        </p:nvSpPr>
        <p:spPr bwMode="auto">
          <a:xfrm>
            <a:off x="802800" y="863600"/>
            <a:ext cx="615315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sp>
        <p:nvSpPr>
          <p:cNvPr id="8" name="Line 5"/>
          <p:cNvSpPr>
            <a:spLocks noChangeShapeType="1"/>
          </p:cNvSpPr>
          <p:nvPr/>
        </p:nvSpPr>
        <p:spPr bwMode="auto">
          <a:xfrm>
            <a:off x="1051200" y="6350000"/>
            <a:ext cx="774720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pic>
        <p:nvPicPr>
          <p:cNvPr id="4101" name="Picture 8" descr="010023 HRA Graphic 144.eps"/>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727505">
            <a:off x="602457" y="6179343"/>
            <a:ext cx="342900" cy="341313"/>
          </a:xfrm>
          <a:prstGeom prst="rect">
            <a:avLst/>
          </a:prstGeom>
          <a:noFill/>
          <a:ln w="9525">
            <a:noFill/>
            <a:miter lim="800000"/>
            <a:headEnd/>
            <a:tailEnd/>
          </a:ln>
        </p:spPr>
      </p:pic>
      <p:pic>
        <p:nvPicPr>
          <p:cNvPr id="7" name="Picture 6" descr="NHS-BL-type-logo-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69100" y="279100"/>
            <a:ext cx="2200634" cy="648000"/>
          </a:xfrm>
          <a:prstGeom prst="rect">
            <a:avLst/>
          </a:prstGeom>
        </p:spPr>
      </p:pic>
      <p:sp>
        <p:nvSpPr>
          <p:cNvPr id="11" name="Date Placeholder 10"/>
          <p:cNvSpPr>
            <a:spLocks noGrp="1"/>
          </p:cNvSpPr>
          <p:nvPr>
            <p:ph type="dt" sz="half" idx="2"/>
          </p:nvPr>
        </p:nvSpPr>
        <p:spPr>
          <a:xfrm>
            <a:off x="6921500" y="6356350"/>
            <a:ext cx="1839912" cy="365125"/>
          </a:xfrm>
          <a:prstGeom prst="rect">
            <a:avLst/>
          </a:prstGeom>
        </p:spPr>
        <p:txBody>
          <a:bodyPr vert="horz" lIns="91440" tIns="45720" rIns="91440" bIns="45720" rtlCol="0" anchor="ctr"/>
          <a:lstStyle>
            <a:lvl1pPr algn="r">
              <a:defRPr sz="900" i="0">
                <a:solidFill>
                  <a:srgbClr val="332A86"/>
                </a:solidFill>
                <a:latin typeface="Arial"/>
              </a:defRPr>
            </a:lvl1pPr>
          </a:lstStyle>
          <a:p>
            <a:fld id="{0C860F16-C625-C346-9EE9-EBB701C6EF65}" type="datetime3">
              <a:rPr lang="en-GB" smtClean="0"/>
              <a:pPr/>
              <a:t>17 November, 2016</a:t>
            </a:fld>
            <a:endParaRPr lang="en-US" dirty="0"/>
          </a:p>
        </p:txBody>
      </p:sp>
      <p:sp>
        <p:nvSpPr>
          <p:cNvPr id="12" name="Title Placeholder 11"/>
          <p:cNvSpPr>
            <a:spLocks noGrp="1"/>
          </p:cNvSpPr>
          <p:nvPr>
            <p:ph type="title"/>
          </p:nvPr>
        </p:nvSpPr>
        <p:spPr>
          <a:xfrm>
            <a:off x="702000" y="1098000"/>
            <a:ext cx="7984800" cy="1143000"/>
          </a:xfrm>
          <a:prstGeom prst="rect">
            <a:avLst/>
          </a:prstGeom>
        </p:spPr>
        <p:txBody>
          <a:bodyPr vert="horz" lIns="91440" tIns="45720" rIns="91440" bIns="45720" rtlCol="0" anchor="ctr">
            <a:normAutofit/>
          </a:bodyPr>
          <a:lstStyle/>
          <a:p>
            <a:r>
              <a:rPr lang="en-GB" dirty="0" smtClean="0"/>
              <a:t>Please use this slide for content that may be sensitive – check in the writer’s guide if unsure</a:t>
            </a:r>
            <a:endParaRPr lang="en-US" dirty="0"/>
          </a:p>
        </p:txBody>
      </p:sp>
      <p:sp>
        <p:nvSpPr>
          <p:cNvPr id="13" name="Text Placeholder 12"/>
          <p:cNvSpPr>
            <a:spLocks noGrp="1"/>
          </p:cNvSpPr>
          <p:nvPr>
            <p:ph type="body" idx="1"/>
          </p:nvPr>
        </p:nvSpPr>
        <p:spPr>
          <a:xfrm>
            <a:off x="702000" y="2178000"/>
            <a:ext cx="7984800" cy="35861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TextBox 9"/>
          <p:cNvSpPr txBox="1"/>
          <p:nvPr/>
        </p:nvSpPr>
        <p:spPr>
          <a:xfrm>
            <a:off x="958063" y="6402601"/>
            <a:ext cx="5811037" cy="215444"/>
          </a:xfrm>
          <a:prstGeom prst="rect">
            <a:avLst/>
          </a:prstGeom>
          <a:noFill/>
        </p:spPr>
        <p:txBody>
          <a:bodyPr wrap="square" rtlCol="0">
            <a:spAutoFit/>
          </a:bodyPr>
          <a:lstStyle/>
          <a:p>
            <a:pPr algn="l"/>
            <a:r>
              <a:rPr lang="en-US" sz="800" i="0" dirty="0" smtClean="0">
                <a:solidFill>
                  <a:srgbClr val="00ADC6"/>
                </a:solidFill>
                <a:latin typeface="Arial"/>
              </a:rPr>
              <a:t>This presentation is designed to provide general information only. Our website Terms and Conditions apply </a:t>
            </a:r>
            <a:r>
              <a:rPr lang="en-US" sz="800" i="0" u="sng" dirty="0" smtClean="0">
                <a:solidFill>
                  <a:srgbClr val="00ADC6"/>
                </a:solidFill>
                <a:latin typeface="Arial"/>
                <a:hlinkClick r:id="rId10"/>
              </a:rPr>
              <a:t>www.hra.nhs.uk</a:t>
            </a:r>
            <a:endParaRPr lang="en-US" sz="800" i="0" dirty="0">
              <a:solidFill>
                <a:srgbClr val="00ADC6"/>
              </a:solidFill>
              <a:latin typeface="Arial"/>
            </a:endParaRPr>
          </a:p>
        </p:txBody>
      </p:sp>
    </p:spTree>
    <p:extLst>
      <p:ext uri="{BB962C8B-B14F-4D97-AF65-F5344CB8AC3E}">
        <p14:creationId xmlns:p14="http://schemas.microsoft.com/office/powerpoint/2010/main" val="1569710147"/>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911" r:id="rId5"/>
    <p:sldLayoutId id="2147483965" r:id="rId6"/>
  </p:sldLayoutIdLst>
  <p:timing>
    <p:tnLst>
      <p:par>
        <p:cTn id="1" dur="indefinite" restart="never" nodeType="tmRoot"/>
      </p:par>
    </p:tnLst>
  </p:timing>
  <p:hf sldNum="0" hdr="0" ftr="0"/>
  <p:txStyles>
    <p:titleStyle>
      <a:lvl1pPr algn="l" defTabSz="457200" rtl="0" eaLnBrk="0" fontAlgn="base" hangingPunct="0">
        <a:spcBef>
          <a:spcPct val="0"/>
        </a:spcBef>
        <a:spcAft>
          <a:spcPct val="0"/>
        </a:spcAft>
        <a:defRPr sz="2800" kern="1200" baseline="0">
          <a:solidFill>
            <a:srgbClr val="332A86"/>
          </a:solidFill>
          <a:latin typeface="+mj-lt"/>
          <a:ea typeface="MS PGothic" pitchFamily="34" charset="-128"/>
          <a:cs typeface="MS PGothic" charset="0"/>
        </a:defRPr>
      </a:lvl1pPr>
      <a:lvl2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2pPr>
      <a:lvl3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3pPr>
      <a:lvl4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4pPr>
      <a:lvl5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Line 5"/>
          <p:cNvSpPr>
            <a:spLocks noChangeShapeType="1"/>
          </p:cNvSpPr>
          <p:nvPr/>
        </p:nvSpPr>
        <p:spPr bwMode="auto">
          <a:xfrm>
            <a:off x="802800" y="863600"/>
            <a:ext cx="615315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sp>
        <p:nvSpPr>
          <p:cNvPr id="8" name="Line 5"/>
          <p:cNvSpPr>
            <a:spLocks noChangeShapeType="1"/>
          </p:cNvSpPr>
          <p:nvPr/>
        </p:nvSpPr>
        <p:spPr bwMode="auto">
          <a:xfrm>
            <a:off x="1051200" y="6350000"/>
            <a:ext cx="774720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pic>
        <p:nvPicPr>
          <p:cNvPr id="4101" name="Picture 8" descr="010023 HRA Graphic 144.eps"/>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727505">
            <a:off x="602457" y="6179343"/>
            <a:ext cx="342900" cy="341313"/>
          </a:xfrm>
          <a:prstGeom prst="rect">
            <a:avLst/>
          </a:prstGeom>
          <a:noFill/>
          <a:ln w="9525">
            <a:noFill/>
            <a:miter lim="800000"/>
            <a:headEnd/>
            <a:tailEnd/>
          </a:ln>
        </p:spPr>
      </p:pic>
      <p:pic>
        <p:nvPicPr>
          <p:cNvPr id="7" name="Picture 6" descr="NHS-BL-type-logo-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69100" y="279100"/>
            <a:ext cx="2200634" cy="648000"/>
          </a:xfrm>
          <a:prstGeom prst="rect">
            <a:avLst/>
          </a:prstGeom>
        </p:spPr>
      </p:pic>
      <p:sp>
        <p:nvSpPr>
          <p:cNvPr id="11" name="Date Placeholder 10"/>
          <p:cNvSpPr>
            <a:spLocks noGrp="1"/>
          </p:cNvSpPr>
          <p:nvPr>
            <p:ph type="dt" sz="half" idx="2"/>
          </p:nvPr>
        </p:nvSpPr>
        <p:spPr>
          <a:xfrm>
            <a:off x="6921500" y="6356350"/>
            <a:ext cx="1839912" cy="365125"/>
          </a:xfrm>
          <a:prstGeom prst="rect">
            <a:avLst/>
          </a:prstGeom>
        </p:spPr>
        <p:txBody>
          <a:bodyPr vert="horz" lIns="91440" tIns="45720" rIns="91440" bIns="45720" rtlCol="0" anchor="ctr"/>
          <a:lstStyle>
            <a:lvl1pPr algn="r">
              <a:defRPr sz="900" i="0">
                <a:solidFill>
                  <a:srgbClr val="332A86"/>
                </a:solidFill>
                <a:latin typeface="Arial"/>
              </a:defRPr>
            </a:lvl1pPr>
          </a:lstStyle>
          <a:p>
            <a:fld id="{8DBEA488-7F63-4CD1-BA97-952782548480}" type="datetime1">
              <a:rPr lang="en-GB" smtClean="0">
                <a:cs typeface="+mn-cs"/>
              </a:rPr>
              <a:pPr/>
              <a:t>17/11/2016</a:t>
            </a:fld>
            <a:endParaRPr lang="en-US" dirty="0">
              <a:cs typeface="+mn-cs"/>
            </a:endParaRPr>
          </a:p>
        </p:txBody>
      </p:sp>
      <p:sp>
        <p:nvSpPr>
          <p:cNvPr id="12" name="Title Placeholder 11"/>
          <p:cNvSpPr>
            <a:spLocks noGrp="1"/>
          </p:cNvSpPr>
          <p:nvPr>
            <p:ph type="title"/>
          </p:nvPr>
        </p:nvSpPr>
        <p:spPr>
          <a:xfrm>
            <a:off x="702000" y="1098000"/>
            <a:ext cx="7984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702000" y="2178000"/>
            <a:ext cx="7984800" cy="3586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4638753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Lst>
  <p:timing>
    <p:tnLst>
      <p:par>
        <p:cTn id="1" dur="indefinite" restart="never" nodeType="tmRoot"/>
      </p:par>
    </p:tnLst>
  </p:timing>
  <p:hf hdr="0" ftr="0" dt="0"/>
  <p:txStyles>
    <p:titleStyle>
      <a:lvl1pPr algn="l" defTabSz="457200" rtl="0" eaLnBrk="1" fontAlgn="base" hangingPunct="1">
        <a:spcBef>
          <a:spcPct val="0"/>
        </a:spcBef>
        <a:spcAft>
          <a:spcPct val="0"/>
        </a:spcAft>
        <a:defRPr sz="2800" kern="1200">
          <a:solidFill>
            <a:srgbClr val="332A86"/>
          </a:solidFill>
          <a:latin typeface="+mj-lt"/>
          <a:ea typeface="MS PGothic" pitchFamily="34" charset="-128"/>
          <a:cs typeface="MS PGothic" charset="0"/>
        </a:defRPr>
      </a:lvl1pPr>
      <a:lvl2pPr algn="l" defTabSz="457200" rtl="0" eaLnBrk="1" fontAlgn="base" hangingPunct="1">
        <a:spcBef>
          <a:spcPct val="0"/>
        </a:spcBef>
        <a:spcAft>
          <a:spcPct val="0"/>
        </a:spcAft>
        <a:defRPr sz="2800">
          <a:solidFill>
            <a:srgbClr val="009FBA"/>
          </a:solidFill>
          <a:latin typeface="Calibri" charset="0"/>
          <a:ea typeface="MS PGothic" pitchFamily="34" charset="-128"/>
          <a:cs typeface="MS PGothic" charset="0"/>
        </a:defRPr>
      </a:lvl2pPr>
      <a:lvl3pPr algn="l" defTabSz="457200" rtl="0" eaLnBrk="1" fontAlgn="base" hangingPunct="1">
        <a:spcBef>
          <a:spcPct val="0"/>
        </a:spcBef>
        <a:spcAft>
          <a:spcPct val="0"/>
        </a:spcAft>
        <a:defRPr sz="2800">
          <a:solidFill>
            <a:srgbClr val="009FBA"/>
          </a:solidFill>
          <a:latin typeface="Calibri" charset="0"/>
          <a:ea typeface="MS PGothic" pitchFamily="34" charset="-128"/>
          <a:cs typeface="MS PGothic" charset="0"/>
        </a:defRPr>
      </a:lvl3pPr>
      <a:lvl4pPr algn="l" defTabSz="457200" rtl="0" eaLnBrk="1" fontAlgn="base" hangingPunct="1">
        <a:spcBef>
          <a:spcPct val="0"/>
        </a:spcBef>
        <a:spcAft>
          <a:spcPct val="0"/>
        </a:spcAft>
        <a:defRPr sz="2800">
          <a:solidFill>
            <a:srgbClr val="009FBA"/>
          </a:solidFill>
          <a:latin typeface="Calibri" charset="0"/>
          <a:ea typeface="MS PGothic" pitchFamily="34" charset="-128"/>
          <a:cs typeface="MS PGothic" charset="0"/>
        </a:defRPr>
      </a:lvl4pPr>
      <a:lvl5pPr algn="l" defTabSz="457200" rtl="0" eaLnBrk="1" fontAlgn="base" hangingPunct="1">
        <a:spcBef>
          <a:spcPct val="0"/>
        </a:spcBef>
        <a:spcAft>
          <a:spcPct val="0"/>
        </a:spcAft>
        <a:defRPr sz="2800">
          <a:solidFill>
            <a:srgbClr val="009FBA"/>
          </a:solidFill>
          <a:latin typeface="Calibri" charset="0"/>
          <a:ea typeface="MS PGothic"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1pPr>
      <a:lvl2pPr marL="742950" indent="-28575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3pPr>
      <a:lvl4pPr marL="1600200" indent="-22860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4pPr>
      <a:lvl5pPr marL="2057400" indent="-22860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3260F2DF-D412-48A9-950D-2E5BCC5CF03A}" type="datetimeFigureOut">
              <a:rPr lang="en-GB" i="0" smtClean="0">
                <a:solidFill>
                  <a:prstClr val="black">
                    <a:tint val="75000"/>
                  </a:prstClr>
                </a:solidFill>
                <a:latin typeface="Calibri"/>
                <a:ea typeface="+mn-ea"/>
                <a:cs typeface="+mn-cs"/>
              </a:rPr>
              <a:pPr fontAlgn="auto">
                <a:spcBef>
                  <a:spcPts val="0"/>
                </a:spcBef>
                <a:spcAft>
                  <a:spcPts val="0"/>
                </a:spcAft>
              </a:pPr>
              <a:t>17/11/2016</a:t>
            </a:fld>
            <a:endParaRPr lang="en-GB" i="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i="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0BBBA50-D4B5-47CC-B782-89CF01E78DC5}" type="slidenum">
              <a:rPr lang="en-GB" i="0" smtClean="0">
                <a:solidFill>
                  <a:prstClr val="black">
                    <a:tint val="75000"/>
                  </a:prstClr>
                </a:solidFill>
                <a:latin typeface="Calibri"/>
                <a:ea typeface="+mn-ea"/>
                <a:cs typeface="+mn-cs"/>
              </a:rPr>
              <a:pPr fontAlgn="auto">
                <a:spcBef>
                  <a:spcPts val="0"/>
                </a:spcBef>
                <a:spcAft>
                  <a:spcPts val="0"/>
                </a:spcAft>
              </a:pPr>
              <a:t>‹#›</a:t>
            </a:fld>
            <a:endParaRPr lang="en-GB" i="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739688892"/>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Line 5"/>
          <p:cNvSpPr>
            <a:spLocks noChangeShapeType="1"/>
          </p:cNvSpPr>
          <p:nvPr/>
        </p:nvSpPr>
        <p:spPr bwMode="auto">
          <a:xfrm>
            <a:off x="802800" y="863600"/>
            <a:ext cx="615315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sp>
        <p:nvSpPr>
          <p:cNvPr id="8" name="Line 5"/>
          <p:cNvSpPr>
            <a:spLocks noChangeShapeType="1"/>
          </p:cNvSpPr>
          <p:nvPr/>
        </p:nvSpPr>
        <p:spPr bwMode="auto">
          <a:xfrm>
            <a:off x="1051200" y="6350000"/>
            <a:ext cx="774720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pic>
        <p:nvPicPr>
          <p:cNvPr id="4101" name="Picture 8" descr="010023 HRA Graphic 144.eps"/>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727505">
            <a:off x="602457" y="6179343"/>
            <a:ext cx="342900" cy="341313"/>
          </a:xfrm>
          <a:prstGeom prst="rect">
            <a:avLst/>
          </a:prstGeom>
          <a:noFill/>
          <a:ln w="9525">
            <a:noFill/>
            <a:miter lim="800000"/>
            <a:headEnd/>
            <a:tailEnd/>
          </a:ln>
        </p:spPr>
      </p:pic>
      <p:pic>
        <p:nvPicPr>
          <p:cNvPr id="7" name="Picture 6" descr="NHS-BL-type-logo-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9100" y="279100"/>
            <a:ext cx="2200634" cy="648000"/>
          </a:xfrm>
          <a:prstGeom prst="rect">
            <a:avLst/>
          </a:prstGeom>
        </p:spPr>
      </p:pic>
      <p:sp>
        <p:nvSpPr>
          <p:cNvPr id="11" name="Date Placeholder 10"/>
          <p:cNvSpPr>
            <a:spLocks noGrp="1"/>
          </p:cNvSpPr>
          <p:nvPr>
            <p:ph type="dt" sz="half" idx="2"/>
          </p:nvPr>
        </p:nvSpPr>
        <p:spPr>
          <a:xfrm>
            <a:off x="6921500" y="6356350"/>
            <a:ext cx="1839912" cy="365125"/>
          </a:xfrm>
          <a:prstGeom prst="rect">
            <a:avLst/>
          </a:prstGeom>
        </p:spPr>
        <p:txBody>
          <a:bodyPr vert="horz" lIns="91440" tIns="45720" rIns="91440" bIns="45720" rtlCol="0" anchor="ctr"/>
          <a:lstStyle>
            <a:lvl1pPr algn="r">
              <a:defRPr sz="900" i="0">
                <a:solidFill>
                  <a:srgbClr val="332A86"/>
                </a:solidFill>
                <a:latin typeface="Arial"/>
              </a:defRPr>
            </a:lvl1pPr>
          </a:lstStyle>
          <a:p>
            <a:fld id="{0C860F16-C625-C346-9EE9-EBB701C6EF65}" type="datetime3">
              <a:rPr lang="en-GB" smtClean="0"/>
              <a:pPr/>
              <a:t>17 November, 2016</a:t>
            </a:fld>
            <a:endParaRPr lang="en-US" dirty="0"/>
          </a:p>
        </p:txBody>
      </p:sp>
      <p:sp>
        <p:nvSpPr>
          <p:cNvPr id="12" name="Title Placeholder 11"/>
          <p:cNvSpPr>
            <a:spLocks noGrp="1"/>
          </p:cNvSpPr>
          <p:nvPr>
            <p:ph type="title"/>
          </p:nvPr>
        </p:nvSpPr>
        <p:spPr>
          <a:xfrm>
            <a:off x="702000" y="1098000"/>
            <a:ext cx="7984800" cy="1143000"/>
          </a:xfrm>
          <a:prstGeom prst="rect">
            <a:avLst/>
          </a:prstGeom>
        </p:spPr>
        <p:txBody>
          <a:bodyPr vert="horz" lIns="91440" tIns="45720" rIns="91440" bIns="45720" rtlCol="0" anchor="ctr">
            <a:normAutofit/>
          </a:bodyPr>
          <a:lstStyle/>
          <a:p>
            <a:r>
              <a:rPr lang="en-GB" dirty="0" smtClean="0"/>
              <a:t>Please use this slide for content that may be sensitive – check in the writer’s guide if unsure</a:t>
            </a:r>
            <a:endParaRPr lang="en-US" dirty="0"/>
          </a:p>
        </p:txBody>
      </p:sp>
      <p:sp>
        <p:nvSpPr>
          <p:cNvPr id="13" name="Text Placeholder 12"/>
          <p:cNvSpPr>
            <a:spLocks noGrp="1"/>
          </p:cNvSpPr>
          <p:nvPr>
            <p:ph type="body" idx="1"/>
          </p:nvPr>
        </p:nvSpPr>
        <p:spPr>
          <a:xfrm>
            <a:off x="702000" y="2178000"/>
            <a:ext cx="7984800" cy="35861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TextBox 9"/>
          <p:cNvSpPr txBox="1"/>
          <p:nvPr/>
        </p:nvSpPr>
        <p:spPr>
          <a:xfrm>
            <a:off x="958063" y="6402601"/>
            <a:ext cx="5811037" cy="215444"/>
          </a:xfrm>
          <a:prstGeom prst="rect">
            <a:avLst/>
          </a:prstGeom>
          <a:noFill/>
        </p:spPr>
        <p:txBody>
          <a:bodyPr wrap="square" rtlCol="0">
            <a:spAutoFit/>
          </a:bodyPr>
          <a:lstStyle/>
          <a:p>
            <a:pPr algn="l"/>
            <a:r>
              <a:rPr lang="en-US" sz="800" i="0" dirty="0" smtClean="0">
                <a:solidFill>
                  <a:srgbClr val="00ADC6"/>
                </a:solidFill>
                <a:latin typeface="Arial"/>
              </a:rPr>
              <a:t>This presentation is designed to provide general information only. Our website Terms and Conditions apply </a:t>
            </a:r>
            <a:r>
              <a:rPr lang="en-US" sz="800" i="0" u="sng" dirty="0" smtClean="0">
                <a:solidFill>
                  <a:srgbClr val="00ADC6"/>
                </a:solidFill>
                <a:latin typeface="Arial"/>
                <a:hlinkClick r:id="rId8"/>
              </a:rPr>
              <a:t>www.hra.nhs.uk</a:t>
            </a:r>
            <a:endParaRPr lang="en-US" sz="800" i="0" dirty="0">
              <a:solidFill>
                <a:srgbClr val="00ADC6"/>
              </a:solidFill>
              <a:latin typeface="Arial"/>
            </a:endParaRPr>
          </a:p>
        </p:txBody>
      </p:sp>
    </p:spTree>
    <p:extLst>
      <p:ext uri="{BB962C8B-B14F-4D97-AF65-F5344CB8AC3E}">
        <p14:creationId xmlns:p14="http://schemas.microsoft.com/office/powerpoint/2010/main" val="2028630777"/>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Lst>
  <p:timing>
    <p:tnLst>
      <p:par>
        <p:cTn id="1" dur="indefinite" restart="never" nodeType="tmRoot"/>
      </p:par>
    </p:tnLst>
  </p:timing>
  <p:hf sldNum="0" hdr="0" ftr="0"/>
  <p:txStyles>
    <p:titleStyle>
      <a:lvl1pPr algn="l" defTabSz="457200" rtl="0" eaLnBrk="0" fontAlgn="base" hangingPunct="0">
        <a:spcBef>
          <a:spcPct val="0"/>
        </a:spcBef>
        <a:spcAft>
          <a:spcPct val="0"/>
        </a:spcAft>
        <a:defRPr sz="2800" kern="1200" baseline="0">
          <a:solidFill>
            <a:srgbClr val="332A86"/>
          </a:solidFill>
          <a:latin typeface="+mj-lt"/>
          <a:ea typeface="MS PGothic" pitchFamily="34" charset="-128"/>
          <a:cs typeface="MS PGothic" charset="0"/>
        </a:defRPr>
      </a:lvl1pPr>
      <a:lvl2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2pPr>
      <a:lvl3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3pPr>
      <a:lvl4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4pPr>
      <a:lvl5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Line 5"/>
          <p:cNvSpPr>
            <a:spLocks noChangeShapeType="1"/>
          </p:cNvSpPr>
          <p:nvPr/>
        </p:nvSpPr>
        <p:spPr bwMode="auto">
          <a:xfrm>
            <a:off x="802800" y="863600"/>
            <a:ext cx="615315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lgn="l" fontAlgn="auto">
              <a:spcBef>
                <a:spcPts val="0"/>
              </a:spcBef>
              <a:spcAft>
                <a:spcPts val="0"/>
              </a:spcAft>
              <a:defRPr/>
            </a:pPr>
            <a:endParaRPr lang="en-US" sz="1800" i="0">
              <a:solidFill>
                <a:srgbClr val="332A86"/>
              </a:solidFill>
              <a:latin typeface="Georgia" charset="0"/>
              <a:ea typeface="MS PGothic" charset="0"/>
              <a:cs typeface="MS PGothic" charset="0"/>
            </a:endParaRPr>
          </a:p>
        </p:txBody>
      </p:sp>
      <p:sp>
        <p:nvSpPr>
          <p:cNvPr id="8" name="Line 5"/>
          <p:cNvSpPr>
            <a:spLocks noChangeShapeType="1"/>
          </p:cNvSpPr>
          <p:nvPr/>
        </p:nvSpPr>
        <p:spPr bwMode="auto">
          <a:xfrm>
            <a:off x="1051200" y="6350000"/>
            <a:ext cx="774720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lgn="l" fontAlgn="auto">
              <a:spcBef>
                <a:spcPts val="0"/>
              </a:spcBef>
              <a:spcAft>
                <a:spcPts val="0"/>
              </a:spcAft>
              <a:defRPr/>
            </a:pPr>
            <a:endParaRPr lang="en-US" sz="1800" i="0">
              <a:solidFill>
                <a:srgbClr val="332A86"/>
              </a:solidFill>
              <a:latin typeface="Georgia" charset="0"/>
              <a:ea typeface="MS PGothic" charset="0"/>
              <a:cs typeface="MS PGothic" charset="0"/>
            </a:endParaRPr>
          </a:p>
        </p:txBody>
      </p:sp>
      <p:pic>
        <p:nvPicPr>
          <p:cNvPr id="4101" name="Picture 8" descr="010023 HRA Graphic 144.eps"/>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727505">
            <a:off x="602457" y="6179343"/>
            <a:ext cx="342900" cy="341313"/>
          </a:xfrm>
          <a:prstGeom prst="rect">
            <a:avLst/>
          </a:prstGeom>
          <a:noFill/>
          <a:ln w="9525">
            <a:noFill/>
            <a:miter lim="800000"/>
            <a:headEnd/>
            <a:tailEnd/>
          </a:ln>
        </p:spPr>
      </p:pic>
      <p:pic>
        <p:nvPicPr>
          <p:cNvPr id="7" name="Picture 6" descr="NHS-BL-type-logo-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9100" y="279100"/>
            <a:ext cx="2200634" cy="648000"/>
          </a:xfrm>
          <a:prstGeom prst="rect">
            <a:avLst/>
          </a:prstGeom>
        </p:spPr>
      </p:pic>
      <p:sp>
        <p:nvSpPr>
          <p:cNvPr id="11" name="Date Placeholder 10"/>
          <p:cNvSpPr>
            <a:spLocks noGrp="1"/>
          </p:cNvSpPr>
          <p:nvPr>
            <p:ph type="dt" sz="half" idx="2"/>
          </p:nvPr>
        </p:nvSpPr>
        <p:spPr>
          <a:xfrm>
            <a:off x="6921500" y="6356350"/>
            <a:ext cx="1839912" cy="365125"/>
          </a:xfrm>
          <a:prstGeom prst="rect">
            <a:avLst/>
          </a:prstGeom>
        </p:spPr>
        <p:txBody>
          <a:bodyPr vert="horz" lIns="91440" tIns="45720" rIns="91440" bIns="45720" rtlCol="0" anchor="ctr"/>
          <a:lstStyle>
            <a:lvl1pPr algn="r">
              <a:defRPr sz="900" i="0">
                <a:solidFill>
                  <a:srgbClr val="332A86"/>
                </a:solidFill>
                <a:latin typeface="Arial"/>
              </a:defRPr>
            </a:lvl1pPr>
          </a:lstStyle>
          <a:p>
            <a:pPr fontAlgn="auto">
              <a:spcBef>
                <a:spcPts val="0"/>
              </a:spcBef>
              <a:spcAft>
                <a:spcPts val="0"/>
              </a:spcAft>
            </a:pPr>
            <a:fld id="{89AD4150-EB27-4ED7-9001-1BB23ED6CB6F}" type="datetimeFigureOut">
              <a:rPr lang="en-GB" smtClean="0">
                <a:ea typeface="+mn-ea"/>
                <a:cs typeface="+mn-cs"/>
              </a:rPr>
              <a:pPr fontAlgn="auto">
                <a:spcBef>
                  <a:spcPts val="0"/>
                </a:spcBef>
                <a:spcAft>
                  <a:spcPts val="0"/>
                </a:spcAft>
              </a:pPr>
              <a:t>17/11/2016</a:t>
            </a:fld>
            <a:endParaRPr lang="en-GB">
              <a:ea typeface="+mn-ea"/>
              <a:cs typeface="+mn-cs"/>
            </a:endParaRPr>
          </a:p>
        </p:txBody>
      </p:sp>
      <p:sp>
        <p:nvSpPr>
          <p:cNvPr id="12" name="Title Placeholder 11"/>
          <p:cNvSpPr>
            <a:spLocks noGrp="1"/>
          </p:cNvSpPr>
          <p:nvPr>
            <p:ph type="title"/>
          </p:nvPr>
        </p:nvSpPr>
        <p:spPr>
          <a:xfrm>
            <a:off x="702000" y="1098000"/>
            <a:ext cx="7984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702000" y="2178000"/>
            <a:ext cx="7984800" cy="3586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35363336"/>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Lst>
  <p:timing>
    <p:tnLst>
      <p:par>
        <p:cTn id="1" dur="indefinite" restart="never" nodeType="tmRoot"/>
      </p:par>
    </p:tnLst>
  </p:timing>
  <p:txStyles>
    <p:titleStyle>
      <a:lvl1pPr algn="l" defTabSz="457200" rtl="0" eaLnBrk="1" fontAlgn="base" hangingPunct="1">
        <a:spcBef>
          <a:spcPct val="0"/>
        </a:spcBef>
        <a:spcAft>
          <a:spcPct val="0"/>
        </a:spcAft>
        <a:defRPr sz="2800" kern="1200">
          <a:solidFill>
            <a:srgbClr val="332A86"/>
          </a:solidFill>
          <a:latin typeface="+mj-lt"/>
          <a:ea typeface="MS PGothic" pitchFamily="34" charset="-128"/>
          <a:cs typeface="MS PGothic" charset="0"/>
        </a:defRPr>
      </a:lvl1pPr>
      <a:lvl2pPr algn="l" defTabSz="457200" rtl="0" eaLnBrk="1" fontAlgn="base" hangingPunct="1">
        <a:spcBef>
          <a:spcPct val="0"/>
        </a:spcBef>
        <a:spcAft>
          <a:spcPct val="0"/>
        </a:spcAft>
        <a:defRPr sz="2800">
          <a:solidFill>
            <a:srgbClr val="009FBA"/>
          </a:solidFill>
          <a:latin typeface="Calibri" charset="0"/>
          <a:ea typeface="MS PGothic" pitchFamily="34" charset="-128"/>
          <a:cs typeface="MS PGothic" charset="0"/>
        </a:defRPr>
      </a:lvl2pPr>
      <a:lvl3pPr algn="l" defTabSz="457200" rtl="0" eaLnBrk="1" fontAlgn="base" hangingPunct="1">
        <a:spcBef>
          <a:spcPct val="0"/>
        </a:spcBef>
        <a:spcAft>
          <a:spcPct val="0"/>
        </a:spcAft>
        <a:defRPr sz="2800">
          <a:solidFill>
            <a:srgbClr val="009FBA"/>
          </a:solidFill>
          <a:latin typeface="Calibri" charset="0"/>
          <a:ea typeface="MS PGothic" pitchFamily="34" charset="-128"/>
          <a:cs typeface="MS PGothic" charset="0"/>
        </a:defRPr>
      </a:lvl3pPr>
      <a:lvl4pPr algn="l" defTabSz="457200" rtl="0" eaLnBrk="1" fontAlgn="base" hangingPunct="1">
        <a:spcBef>
          <a:spcPct val="0"/>
        </a:spcBef>
        <a:spcAft>
          <a:spcPct val="0"/>
        </a:spcAft>
        <a:defRPr sz="2800">
          <a:solidFill>
            <a:srgbClr val="009FBA"/>
          </a:solidFill>
          <a:latin typeface="Calibri" charset="0"/>
          <a:ea typeface="MS PGothic" pitchFamily="34" charset="-128"/>
          <a:cs typeface="MS PGothic" charset="0"/>
        </a:defRPr>
      </a:lvl4pPr>
      <a:lvl5pPr algn="l" defTabSz="457200" rtl="0" eaLnBrk="1" fontAlgn="base" hangingPunct="1">
        <a:spcBef>
          <a:spcPct val="0"/>
        </a:spcBef>
        <a:spcAft>
          <a:spcPct val="0"/>
        </a:spcAft>
        <a:defRPr sz="2800">
          <a:solidFill>
            <a:srgbClr val="009FBA"/>
          </a:solidFill>
          <a:latin typeface="Calibri" charset="0"/>
          <a:ea typeface="MS PGothic"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1pPr>
      <a:lvl2pPr marL="742950" indent="-28575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3pPr>
      <a:lvl4pPr marL="1600200" indent="-22860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4pPr>
      <a:lvl5pPr marL="2057400" indent="-22860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8.xml"/></Relationships>
</file>

<file path=ppt/slides/_rels/slide11.xml.rels><?xml version="1.0" encoding="UTF-8" standalone="yes"?>
<Relationships xmlns="http://schemas.openxmlformats.org/package/2006/relationships"><Relationship Id="rId3" Type="http://schemas.openxmlformats.org/officeDocument/2006/relationships/hyperlink" Target="http://www.hra.nhs.uk/hra-approval"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8" Type="http://schemas.openxmlformats.org/officeDocument/2006/relationships/hyperlink" Target="http://www.hra.nhs.uk/"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9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9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8.xml"/><Relationship Id="rId1" Type="http://schemas.openxmlformats.org/officeDocument/2006/relationships/slideLayout" Target="../slideLayouts/slideLayout9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9.xml"/><Relationship Id="rId1" Type="http://schemas.openxmlformats.org/officeDocument/2006/relationships/slideLayout" Target="../slideLayouts/slideLayout9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0.xml"/><Relationship Id="rId1" Type="http://schemas.openxmlformats.org/officeDocument/2006/relationships/slideLayout" Target="../slideLayouts/slideLayout9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4.xml"/><Relationship Id="rId1" Type="http://schemas.openxmlformats.org/officeDocument/2006/relationships/slideLayout" Target="../slideLayouts/slideLayout9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hyperlink" Target="mailto:hra.amendments@nhs.net" TargetMode="External"/><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3.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hyperlink" Target="https://www.crn.nihr.ac.uk/"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www.hra.nhs.uk/"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www.rdforum.nhs.u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hyperlink" Target="http://www.hra.nhs.uk/" TargetMode="External"/><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900000" y="2943081"/>
            <a:ext cx="6131422" cy="1838936"/>
          </a:xfrm>
        </p:spPr>
        <p:txBody>
          <a:bodyPr/>
          <a:lstStyle/>
          <a:p>
            <a:r>
              <a:rPr lang="en-GB" dirty="0" smtClean="0"/>
              <a:t>HRA Approval: </a:t>
            </a:r>
            <a:br>
              <a:rPr lang="en-GB" dirty="0" smtClean="0"/>
            </a:br>
            <a:r>
              <a:rPr lang="en-GB" dirty="0" smtClean="0"/>
              <a:t>training for commercial studies</a:t>
            </a:r>
            <a:br>
              <a:rPr lang="en-GB" dirty="0" smtClean="0"/>
            </a:br>
            <a:endParaRPr lang="en-US" dirty="0"/>
          </a:p>
        </p:txBody>
      </p:sp>
      <p:sp>
        <p:nvSpPr>
          <p:cNvPr id="3"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smtClean="0">
                <a:solidFill>
                  <a:schemeClr val="bg1"/>
                </a:solidFill>
                <a:latin typeface="+mn-lt"/>
              </a:rPr>
              <a:t>20 January 2016</a:t>
            </a:r>
            <a:endParaRPr lang="en-US" sz="900" i="0" dirty="0">
              <a:solidFill>
                <a:schemeClr val="bg1"/>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HRA Expectations of sponsors</a:t>
            </a:r>
            <a:endParaRPr lang="en-GB" dirty="0"/>
          </a:p>
        </p:txBody>
      </p:sp>
      <p:sp>
        <p:nvSpPr>
          <p:cNvPr id="3" name="Text Placeholder 2"/>
          <p:cNvSpPr>
            <a:spLocks noGrp="1"/>
          </p:cNvSpPr>
          <p:nvPr>
            <p:ph type="body" sz="quarter" idx="13"/>
          </p:nvPr>
        </p:nvSpPr>
        <p:spPr/>
        <p:txBody>
          <a:bodyPr>
            <a:normAutofit/>
          </a:bodyPr>
          <a:lstStyle/>
          <a:p>
            <a:r>
              <a:rPr lang="en-GB" sz="2800" dirty="0"/>
              <a:t>HRA expects that studies applying for HRA Approval will be ready to start promptly once HRA Approval issued</a:t>
            </a:r>
          </a:p>
          <a:p>
            <a:r>
              <a:rPr lang="en-GB" sz="2800" dirty="0" smtClean="0"/>
              <a:t>To work closely with participating sites to jointly agree participation</a:t>
            </a:r>
          </a:p>
          <a:p>
            <a:r>
              <a:rPr lang="en-GB" sz="2800" dirty="0" smtClean="0"/>
              <a:t>Work with sites in a timely fashion to enable them to confirm capacity and capability </a:t>
            </a:r>
          </a:p>
          <a:p>
            <a:endParaRPr lang="en-GB" sz="2800" dirty="0"/>
          </a:p>
        </p:txBody>
      </p:sp>
      <p:sp>
        <p:nvSpPr>
          <p:cNvPr id="5"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3045121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GB" dirty="0" smtClean="0"/>
              <a:t>HRA Assessment Criteria and Standards</a:t>
            </a:r>
            <a:endParaRPr lang="en-GB" dirty="0"/>
          </a:p>
        </p:txBody>
      </p:sp>
      <p:sp>
        <p:nvSpPr>
          <p:cNvPr id="3" name="Text Placeholder 2"/>
          <p:cNvSpPr>
            <a:spLocks noGrp="1"/>
          </p:cNvSpPr>
          <p:nvPr>
            <p:ph type="body" sz="quarter" idx="13"/>
          </p:nvPr>
        </p:nvSpPr>
        <p:spPr/>
        <p:txBody>
          <a:bodyPr>
            <a:normAutofit/>
          </a:bodyPr>
          <a:lstStyle/>
          <a:p>
            <a:pPr>
              <a:spcBef>
                <a:spcPts val="1200"/>
              </a:spcBef>
            </a:pPr>
            <a:r>
              <a:rPr lang="en-GB" sz="2800" dirty="0" smtClean="0"/>
              <a:t>What will be assessed and expected standard</a:t>
            </a:r>
            <a:endParaRPr lang="en-GB" sz="2800" dirty="0"/>
          </a:p>
          <a:p>
            <a:pPr>
              <a:spcBef>
                <a:spcPts val="1200"/>
              </a:spcBef>
            </a:pPr>
            <a:r>
              <a:rPr lang="en-GB" sz="2800" dirty="0" smtClean="0"/>
              <a:t>Single </a:t>
            </a:r>
            <a:r>
              <a:rPr lang="en-GB" sz="2800" dirty="0"/>
              <a:t>review of legality and compliance</a:t>
            </a:r>
          </a:p>
          <a:p>
            <a:pPr>
              <a:spcBef>
                <a:spcPts val="1200"/>
              </a:spcBef>
            </a:pPr>
            <a:r>
              <a:rPr lang="en-GB" sz="2800" dirty="0" smtClean="0"/>
              <a:t>Supports </a:t>
            </a:r>
            <a:r>
              <a:rPr lang="en-GB" sz="2800" dirty="0"/>
              <a:t>study set-up</a:t>
            </a:r>
          </a:p>
          <a:p>
            <a:pPr marL="457200" lvl="1" indent="0">
              <a:buNone/>
            </a:pPr>
            <a:r>
              <a:rPr lang="en-GB" sz="2800" dirty="0">
                <a:hlinkClick r:id="rId3"/>
              </a:rPr>
              <a:t>http://www.hra.nhs.uk/hra-approval</a:t>
            </a:r>
            <a:endParaRPr lang="en-GB" sz="2800" dirty="0"/>
          </a:p>
          <a:p>
            <a:pPr marL="457200" lvl="1" indent="0">
              <a:buNone/>
            </a:pPr>
            <a:endParaRPr lang="en-GB" sz="2600" b="1" dirty="0" smtClean="0">
              <a:solidFill>
                <a:srgbClr val="FF0000"/>
              </a:solidFill>
            </a:endParaRPr>
          </a:p>
          <a:p>
            <a:pPr marL="457200" lvl="1" indent="0">
              <a:buNone/>
            </a:pPr>
            <a:endParaRPr lang="en-GB" sz="2600" b="1" dirty="0">
              <a:solidFill>
                <a:srgbClr val="FF0000"/>
              </a:solidFill>
            </a:endParaRPr>
          </a:p>
          <a:p>
            <a:pPr>
              <a:buFont typeface="Arial" panose="020B0604020202020204" pitchFamily="34" charset="0"/>
              <a:buChar char="•"/>
            </a:pPr>
            <a:endParaRPr lang="en-GB" sz="2600" dirty="0"/>
          </a:p>
        </p:txBody>
      </p:sp>
      <p:sp>
        <p:nvSpPr>
          <p:cNvPr id="6"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3548912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Application package for HRA Approval</a:t>
            </a:r>
            <a:endParaRPr lang="en-GB" dirty="0"/>
          </a:p>
        </p:txBody>
      </p:sp>
      <p:sp>
        <p:nvSpPr>
          <p:cNvPr id="3" name="Text Placeholder 2"/>
          <p:cNvSpPr>
            <a:spLocks noGrp="1"/>
          </p:cNvSpPr>
          <p:nvPr>
            <p:ph type="body" sz="quarter" idx="13"/>
          </p:nvPr>
        </p:nvSpPr>
        <p:spPr/>
        <p:txBody>
          <a:bodyPr>
            <a:normAutofit/>
          </a:bodyPr>
          <a:lstStyle/>
          <a:p>
            <a:pPr>
              <a:spcBef>
                <a:spcPts val="1200"/>
              </a:spcBef>
            </a:pPr>
            <a:r>
              <a:rPr lang="en-GB" sz="2800" dirty="0"/>
              <a:t>Combined REC and R&amp;D form </a:t>
            </a:r>
            <a:r>
              <a:rPr lang="en-GB" sz="2800" dirty="0" smtClean="0"/>
              <a:t>– one application instead of two</a:t>
            </a:r>
          </a:p>
          <a:p>
            <a:pPr>
              <a:spcBef>
                <a:spcPts val="1200"/>
              </a:spcBef>
            </a:pPr>
            <a:r>
              <a:rPr lang="en-GB" sz="2800" dirty="0" smtClean="0"/>
              <a:t>Combined checklist of documents – combines existing document requirements into one package</a:t>
            </a:r>
          </a:p>
          <a:p>
            <a:pPr>
              <a:spcBef>
                <a:spcPts val="1200"/>
              </a:spcBef>
            </a:pPr>
            <a:r>
              <a:rPr lang="en-GB" sz="2800" dirty="0" smtClean="0"/>
              <a:t>Note – PIS and consent form should include IRAS ID</a:t>
            </a:r>
          </a:p>
          <a:p>
            <a:pPr marL="0" indent="0">
              <a:spcBef>
                <a:spcPts val="1200"/>
              </a:spcBef>
              <a:buNone/>
            </a:pPr>
            <a:endParaRPr lang="en-GB" sz="2800" dirty="0"/>
          </a:p>
          <a:p>
            <a:pPr>
              <a:spcBef>
                <a:spcPts val="1200"/>
              </a:spcBef>
            </a:pPr>
            <a:endParaRPr lang="en-GB" sz="2800" dirty="0"/>
          </a:p>
        </p:txBody>
      </p:sp>
      <p:sp>
        <p:nvSpPr>
          <p:cNvPr id="5"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3804788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Applying to HRA</a:t>
            </a:r>
            <a:endParaRPr lang="en-GB" dirty="0"/>
          </a:p>
        </p:txBody>
      </p:sp>
      <p:sp>
        <p:nvSpPr>
          <p:cNvPr id="3" name="Text Placeholder 2"/>
          <p:cNvSpPr>
            <a:spLocks noGrp="1"/>
          </p:cNvSpPr>
          <p:nvPr>
            <p:ph type="body" sz="quarter" idx="13"/>
          </p:nvPr>
        </p:nvSpPr>
        <p:spPr/>
        <p:txBody>
          <a:bodyPr>
            <a:normAutofit/>
          </a:bodyPr>
          <a:lstStyle/>
          <a:p>
            <a:pPr>
              <a:spcBef>
                <a:spcPts val="1200"/>
              </a:spcBef>
            </a:pPr>
            <a:r>
              <a:rPr lang="en-GB" sz="2800" dirty="0" smtClean="0"/>
              <a:t>One set of authorisations</a:t>
            </a:r>
          </a:p>
          <a:p>
            <a:pPr>
              <a:spcBef>
                <a:spcPts val="1200"/>
              </a:spcBef>
            </a:pPr>
            <a:r>
              <a:rPr lang="en-GB" sz="2800" dirty="0" smtClean="0"/>
              <a:t>One set of documents to upload</a:t>
            </a:r>
          </a:p>
          <a:p>
            <a:pPr>
              <a:spcBef>
                <a:spcPts val="1200"/>
              </a:spcBef>
            </a:pPr>
            <a:r>
              <a:rPr lang="en-GB" sz="2800" dirty="0" smtClean="0"/>
              <a:t>For all studies (including non-REC) contact the Central Booking Service</a:t>
            </a:r>
          </a:p>
          <a:p>
            <a:pPr>
              <a:spcBef>
                <a:spcPts val="1200"/>
              </a:spcBef>
            </a:pPr>
            <a:endParaRPr lang="en-GB" sz="2800" dirty="0"/>
          </a:p>
        </p:txBody>
      </p:sp>
      <p:pic>
        <p:nvPicPr>
          <p:cNvPr id="3074" name="Picture 2" descr="\\ims.gov.uk\data\Users\GBBULVD\BULHOME1\jmesser\My Documents\My Pictures\NHS_download-04-10-35\NHS_UCLH_DAY 1 CALL CENTRE_0002-1168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9837"/>
          <a:stretch/>
        </p:blipFill>
        <p:spPr bwMode="auto">
          <a:xfrm>
            <a:off x="6000751" y="3961357"/>
            <a:ext cx="2709268" cy="2253143"/>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1483276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Agreements – commercial</a:t>
            </a:r>
            <a:endParaRPr lang="en-GB" dirty="0"/>
          </a:p>
        </p:txBody>
      </p:sp>
      <p:sp>
        <p:nvSpPr>
          <p:cNvPr id="3" name="Text Placeholder 2"/>
          <p:cNvSpPr>
            <a:spLocks noGrp="1"/>
          </p:cNvSpPr>
          <p:nvPr>
            <p:ph type="body" sz="quarter" idx="13"/>
          </p:nvPr>
        </p:nvSpPr>
        <p:spPr/>
        <p:txBody>
          <a:bodyPr>
            <a:noAutofit/>
          </a:bodyPr>
          <a:lstStyle/>
          <a:p>
            <a:r>
              <a:rPr lang="en-GB" sz="2800" dirty="0" smtClean="0"/>
              <a:t>HRA will confirm whether a model agreement has been used</a:t>
            </a:r>
          </a:p>
          <a:p>
            <a:r>
              <a:rPr lang="en-GB" sz="2800" dirty="0" smtClean="0"/>
              <a:t>Any variations will be highlighted to Trusts</a:t>
            </a:r>
          </a:p>
          <a:p>
            <a:r>
              <a:rPr lang="en-GB" sz="2800" dirty="0" smtClean="0"/>
              <a:t>HRA may indicate acceptability of variations</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63" t="3664" r="50926" b="29677"/>
          <a:stretch/>
        </p:blipFill>
        <p:spPr bwMode="auto">
          <a:xfrm>
            <a:off x="6431630" y="4271930"/>
            <a:ext cx="2144811" cy="17977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3459064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Costing – commercial studies</a:t>
            </a:r>
            <a:endParaRPr lang="en-GB" dirty="0"/>
          </a:p>
        </p:txBody>
      </p:sp>
      <p:sp>
        <p:nvSpPr>
          <p:cNvPr id="3" name="Text Placeholder 2"/>
          <p:cNvSpPr>
            <a:spLocks noGrp="1"/>
          </p:cNvSpPr>
          <p:nvPr>
            <p:ph type="body" sz="quarter" idx="13"/>
          </p:nvPr>
        </p:nvSpPr>
        <p:spPr/>
        <p:txBody>
          <a:bodyPr>
            <a:normAutofit/>
          </a:bodyPr>
          <a:lstStyle/>
          <a:p>
            <a:r>
              <a:rPr lang="en-GB" sz="2800" dirty="0"/>
              <a:t>Seek early validation of costing template </a:t>
            </a:r>
            <a:r>
              <a:rPr lang="en-GB" sz="2800" dirty="0" smtClean="0"/>
              <a:t>by CRN via lead R&amp;D office (portfolio studies)</a:t>
            </a:r>
            <a:endParaRPr lang="en-GB" sz="2800" dirty="0"/>
          </a:p>
          <a:p>
            <a:r>
              <a:rPr lang="en-GB" sz="2800" dirty="0"/>
              <a:t>If not validated, HRA will validate </a:t>
            </a:r>
            <a:r>
              <a:rPr lang="en-GB" sz="2800" dirty="0" smtClean="0"/>
              <a:t>(but </a:t>
            </a:r>
            <a:r>
              <a:rPr lang="en-GB" sz="2800" dirty="0"/>
              <a:t>this will </a:t>
            </a:r>
            <a:r>
              <a:rPr lang="en-GB" sz="2800" dirty="0" smtClean="0"/>
              <a:t>delay if portfolio)</a:t>
            </a:r>
            <a:endParaRPr lang="en-GB" sz="2800" dirty="0"/>
          </a:p>
          <a:p>
            <a:r>
              <a:rPr lang="en-GB" sz="2800" dirty="0"/>
              <a:t>Initial Assessment letter from HRA will document outcome for sponsor and Trusts</a:t>
            </a:r>
          </a:p>
          <a:p>
            <a:endParaRPr lang="en-GB" sz="28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1810" b="11236"/>
          <a:stretch/>
        </p:blipFill>
        <p:spPr>
          <a:xfrm>
            <a:off x="6716110" y="4981903"/>
            <a:ext cx="2427889" cy="1232597"/>
          </a:xfrm>
          <a:prstGeom prst="ellipse">
            <a:avLst/>
          </a:prstGeom>
          <a:ln>
            <a:noFill/>
          </a:ln>
          <a:effectLst>
            <a:softEdge rad="112500"/>
          </a:effectLst>
        </p:spPr>
      </p:pic>
      <p:sp>
        <p:nvSpPr>
          <p:cNvPr id="7"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1319240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HRA Initial Assessment Letter</a:t>
            </a:r>
            <a:endParaRPr lang="en-GB" dirty="0"/>
          </a:p>
        </p:txBody>
      </p:sp>
      <p:sp>
        <p:nvSpPr>
          <p:cNvPr id="3" name="Text Placeholder 2"/>
          <p:cNvSpPr>
            <a:spLocks noGrp="1"/>
          </p:cNvSpPr>
          <p:nvPr>
            <p:ph type="body" sz="quarter" idx="13"/>
          </p:nvPr>
        </p:nvSpPr>
        <p:spPr>
          <a:xfrm>
            <a:off x="701100" y="2178000"/>
            <a:ext cx="5295827" cy="4036500"/>
          </a:xfrm>
        </p:spPr>
        <p:txBody>
          <a:bodyPr>
            <a:normAutofit/>
          </a:bodyPr>
          <a:lstStyle/>
          <a:p>
            <a:pPr>
              <a:spcBef>
                <a:spcPts val="1200"/>
              </a:spcBef>
            </a:pPr>
            <a:r>
              <a:rPr lang="en-GB" sz="2800" dirty="0" smtClean="0"/>
              <a:t>Clarifies if any site types do not need to confirm capacity and capability (</a:t>
            </a:r>
            <a:r>
              <a:rPr lang="en-GB" sz="2800" dirty="0" err="1" smtClean="0"/>
              <a:t>eg</a:t>
            </a:r>
            <a:r>
              <a:rPr lang="en-GB" sz="2800" dirty="0" smtClean="0"/>
              <a:t> some PICs)</a:t>
            </a:r>
          </a:p>
          <a:p>
            <a:pPr>
              <a:spcBef>
                <a:spcPts val="1200"/>
              </a:spcBef>
            </a:pPr>
            <a:r>
              <a:rPr lang="en-GB" sz="2800" dirty="0" smtClean="0"/>
              <a:t>Flags issues to be resolved so sites don’t duplicate</a:t>
            </a:r>
          </a:p>
          <a:p>
            <a:pPr>
              <a:spcBef>
                <a:spcPts val="1200"/>
              </a:spcBef>
            </a:pPr>
            <a:r>
              <a:rPr lang="en-GB" sz="2800" dirty="0" smtClean="0"/>
              <a:t>Applicant provides to sites as part of local document package</a:t>
            </a:r>
          </a:p>
          <a:p>
            <a:pPr marL="0" indent="0">
              <a:spcBef>
                <a:spcPts val="1200"/>
              </a:spcBef>
              <a:buNone/>
            </a:pPr>
            <a:endParaRPr lang="en-GB" sz="2800" dirty="0" smtClean="0"/>
          </a:p>
          <a:p>
            <a:pPr>
              <a:spcBef>
                <a:spcPts val="1200"/>
              </a:spcBef>
            </a:pPr>
            <a:endParaRPr lang="en-GB" sz="2800"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114" t="15009" r="34700" b="6250"/>
          <a:stretch/>
        </p:blipFill>
        <p:spPr bwMode="auto">
          <a:xfrm>
            <a:off x="5996927" y="2309250"/>
            <a:ext cx="2764485" cy="3924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5851335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HRA Approval Letter</a:t>
            </a:r>
            <a:endParaRPr lang="en-GB" dirty="0"/>
          </a:p>
        </p:txBody>
      </p:sp>
      <p:sp>
        <p:nvSpPr>
          <p:cNvPr id="3" name="Text Placeholder 2"/>
          <p:cNvSpPr>
            <a:spLocks noGrp="1"/>
          </p:cNvSpPr>
          <p:nvPr>
            <p:ph type="body" sz="quarter" idx="13"/>
          </p:nvPr>
        </p:nvSpPr>
        <p:spPr>
          <a:xfrm>
            <a:off x="701100" y="2178000"/>
            <a:ext cx="5356800" cy="4036500"/>
          </a:xfrm>
        </p:spPr>
        <p:txBody>
          <a:bodyPr>
            <a:normAutofit/>
          </a:bodyPr>
          <a:lstStyle/>
          <a:p>
            <a:pPr marL="0" indent="0">
              <a:spcBef>
                <a:spcPts val="1200"/>
              </a:spcBef>
              <a:buNone/>
            </a:pPr>
            <a:r>
              <a:rPr lang="en-GB" sz="2800" dirty="0" smtClean="0"/>
              <a:t>No provisional or conditional. If approved:</a:t>
            </a:r>
          </a:p>
          <a:p>
            <a:pPr>
              <a:spcBef>
                <a:spcPts val="1200"/>
              </a:spcBef>
            </a:pPr>
            <a:r>
              <a:rPr lang="en-GB" sz="2800" dirty="0" smtClean="0"/>
              <a:t>Lists documents approved – including any revised documents</a:t>
            </a:r>
          </a:p>
          <a:p>
            <a:pPr>
              <a:spcBef>
                <a:spcPts val="1200"/>
              </a:spcBef>
            </a:pPr>
            <a:r>
              <a:rPr lang="en-GB" sz="2800" dirty="0" smtClean="0"/>
              <a:t>Reports outcome of assessment – including resolution of issues</a:t>
            </a:r>
          </a:p>
          <a:p>
            <a:pPr>
              <a:spcBef>
                <a:spcPts val="1200"/>
              </a:spcBef>
            </a:pPr>
            <a:endParaRPr lang="en-GB" sz="2800" dirty="0" smtClean="0"/>
          </a:p>
          <a:p>
            <a:pPr>
              <a:spcBef>
                <a:spcPts val="1200"/>
              </a:spcBef>
            </a:pPr>
            <a:endParaRPr lang="en-GB" sz="2800"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821" t="15010" r="34700" b="6250"/>
          <a:stretch/>
        </p:blipFill>
        <p:spPr bwMode="auto">
          <a:xfrm>
            <a:off x="6057900" y="2146486"/>
            <a:ext cx="2838449" cy="3991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87216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Maximising benefit of new process</a:t>
            </a:r>
            <a:endParaRPr lang="en-GB" dirty="0"/>
          </a:p>
        </p:txBody>
      </p:sp>
      <p:sp>
        <p:nvSpPr>
          <p:cNvPr id="3" name="Text Placeholder 2"/>
          <p:cNvSpPr>
            <a:spLocks noGrp="1"/>
          </p:cNvSpPr>
          <p:nvPr>
            <p:ph type="body" sz="quarter" idx="13"/>
          </p:nvPr>
        </p:nvSpPr>
        <p:spPr/>
        <p:txBody>
          <a:bodyPr>
            <a:normAutofit/>
          </a:bodyPr>
          <a:lstStyle/>
          <a:p>
            <a:pPr>
              <a:spcBef>
                <a:spcPts val="1200"/>
              </a:spcBef>
            </a:pPr>
            <a:r>
              <a:rPr lang="en-GB" sz="2800" dirty="0"/>
              <a:t>Identify potential sites early – use CRN services</a:t>
            </a:r>
          </a:p>
          <a:p>
            <a:pPr>
              <a:spcBef>
                <a:spcPts val="1200"/>
              </a:spcBef>
            </a:pPr>
            <a:r>
              <a:rPr lang="en-GB" sz="2800" dirty="0"/>
              <a:t>Final protocol - select sites </a:t>
            </a:r>
          </a:p>
          <a:p>
            <a:pPr>
              <a:spcBef>
                <a:spcPts val="1200"/>
              </a:spcBef>
            </a:pPr>
            <a:r>
              <a:rPr lang="en-GB" sz="2800" dirty="0"/>
              <a:t>Start site set-up in </a:t>
            </a:r>
            <a:r>
              <a:rPr lang="en-GB" sz="2800" dirty="0" smtClean="0"/>
              <a:t>parallel </a:t>
            </a:r>
            <a:r>
              <a:rPr lang="en-GB" sz="2800" dirty="0"/>
              <a:t>to HRA </a:t>
            </a:r>
            <a:r>
              <a:rPr lang="en-GB" sz="2800" dirty="0" smtClean="0"/>
              <a:t>Approval</a:t>
            </a:r>
          </a:p>
          <a:p>
            <a:pPr>
              <a:spcBef>
                <a:spcPts val="1200"/>
              </a:spcBef>
            </a:pPr>
            <a:r>
              <a:rPr lang="en-GB" sz="2800" dirty="0" smtClean="0"/>
              <a:t>Be ready to respond to HRA queries promptly</a:t>
            </a:r>
          </a:p>
          <a:p>
            <a:pPr>
              <a:spcBef>
                <a:spcPts val="1200"/>
              </a:spcBef>
            </a:pPr>
            <a:r>
              <a:rPr lang="en-GB" sz="2800" dirty="0" smtClean="0"/>
              <a:t>Raise concerns early</a:t>
            </a:r>
          </a:p>
          <a:p>
            <a:pPr>
              <a:spcBef>
                <a:spcPts val="1200"/>
              </a:spcBef>
            </a:pPr>
            <a:endParaRPr lang="en-GB" sz="2800" dirty="0"/>
          </a:p>
        </p:txBody>
      </p:sp>
      <p:sp>
        <p:nvSpPr>
          <p:cNvPr id="6"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18441071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Cross-border studies</a:t>
            </a:r>
            <a:endParaRPr lang="en-GB" dirty="0"/>
          </a:p>
        </p:txBody>
      </p:sp>
      <p:sp>
        <p:nvSpPr>
          <p:cNvPr id="3" name="Text Placeholder 2"/>
          <p:cNvSpPr>
            <a:spLocks noGrp="1"/>
          </p:cNvSpPr>
          <p:nvPr>
            <p:ph type="body" sz="quarter" idx="13"/>
          </p:nvPr>
        </p:nvSpPr>
        <p:spPr/>
        <p:txBody>
          <a:bodyPr>
            <a:normAutofit lnSpcReduction="10000"/>
          </a:bodyPr>
          <a:lstStyle/>
          <a:p>
            <a:r>
              <a:rPr lang="en-GB" sz="2800" dirty="0" smtClean="0"/>
              <a:t>Based on existing UK compatibility</a:t>
            </a:r>
          </a:p>
          <a:p>
            <a:r>
              <a:rPr lang="en-GB" sz="2800" dirty="0" smtClean="0"/>
              <a:t>If Lead R&amp;D office in England – HRA Approval</a:t>
            </a:r>
          </a:p>
          <a:p>
            <a:r>
              <a:rPr lang="en-GB" sz="2800" dirty="0" smtClean="0"/>
              <a:t>If Lead R&amp;D office elsewhere – study-wide review </a:t>
            </a:r>
          </a:p>
          <a:p>
            <a:r>
              <a:rPr lang="en-GB" sz="2800" dirty="0" smtClean="0"/>
              <a:t>Outcome shared UK-wide and country-specific aspects added</a:t>
            </a:r>
          </a:p>
          <a:p>
            <a:r>
              <a:rPr lang="en-GB" sz="2800" dirty="0" smtClean="0"/>
              <a:t>Site set-up according to country process</a:t>
            </a:r>
          </a:p>
          <a:p>
            <a:r>
              <a:rPr lang="en-GB" sz="2800" dirty="0" smtClean="0"/>
              <a:t>REC may be anywhere in UK</a:t>
            </a:r>
          </a:p>
          <a:p>
            <a:endParaRPr lang="en-GB" sz="2400" dirty="0" smtClean="0"/>
          </a:p>
          <a:p>
            <a:endParaRPr lang="en-GB"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8978" y="1262615"/>
            <a:ext cx="1703040" cy="2111206"/>
          </a:xfrm>
          <a:prstGeom prst="rect">
            <a:avLst/>
          </a:prstGeom>
        </p:spPr>
      </p:pic>
      <p:sp>
        <p:nvSpPr>
          <p:cNvPr id="6"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2137877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p:cNvSpPr>
          <p:nvPr/>
        </p:nvSpPr>
        <p:spPr bwMode="auto">
          <a:xfrm>
            <a:off x="650875" y="1237159"/>
            <a:ext cx="7559675" cy="900113"/>
          </a:xfrm>
          <a:prstGeom prst="rect">
            <a:avLst/>
          </a:prstGeom>
          <a:noFill/>
          <a:ln w="9525">
            <a:noFill/>
            <a:miter lim="800000"/>
            <a:headEnd/>
            <a:tailEnd/>
          </a:ln>
        </p:spPr>
        <p:txBody>
          <a:bodyPr>
            <a:prstTxWarp prst="textNoShape">
              <a:avLst/>
            </a:prstTxWarp>
          </a:bodyPr>
          <a:lstStyle/>
          <a:p>
            <a:pPr algn="l" defTabSz="457200" eaLnBrk="0" hangingPunct="0"/>
            <a:r>
              <a:rPr lang="en-GB" sz="3200" i="0" dirty="0" smtClean="0">
                <a:solidFill>
                  <a:srgbClr val="2F2B6D"/>
                </a:solidFill>
                <a:latin typeface="Arial"/>
                <a:cs typeface="Arial"/>
              </a:rPr>
              <a:t>Health Research Authority</a:t>
            </a:r>
            <a:endParaRPr lang="en-US" sz="3200" i="0" dirty="0">
              <a:solidFill>
                <a:srgbClr val="2F2B6D"/>
              </a:solidFill>
              <a:latin typeface="Arial"/>
              <a:cs typeface="Arial"/>
            </a:endParaRPr>
          </a:p>
        </p:txBody>
      </p:sp>
      <p:sp>
        <p:nvSpPr>
          <p:cNvPr id="5" name="Content Placeholder 2"/>
          <p:cNvSpPr txBox="1">
            <a:spLocks/>
          </p:cNvSpPr>
          <p:nvPr/>
        </p:nvSpPr>
        <p:spPr bwMode="auto">
          <a:xfrm>
            <a:off x="724477" y="2412124"/>
            <a:ext cx="7412470" cy="4002324"/>
          </a:xfrm>
          <a:prstGeom prst="rect">
            <a:avLst/>
          </a:prstGeom>
          <a:noFill/>
          <a:ln>
            <a:miter lim="800000"/>
            <a:headEnd/>
            <a:tailEnd/>
          </a:ln>
        </p:spPr>
        <p:txBody>
          <a:bodyPr>
            <a:prstTxWarp prst="textNoShape">
              <a:avLst/>
            </a:prstTxWarp>
          </a:bodyPr>
          <a:lstStyle/>
          <a:p>
            <a:pPr marL="342900" indent="-342900" algn="l" defTabSz="457200" eaLnBrk="0" hangingPunct="0">
              <a:spcBef>
                <a:spcPts val="1200"/>
              </a:spcBef>
              <a:buClr>
                <a:srgbClr val="F79646"/>
              </a:buClr>
              <a:buFont typeface="Arial" pitchFamily="-1" charset="0"/>
              <a:buChar char="•"/>
              <a:defRPr/>
            </a:pPr>
            <a:r>
              <a:rPr lang="en-GB" sz="2800" i="0" dirty="0" smtClean="0">
                <a:solidFill>
                  <a:srgbClr val="332A86"/>
                </a:solidFill>
                <a:latin typeface="Arial"/>
                <a:cs typeface="Arial"/>
              </a:rPr>
              <a:t>Established 2011</a:t>
            </a:r>
          </a:p>
          <a:p>
            <a:pPr marL="342900" indent="-342900" algn="l" defTabSz="457200" eaLnBrk="0" hangingPunct="0">
              <a:spcBef>
                <a:spcPts val="1200"/>
              </a:spcBef>
              <a:buClr>
                <a:srgbClr val="F79646"/>
              </a:buClr>
              <a:buFont typeface="Arial" pitchFamily="-1" charset="0"/>
              <a:buChar char="•"/>
              <a:defRPr/>
            </a:pPr>
            <a:r>
              <a:rPr lang="en-GB" sz="2800" i="0" dirty="0" smtClean="0">
                <a:solidFill>
                  <a:srgbClr val="332A86"/>
                </a:solidFill>
                <a:latin typeface="Arial"/>
                <a:cs typeface="Arial"/>
              </a:rPr>
              <a:t>Protect </a:t>
            </a:r>
            <a:r>
              <a:rPr lang="en-GB" sz="2800" i="0" dirty="0">
                <a:solidFill>
                  <a:srgbClr val="332A86"/>
                </a:solidFill>
                <a:latin typeface="Arial"/>
                <a:cs typeface="Arial"/>
              </a:rPr>
              <a:t>and promote the interests of patients and the </a:t>
            </a:r>
            <a:r>
              <a:rPr lang="en-GB" sz="2800" i="0" dirty="0" smtClean="0">
                <a:solidFill>
                  <a:srgbClr val="332A86"/>
                </a:solidFill>
                <a:latin typeface="Arial"/>
                <a:cs typeface="Arial"/>
              </a:rPr>
              <a:t>public in research </a:t>
            </a:r>
          </a:p>
          <a:p>
            <a:pPr marL="342900" indent="-342900" algn="l" defTabSz="457200" eaLnBrk="0" hangingPunct="0">
              <a:spcBef>
                <a:spcPts val="1200"/>
              </a:spcBef>
              <a:buClr>
                <a:srgbClr val="F79646"/>
              </a:buClr>
              <a:buFont typeface="Arial" pitchFamily="-1" charset="0"/>
              <a:buChar char="•"/>
              <a:defRPr/>
            </a:pPr>
            <a:r>
              <a:rPr lang="en-GB" sz="2800" i="0" dirty="0" smtClean="0">
                <a:solidFill>
                  <a:srgbClr val="332A86"/>
                </a:solidFill>
                <a:latin typeface="Arial"/>
                <a:cs typeface="Arial"/>
              </a:rPr>
              <a:t>Consensus </a:t>
            </a:r>
            <a:r>
              <a:rPr lang="en-GB" sz="2800" i="0" dirty="0">
                <a:solidFill>
                  <a:srgbClr val="332A86"/>
                </a:solidFill>
                <a:latin typeface="Arial"/>
                <a:cs typeface="Arial"/>
              </a:rPr>
              <a:t>and </a:t>
            </a:r>
            <a:r>
              <a:rPr lang="en-GB" sz="2800" i="0" dirty="0" smtClean="0">
                <a:solidFill>
                  <a:srgbClr val="332A86"/>
                </a:solidFill>
                <a:latin typeface="Arial"/>
                <a:cs typeface="Arial"/>
              </a:rPr>
              <a:t>collaboration on standards rather </a:t>
            </a:r>
            <a:r>
              <a:rPr lang="en-GB" sz="2800" i="0" dirty="0">
                <a:solidFill>
                  <a:srgbClr val="332A86"/>
                </a:solidFill>
                <a:latin typeface="Arial"/>
                <a:cs typeface="Arial"/>
              </a:rPr>
              <a:t>than </a:t>
            </a:r>
            <a:r>
              <a:rPr lang="en-GB" sz="2800" i="0" dirty="0" smtClean="0">
                <a:solidFill>
                  <a:srgbClr val="332A86"/>
                </a:solidFill>
                <a:latin typeface="Arial"/>
                <a:cs typeface="Arial"/>
              </a:rPr>
              <a:t>inspection</a:t>
            </a:r>
          </a:p>
          <a:p>
            <a:pPr algn="l" defTabSz="457200" eaLnBrk="0" hangingPunct="0">
              <a:spcBef>
                <a:spcPts val="1200"/>
              </a:spcBef>
              <a:buFont typeface="Arial" pitchFamily="-1" charset="0"/>
              <a:buNone/>
              <a:defRPr/>
            </a:pPr>
            <a:endParaRPr lang="en-US" sz="2800" i="0" dirty="0" smtClean="0">
              <a:solidFill>
                <a:srgbClr val="332A86"/>
              </a:solidFill>
              <a:latin typeface="Arial"/>
            </a:endParaRPr>
          </a:p>
          <a:p>
            <a:pPr algn="l" defTabSz="457200" eaLnBrk="0" hangingPunct="0">
              <a:spcBef>
                <a:spcPts val="1200"/>
              </a:spcBef>
              <a:buFont typeface="Arial" pitchFamily="-1" charset="0"/>
              <a:buNone/>
              <a:defRPr/>
            </a:pPr>
            <a:endParaRPr lang="en-US" sz="2800" i="0" dirty="0">
              <a:solidFill>
                <a:srgbClr val="332A86"/>
              </a:solidFill>
              <a:latin typeface="Arial"/>
            </a:endParaRPr>
          </a:p>
        </p:txBody>
      </p:sp>
      <p:pic>
        <p:nvPicPr>
          <p:cNvPr id="7" name="Picture 6" descr="HRA graphic"/>
          <p:cNvPicPr/>
          <p:nvPr/>
        </p:nvPicPr>
        <p:blipFill>
          <a:blip r:embed="rId3">
            <a:extLst>
              <a:ext uri="{28A0092B-C50C-407E-A947-70E740481C1C}">
                <a14:useLocalDpi xmlns:a14="http://schemas.microsoft.com/office/drawing/2010/main" val="0"/>
              </a:ext>
            </a:extLst>
          </a:blip>
          <a:srcRect/>
          <a:stretch>
            <a:fillRect/>
          </a:stretch>
        </p:blipFill>
        <p:spPr bwMode="auto">
          <a:xfrm rot="13392187">
            <a:off x="6840671" y="1501011"/>
            <a:ext cx="1317110" cy="1379628"/>
          </a:xfrm>
          <a:prstGeom prst="rect">
            <a:avLst/>
          </a:prstGeom>
          <a:noFill/>
          <a:ln>
            <a:noFill/>
          </a:ln>
        </p:spPr>
      </p:pic>
      <p:sp>
        <p:nvSpPr>
          <p:cNvPr id="6"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6220586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200" y="958850"/>
            <a:ext cx="4165600" cy="4940300"/>
          </a:xfrm>
          <a:prstGeom prst="rect">
            <a:avLst/>
          </a:prstGeom>
        </p:spPr>
      </p:pic>
    </p:spTree>
    <p:extLst>
      <p:ext uri="{BB962C8B-B14F-4D97-AF65-F5344CB8AC3E}">
        <p14:creationId xmlns:p14="http://schemas.microsoft.com/office/powerpoint/2010/main" val="2285881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999" y="3091500"/>
            <a:ext cx="7560000" cy="1143000"/>
          </a:xfrm>
        </p:spPr>
        <p:txBody>
          <a:bodyPr/>
          <a:lstStyle/>
          <a:p>
            <a:r>
              <a:rPr lang="en-GB" dirty="0" smtClean="0"/>
              <a:t>HRA Approval: </a:t>
            </a:r>
            <a:br>
              <a:rPr lang="en-GB" dirty="0" smtClean="0"/>
            </a:br>
            <a:r>
              <a:rPr lang="en-GB" dirty="0" smtClean="0"/>
              <a:t>site level processes</a:t>
            </a:r>
            <a:endParaRPr lang="en-GB" dirty="0"/>
          </a:p>
        </p:txBody>
      </p:sp>
    </p:spTree>
    <p:extLst>
      <p:ext uri="{BB962C8B-B14F-4D97-AF65-F5344CB8AC3E}">
        <p14:creationId xmlns:p14="http://schemas.microsoft.com/office/powerpoint/2010/main" val="3663250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0" y="1098550"/>
            <a:ext cx="7559675" cy="900113"/>
          </a:xfrm>
        </p:spPr>
        <p:txBody>
          <a:bodyPr/>
          <a:lstStyle/>
          <a:p>
            <a:r>
              <a:rPr lang="en-GB" dirty="0" smtClean="0"/>
              <a:t>Site set-up stages</a:t>
            </a:r>
            <a:endParaRPr lang="en-GB" dirty="0"/>
          </a:p>
        </p:txBody>
      </p:sp>
      <p:grpSp>
        <p:nvGrpSpPr>
          <p:cNvPr id="13" name="Group 12"/>
          <p:cNvGrpSpPr/>
          <p:nvPr/>
        </p:nvGrpSpPr>
        <p:grpSpPr>
          <a:xfrm>
            <a:off x="247650" y="1682750"/>
            <a:ext cx="8345871" cy="4277930"/>
            <a:chOff x="247650" y="1682750"/>
            <a:chExt cx="8345871" cy="4277930"/>
          </a:xfrm>
        </p:grpSpPr>
        <p:graphicFrame>
          <p:nvGraphicFramePr>
            <p:cNvPr id="3" name="Diagram 2"/>
            <p:cNvGraphicFramePr/>
            <p:nvPr>
              <p:extLst>
                <p:ext uri="{D42A27DB-BD31-4B8C-83A1-F6EECF244321}">
                  <p14:modId xmlns:p14="http://schemas.microsoft.com/office/powerpoint/2010/main" val="568190278"/>
                </p:ext>
              </p:extLst>
            </p:nvPr>
          </p:nvGraphicFramePr>
          <p:xfrm>
            <a:off x="247650" y="1682750"/>
            <a:ext cx="8323262" cy="2051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669706" y="4608129"/>
              <a:ext cx="7923815" cy="1352551"/>
              <a:chOff x="669706" y="4608129"/>
              <a:chExt cx="7923815" cy="1352551"/>
            </a:xfrm>
          </p:grpSpPr>
          <p:sp>
            <p:nvSpPr>
              <p:cNvPr id="4" name="Line Callout 1 3"/>
              <p:cNvSpPr/>
              <p:nvPr/>
            </p:nvSpPr>
            <p:spPr>
              <a:xfrm>
                <a:off x="669706" y="4608129"/>
                <a:ext cx="1584763" cy="1352550"/>
              </a:xfrm>
              <a:prstGeom prst="borderCallout1">
                <a:avLst>
                  <a:gd name="adj1" fmla="val -2377"/>
                  <a:gd name="adj2" fmla="val 49807"/>
                  <a:gd name="adj3" fmla="val -112657"/>
                  <a:gd name="adj4" fmla="val 73076"/>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2000" dirty="0" smtClean="0">
                    <a:solidFill>
                      <a:srgbClr val="332A86"/>
                    </a:solidFill>
                  </a:rPr>
                  <a:t>Site invited by sponsor</a:t>
                </a:r>
                <a:endParaRPr lang="en-GB" sz="2000" dirty="0">
                  <a:solidFill>
                    <a:srgbClr val="332A86"/>
                  </a:solidFill>
                </a:endParaRPr>
              </a:p>
            </p:txBody>
          </p:sp>
          <p:sp>
            <p:nvSpPr>
              <p:cNvPr id="5" name="Line Callout 1 4"/>
              <p:cNvSpPr/>
              <p:nvPr/>
            </p:nvSpPr>
            <p:spPr>
              <a:xfrm>
                <a:off x="2254469" y="4608130"/>
                <a:ext cx="1584763" cy="1352550"/>
              </a:xfrm>
              <a:prstGeom prst="borderCallout1">
                <a:avLst>
                  <a:gd name="adj1" fmla="val -2377"/>
                  <a:gd name="adj2" fmla="val 49807"/>
                  <a:gd name="adj3" fmla="val -114988"/>
                  <a:gd name="adj4" fmla="val 74109"/>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2000" dirty="0" smtClean="0">
                    <a:solidFill>
                      <a:srgbClr val="332A86"/>
                    </a:solidFill>
                  </a:rPr>
                  <a:t>Site selected</a:t>
                </a:r>
                <a:endParaRPr lang="en-GB" sz="2000" dirty="0">
                  <a:solidFill>
                    <a:srgbClr val="332A86"/>
                  </a:solidFill>
                </a:endParaRPr>
              </a:p>
            </p:txBody>
          </p:sp>
          <p:sp>
            <p:nvSpPr>
              <p:cNvPr id="6" name="Line Callout 1 5"/>
              <p:cNvSpPr/>
              <p:nvPr/>
            </p:nvSpPr>
            <p:spPr>
              <a:xfrm>
                <a:off x="3839232" y="4608129"/>
                <a:ext cx="1584763" cy="1352550"/>
              </a:xfrm>
              <a:prstGeom prst="borderCallout1">
                <a:avLst>
                  <a:gd name="adj1" fmla="val -2377"/>
                  <a:gd name="adj2" fmla="val 49807"/>
                  <a:gd name="adj3" fmla="val -117077"/>
                  <a:gd name="adj4" fmla="val 73076"/>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2000" dirty="0" smtClean="0">
                    <a:solidFill>
                      <a:srgbClr val="332A86"/>
                    </a:solidFill>
                  </a:rPr>
                  <a:t>Site confirmed by sponsor</a:t>
                </a:r>
                <a:endParaRPr lang="en-GB" sz="2000" dirty="0">
                  <a:solidFill>
                    <a:srgbClr val="332A86"/>
                  </a:solidFill>
                </a:endParaRPr>
              </a:p>
            </p:txBody>
          </p:sp>
          <p:sp>
            <p:nvSpPr>
              <p:cNvPr id="7" name="Line Callout 1 6"/>
              <p:cNvSpPr/>
              <p:nvPr/>
            </p:nvSpPr>
            <p:spPr>
              <a:xfrm>
                <a:off x="7008758" y="4608129"/>
                <a:ext cx="1584763" cy="1352550"/>
              </a:xfrm>
              <a:prstGeom prst="borderCallout1">
                <a:avLst>
                  <a:gd name="adj1" fmla="val -2377"/>
                  <a:gd name="adj2" fmla="val 49807"/>
                  <a:gd name="adj3" fmla="val -112657"/>
                  <a:gd name="adj4" fmla="val 72119"/>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2000" dirty="0" smtClean="0">
                    <a:solidFill>
                      <a:srgbClr val="332A86"/>
                    </a:solidFill>
                  </a:rPr>
                  <a:t>Site ready to recruit</a:t>
                </a:r>
                <a:endParaRPr lang="en-GB" sz="2000" dirty="0">
                  <a:solidFill>
                    <a:srgbClr val="332A86"/>
                  </a:solidFill>
                </a:endParaRPr>
              </a:p>
            </p:txBody>
          </p:sp>
        </p:grpSp>
      </p:grpSp>
      <p:sp>
        <p:nvSpPr>
          <p:cNvPr id="12" name="Line Callout 1 11"/>
          <p:cNvSpPr/>
          <p:nvPr/>
        </p:nvSpPr>
        <p:spPr>
          <a:xfrm>
            <a:off x="5423995" y="4608129"/>
            <a:ext cx="1584763" cy="1352550"/>
          </a:xfrm>
          <a:prstGeom prst="borderCallout1">
            <a:avLst>
              <a:gd name="adj1" fmla="val -2377"/>
              <a:gd name="adj2" fmla="val 49807"/>
              <a:gd name="adj3" fmla="val -112657"/>
              <a:gd name="adj4" fmla="val 72119"/>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2000" dirty="0" smtClean="0">
                <a:solidFill>
                  <a:srgbClr val="332A86"/>
                </a:solidFill>
              </a:rPr>
              <a:t>Site confirmed by site</a:t>
            </a:r>
            <a:endParaRPr lang="en-GB" sz="2000" dirty="0">
              <a:solidFill>
                <a:srgbClr val="332A86"/>
              </a:solidFill>
            </a:endParaRPr>
          </a:p>
        </p:txBody>
      </p:sp>
      <p:sp>
        <p:nvSpPr>
          <p:cNvPr id="14"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17030916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 name="Group 17"/>
          <p:cNvGrpSpPr/>
          <p:nvPr/>
        </p:nvGrpSpPr>
        <p:grpSpPr>
          <a:xfrm>
            <a:off x="294948" y="0"/>
            <a:ext cx="8323262" cy="4889501"/>
            <a:chOff x="294948" y="711200"/>
            <a:chExt cx="8323262" cy="4889501"/>
          </a:xfrm>
        </p:grpSpPr>
        <p:grpSp>
          <p:nvGrpSpPr>
            <p:cNvPr id="4" name="Group 3"/>
            <p:cNvGrpSpPr/>
            <p:nvPr/>
          </p:nvGrpSpPr>
          <p:grpSpPr>
            <a:xfrm>
              <a:off x="294948" y="711200"/>
              <a:ext cx="8323262" cy="2222501"/>
              <a:chOff x="247650" y="1682750"/>
              <a:chExt cx="8323262" cy="2222501"/>
            </a:xfrm>
          </p:grpSpPr>
          <p:graphicFrame>
            <p:nvGraphicFramePr>
              <p:cNvPr id="3" name="Diagram 2"/>
              <p:cNvGraphicFramePr/>
              <p:nvPr>
                <p:extLst>
                  <p:ext uri="{D42A27DB-BD31-4B8C-83A1-F6EECF244321}">
                    <p14:modId xmlns:p14="http://schemas.microsoft.com/office/powerpoint/2010/main" val="1856765893"/>
                  </p:ext>
                </p:extLst>
              </p:nvPr>
            </p:nvGraphicFramePr>
            <p:xfrm>
              <a:off x="247650" y="1682750"/>
              <a:ext cx="8323262" cy="2051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294948" y="3200401"/>
                <a:ext cx="1486555" cy="70485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600" b="1" i="0" dirty="0" smtClean="0">
                    <a:solidFill>
                      <a:srgbClr val="332A86"/>
                    </a:solidFill>
                    <a:latin typeface="Arial" panose="020B0604020202020204" pitchFamily="34" charset="0"/>
                    <a:cs typeface="Arial" panose="020B0604020202020204" pitchFamily="34" charset="0"/>
                  </a:rPr>
                  <a:t>Site identification</a:t>
                </a:r>
                <a:endParaRPr lang="en-GB" sz="1600" b="1" i="0" dirty="0">
                  <a:solidFill>
                    <a:srgbClr val="332A86"/>
                  </a:solidFill>
                  <a:latin typeface="Arial" panose="020B0604020202020204" pitchFamily="34" charset="0"/>
                  <a:cs typeface="Arial" panose="020B0604020202020204" pitchFamily="34" charset="0"/>
                </a:endParaRPr>
              </a:p>
            </p:txBody>
          </p:sp>
          <p:sp>
            <p:nvSpPr>
              <p:cNvPr id="12" name="Rectangle 11"/>
              <p:cNvSpPr/>
              <p:nvPr/>
            </p:nvSpPr>
            <p:spPr>
              <a:xfrm>
                <a:off x="1918795" y="3200401"/>
                <a:ext cx="1486557" cy="70485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600" b="1" i="0" dirty="0" smtClean="0">
                    <a:solidFill>
                      <a:srgbClr val="332A86"/>
                    </a:solidFill>
                    <a:latin typeface="Arial" panose="020B0604020202020204" pitchFamily="34" charset="0"/>
                    <a:cs typeface="Arial" panose="020B0604020202020204" pitchFamily="34" charset="0"/>
                  </a:rPr>
                  <a:t>Assess capacity &amp; capability</a:t>
                </a:r>
                <a:endParaRPr lang="en-GB" sz="1600" b="1" i="0" dirty="0">
                  <a:solidFill>
                    <a:srgbClr val="332A86"/>
                  </a:solidFill>
                  <a:latin typeface="Arial" panose="020B0604020202020204" pitchFamily="34" charset="0"/>
                  <a:cs typeface="Arial" panose="020B0604020202020204" pitchFamily="34" charset="0"/>
                </a:endParaRPr>
              </a:p>
            </p:txBody>
          </p:sp>
          <p:sp>
            <p:nvSpPr>
              <p:cNvPr id="13" name="Rectangle 12"/>
              <p:cNvSpPr/>
              <p:nvPr/>
            </p:nvSpPr>
            <p:spPr>
              <a:xfrm>
                <a:off x="3547245" y="3200401"/>
                <a:ext cx="1403128" cy="70485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600" b="1" i="0" dirty="0" smtClean="0">
                    <a:solidFill>
                      <a:srgbClr val="332A86"/>
                    </a:solidFill>
                    <a:latin typeface="Arial" panose="020B0604020202020204" pitchFamily="34" charset="0"/>
                    <a:cs typeface="Arial" panose="020B0604020202020204" pitchFamily="34" charset="0"/>
                  </a:rPr>
                  <a:t>Practical arranging</a:t>
                </a:r>
                <a:endParaRPr lang="en-GB" sz="1600" b="1" i="0" dirty="0">
                  <a:solidFill>
                    <a:srgbClr val="332A86"/>
                  </a:solidFill>
                  <a:latin typeface="Arial" panose="020B0604020202020204" pitchFamily="34" charset="0"/>
                  <a:cs typeface="Arial" panose="020B0604020202020204" pitchFamily="34" charset="0"/>
                </a:endParaRPr>
              </a:p>
            </p:txBody>
          </p:sp>
          <p:sp>
            <p:nvSpPr>
              <p:cNvPr id="14" name="Rectangle 13"/>
              <p:cNvSpPr/>
              <p:nvPr/>
            </p:nvSpPr>
            <p:spPr>
              <a:xfrm>
                <a:off x="5128833" y="3200399"/>
                <a:ext cx="1461154" cy="70485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600" b="1" i="0" dirty="0" smtClean="0">
                    <a:solidFill>
                      <a:srgbClr val="332A86"/>
                    </a:solidFill>
                    <a:latin typeface="Arial" panose="020B0604020202020204" pitchFamily="34" charset="0"/>
                    <a:cs typeface="Arial" panose="020B0604020202020204" pitchFamily="34" charset="0"/>
                  </a:rPr>
                  <a:t>Exchange contracts</a:t>
                </a:r>
                <a:endParaRPr lang="en-GB" sz="1600" b="1" i="0" dirty="0">
                  <a:solidFill>
                    <a:srgbClr val="332A86"/>
                  </a:solidFill>
                  <a:latin typeface="Arial" panose="020B0604020202020204" pitchFamily="34" charset="0"/>
                  <a:cs typeface="Arial" panose="020B0604020202020204" pitchFamily="34" charset="0"/>
                </a:endParaRPr>
              </a:p>
            </p:txBody>
          </p:sp>
          <p:sp>
            <p:nvSpPr>
              <p:cNvPr id="8" name="Rectangle 7"/>
              <p:cNvSpPr/>
              <p:nvPr/>
            </p:nvSpPr>
            <p:spPr>
              <a:xfrm>
                <a:off x="6742387" y="3200401"/>
                <a:ext cx="1461154" cy="70485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600" b="1" i="0" dirty="0" smtClean="0">
                    <a:solidFill>
                      <a:srgbClr val="332A86"/>
                    </a:solidFill>
                    <a:latin typeface="Arial" panose="020B0604020202020204" pitchFamily="34" charset="0"/>
                    <a:cs typeface="Arial" panose="020B0604020202020204" pitchFamily="34" charset="0"/>
                  </a:rPr>
                  <a:t>Sponsor initiates site</a:t>
                </a:r>
                <a:endParaRPr lang="en-GB" sz="1600" b="1" i="0" dirty="0">
                  <a:solidFill>
                    <a:srgbClr val="332A86"/>
                  </a:solidFill>
                  <a:latin typeface="Arial" panose="020B0604020202020204" pitchFamily="34" charset="0"/>
                  <a:cs typeface="Arial" panose="020B0604020202020204" pitchFamily="34" charset="0"/>
                </a:endParaRPr>
              </a:p>
            </p:txBody>
          </p:sp>
        </p:grpSp>
        <p:grpSp>
          <p:nvGrpSpPr>
            <p:cNvPr id="7" name="Group 6"/>
            <p:cNvGrpSpPr/>
            <p:nvPr/>
          </p:nvGrpSpPr>
          <p:grpSpPr>
            <a:xfrm>
              <a:off x="342246" y="3080406"/>
              <a:ext cx="7908593" cy="2520295"/>
              <a:chOff x="342246" y="3080406"/>
              <a:chExt cx="7908593" cy="2520295"/>
            </a:xfrm>
          </p:grpSpPr>
          <p:sp>
            <p:nvSpPr>
              <p:cNvPr id="10" name="Rectangle 9"/>
              <p:cNvSpPr/>
              <p:nvPr/>
            </p:nvSpPr>
            <p:spPr>
              <a:xfrm>
                <a:off x="342246" y="3080406"/>
                <a:ext cx="1487214" cy="2520293"/>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marL="171450" indent="-171450" algn="l">
                  <a:buFont typeface="Arial" panose="020B0604020202020204" pitchFamily="34" charset="0"/>
                  <a:buChar char="•"/>
                </a:pPr>
                <a:r>
                  <a:rPr lang="en-GB" sz="1400" i="0" dirty="0" smtClean="0">
                    <a:solidFill>
                      <a:srgbClr val="332A86"/>
                    </a:solidFill>
                    <a:latin typeface="Arial" panose="020B0604020202020204" pitchFamily="34" charset="0"/>
                    <a:cs typeface="Arial" panose="020B0604020202020204" pitchFamily="34" charset="0"/>
                  </a:rPr>
                  <a:t>Starts before or after HRA application</a:t>
                </a:r>
              </a:p>
              <a:p>
                <a:pPr marL="171450" indent="-171450" algn="l">
                  <a:buFont typeface="Arial" panose="020B0604020202020204" pitchFamily="34" charset="0"/>
                  <a:buChar char="•"/>
                </a:pPr>
                <a:r>
                  <a:rPr lang="en-GB" sz="1400" i="0" dirty="0" smtClean="0">
                    <a:solidFill>
                      <a:srgbClr val="332A86"/>
                    </a:solidFill>
                    <a:latin typeface="Arial" panose="020B0604020202020204" pitchFamily="34" charset="0"/>
                    <a:cs typeface="Arial" panose="020B0604020202020204" pitchFamily="34" charset="0"/>
                  </a:rPr>
                  <a:t>Network support if needed</a:t>
                </a:r>
                <a:endParaRPr lang="en-GB" sz="1400" i="0" dirty="0">
                  <a:solidFill>
                    <a:srgbClr val="332A86"/>
                  </a:solidFill>
                  <a:latin typeface="Arial" panose="020B0604020202020204" pitchFamily="34" charset="0"/>
                  <a:cs typeface="Arial" panose="020B0604020202020204" pitchFamily="34" charset="0"/>
                </a:endParaRPr>
              </a:p>
            </p:txBody>
          </p:sp>
          <p:sp>
            <p:nvSpPr>
              <p:cNvPr id="11" name="Rectangle 10"/>
              <p:cNvSpPr/>
              <p:nvPr/>
            </p:nvSpPr>
            <p:spPr>
              <a:xfrm>
                <a:off x="1966093" y="3080407"/>
                <a:ext cx="1486557" cy="2520293"/>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marL="171450" indent="-171450" algn="l">
                  <a:buFont typeface="Arial" panose="020B0604020202020204" pitchFamily="34" charset="0"/>
                  <a:buChar char="•"/>
                </a:pPr>
                <a:r>
                  <a:rPr lang="en-GB" sz="1400" i="0" dirty="0" smtClean="0">
                    <a:solidFill>
                      <a:srgbClr val="332A86"/>
                    </a:solidFill>
                    <a:latin typeface="Arial" panose="020B0604020202020204" pitchFamily="34" charset="0"/>
                    <a:cs typeface="Arial" panose="020B0604020202020204" pitchFamily="34" charset="0"/>
                  </a:rPr>
                  <a:t>Send </a:t>
                </a:r>
                <a:r>
                  <a:rPr lang="en-GB" sz="1400" i="0" dirty="0">
                    <a:solidFill>
                      <a:srgbClr val="332A86"/>
                    </a:solidFill>
                    <a:latin typeface="Arial" panose="020B0604020202020204" pitchFamily="34" charset="0"/>
                    <a:cs typeface="Arial" panose="020B0604020202020204" pitchFamily="34" charset="0"/>
                  </a:rPr>
                  <a:t>final protocol to research team and R&amp;D/ LCRN support</a:t>
                </a:r>
              </a:p>
              <a:p>
                <a:pPr marL="171450" indent="-171450" algn="l">
                  <a:buFont typeface="Arial" panose="020B0604020202020204" pitchFamily="34" charset="0"/>
                  <a:buChar char="•"/>
                </a:pPr>
                <a:r>
                  <a:rPr lang="en-GB" sz="1400" i="0" dirty="0" smtClean="0">
                    <a:solidFill>
                      <a:srgbClr val="332A86"/>
                    </a:solidFill>
                    <a:latin typeface="Arial" panose="020B0604020202020204" pitchFamily="34" charset="0"/>
                    <a:cs typeface="Arial" panose="020B0604020202020204" pitchFamily="34" charset="0"/>
                  </a:rPr>
                  <a:t>Official site selection</a:t>
                </a:r>
                <a:endParaRPr lang="en-GB" sz="1400" i="0" dirty="0">
                  <a:solidFill>
                    <a:srgbClr val="332A86"/>
                  </a:solidFill>
                  <a:latin typeface="Arial" panose="020B0604020202020204" pitchFamily="34" charset="0"/>
                  <a:cs typeface="Arial" panose="020B0604020202020204" pitchFamily="34" charset="0"/>
                </a:endParaRPr>
              </a:p>
            </p:txBody>
          </p:sp>
          <p:sp>
            <p:nvSpPr>
              <p:cNvPr id="15" name="Rectangle 14"/>
              <p:cNvSpPr/>
              <p:nvPr/>
            </p:nvSpPr>
            <p:spPr>
              <a:xfrm>
                <a:off x="3594543" y="3080407"/>
                <a:ext cx="1403128" cy="2520293"/>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marL="171450" indent="-171450" algn="l">
                  <a:buFont typeface="Arial" panose="020B0604020202020204" pitchFamily="34" charset="0"/>
                  <a:buChar char="•"/>
                </a:pPr>
                <a:r>
                  <a:rPr lang="en-GB" sz="1400" i="0" dirty="0">
                    <a:solidFill>
                      <a:srgbClr val="332A86"/>
                    </a:solidFill>
                    <a:latin typeface="Arial" panose="020B0604020202020204" pitchFamily="34" charset="0"/>
                    <a:cs typeface="Arial" panose="020B0604020202020204" pitchFamily="34" charset="0"/>
                  </a:rPr>
                  <a:t>Send local information pack to research team and R&amp;D/ LCRN </a:t>
                </a:r>
                <a:r>
                  <a:rPr lang="en-GB" sz="1400" i="0" dirty="0" smtClean="0">
                    <a:solidFill>
                      <a:srgbClr val="332A86"/>
                    </a:solidFill>
                    <a:latin typeface="Arial" panose="020B0604020202020204" pitchFamily="34" charset="0"/>
                    <a:cs typeface="Arial" panose="020B0604020202020204" pitchFamily="34" charset="0"/>
                  </a:rPr>
                  <a:t>support (includes </a:t>
                </a:r>
                <a:r>
                  <a:rPr lang="en-GB" sz="1400" i="0" dirty="0">
                    <a:solidFill>
                      <a:srgbClr val="332A86"/>
                    </a:solidFill>
                    <a:latin typeface="Arial" panose="020B0604020202020204" pitchFamily="34" charset="0"/>
                    <a:cs typeface="Arial" panose="020B0604020202020204" pitchFamily="34" charset="0"/>
                  </a:rPr>
                  <a:t>HRA Initial Assessment </a:t>
                </a:r>
                <a:r>
                  <a:rPr lang="en-GB" sz="1400" i="0" dirty="0" smtClean="0">
                    <a:solidFill>
                      <a:srgbClr val="332A86"/>
                    </a:solidFill>
                    <a:latin typeface="Arial" panose="020B0604020202020204" pitchFamily="34" charset="0"/>
                    <a:cs typeface="Arial" panose="020B0604020202020204" pitchFamily="34" charset="0"/>
                  </a:rPr>
                  <a:t>Letter)</a:t>
                </a:r>
                <a:endParaRPr lang="en-GB" sz="1400" i="0" dirty="0">
                  <a:solidFill>
                    <a:srgbClr val="332A86"/>
                  </a:solidFill>
                  <a:latin typeface="Arial" panose="020B0604020202020204" pitchFamily="34" charset="0"/>
                  <a:cs typeface="Arial" panose="020B0604020202020204" pitchFamily="34" charset="0"/>
                </a:endParaRPr>
              </a:p>
            </p:txBody>
          </p:sp>
          <p:sp>
            <p:nvSpPr>
              <p:cNvPr id="16" name="Rectangle 15"/>
              <p:cNvSpPr/>
              <p:nvPr/>
            </p:nvSpPr>
            <p:spPr>
              <a:xfrm>
                <a:off x="5176131" y="3080408"/>
                <a:ext cx="1461154" cy="2520292"/>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marL="171450" indent="-171450" algn="l">
                  <a:buFont typeface="Arial" panose="020B0604020202020204" pitchFamily="34" charset="0"/>
                  <a:buChar char="•"/>
                </a:pPr>
                <a:r>
                  <a:rPr lang="en-GB" sz="1400" i="0" dirty="0">
                    <a:solidFill>
                      <a:srgbClr val="332A86"/>
                    </a:solidFill>
                    <a:latin typeface="Arial" panose="020B0604020202020204" pitchFamily="34" charset="0"/>
                    <a:cs typeface="Arial" panose="020B0604020202020204" pitchFamily="34" charset="0"/>
                  </a:rPr>
                  <a:t>Send </a:t>
                </a:r>
                <a:r>
                  <a:rPr lang="en-GB" sz="1400" i="0" dirty="0" smtClean="0">
                    <a:solidFill>
                      <a:srgbClr val="332A86"/>
                    </a:solidFill>
                    <a:latin typeface="Arial" panose="020B0604020202020204" pitchFamily="34" charset="0"/>
                    <a:cs typeface="Arial" panose="020B0604020202020204" pitchFamily="34" charset="0"/>
                  </a:rPr>
                  <a:t>contract for signature</a:t>
                </a:r>
              </a:p>
              <a:p>
                <a:pPr marL="171450" indent="-171450" algn="l">
                  <a:buFont typeface="Arial" panose="020B0604020202020204" pitchFamily="34" charset="0"/>
                  <a:buChar char="•"/>
                </a:pPr>
                <a:r>
                  <a:rPr lang="en-GB" sz="1400" i="0" dirty="0" smtClean="0">
                    <a:solidFill>
                      <a:srgbClr val="332A86"/>
                    </a:solidFill>
                    <a:latin typeface="Arial" panose="020B0604020202020204" pitchFamily="34" charset="0"/>
                    <a:cs typeface="Arial" panose="020B0604020202020204" pitchFamily="34" charset="0"/>
                  </a:rPr>
                  <a:t>Site </a:t>
                </a:r>
                <a:r>
                  <a:rPr lang="en-GB" sz="1400" i="0" dirty="0">
                    <a:solidFill>
                      <a:srgbClr val="332A86"/>
                    </a:solidFill>
                    <a:latin typeface="Arial" panose="020B0604020202020204" pitchFamily="34" charset="0"/>
                    <a:cs typeface="Arial" panose="020B0604020202020204" pitchFamily="34" charset="0"/>
                  </a:rPr>
                  <a:t>should be ready to recruit to agreed plan</a:t>
                </a:r>
              </a:p>
            </p:txBody>
          </p:sp>
          <p:sp>
            <p:nvSpPr>
              <p:cNvPr id="17" name="Rectangle 16"/>
              <p:cNvSpPr/>
              <p:nvPr/>
            </p:nvSpPr>
            <p:spPr>
              <a:xfrm>
                <a:off x="6789685" y="3080407"/>
                <a:ext cx="1461154" cy="2520294"/>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marL="171450" indent="-171450" algn="l">
                  <a:buFont typeface="Arial" panose="020B0604020202020204" pitchFamily="34" charset="0"/>
                  <a:buChar char="•"/>
                </a:pPr>
                <a:r>
                  <a:rPr lang="en-GB" sz="1400" i="0" dirty="0" smtClean="0">
                    <a:solidFill>
                      <a:srgbClr val="332A86"/>
                    </a:solidFill>
                    <a:latin typeface="Arial" panose="020B0604020202020204" pitchFamily="34" charset="0"/>
                    <a:cs typeface="Arial" panose="020B0604020202020204" pitchFamily="34" charset="0"/>
                  </a:rPr>
                  <a:t>Send IMP</a:t>
                </a:r>
              </a:p>
              <a:p>
                <a:pPr marL="171450" indent="-171450" algn="l">
                  <a:buFont typeface="Arial" panose="020B0604020202020204" pitchFamily="34" charset="0"/>
                  <a:buChar char="•"/>
                </a:pPr>
                <a:r>
                  <a:rPr lang="en-GB" sz="1400" i="0" dirty="0" smtClean="0">
                    <a:solidFill>
                      <a:srgbClr val="332A86"/>
                    </a:solidFill>
                    <a:latin typeface="Arial" panose="020B0604020202020204" pitchFamily="34" charset="0"/>
                    <a:cs typeface="Arial" panose="020B0604020202020204" pitchFamily="34" charset="0"/>
                  </a:rPr>
                  <a:t>Undertake site </a:t>
                </a:r>
                <a:r>
                  <a:rPr lang="en-GB" sz="1400" i="0" dirty="0">
                    <a:solidFill>
                      <a:srgbClr val="332A86"/>
                    </a:solidFill>
                    <a:latin typeface="Arial" panose="020B0604020202020204" pitchFamily="34" charset="0"/>
                    <a:cs typeface="Arial" panose="020B0604020202020204" pitchFamily="34" charset="0"/>
                  </a:rPr>
                  <a:t>initiation </a:t>
                </a:r>
                <a:r>
                  <a:rPr lang="en-GB" sz="1400" i="0" dirty="0" smtClean="0">
                    <a:solidFill>
                      <a:srgbClr val="332A86"/>
                    </a:solidFill>
                    <a:latin typeface="Arial" panose="020B0604020202020204" pitchFamily="34" charset="0"/>
                    <a:cs typeface="Arial" panose="020B0604020202020204" pitchFamily="34" charset="0"/>
                  </a:rPr>
                  <a:t>visit</a:t>
                </a:r>
                <a:endParaRPr lang="en-GB" sz="1400" i="0" dirty="0">
                  <a:solidFill>
                    <a:srgbClr val="332A86"/>
                  </a:solidFill>
                  <a:latin typeface="Arial" panose="020B0604020202020204" pitchFamily="34" charset="0"/>
                  <a:cs typeface="Arial" panose="020B0604020202020204" pitchFamily="34" charset="0"/>
                </a:endParaRPr>
              </a:p>
            </p:txBody>
          </p:sp>
        </p:grpSp>
      </p:grpSp>
      <p:sp>
        <p:nvSpPr>
          <p:cNvPr id="5" name="Pentagon 4"/>
          <p:cNvSpPr/>
          <p:nvPr/>
        </p:nvSpPr>
        <p:spPr>
          <a:xfrm>
            <a:off x="342246" y="5295900"/>
            <a:ext cx="3110403" cy="323850"/>
          </a:xfrm>
          <a:prstGeom prst="homePlate">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800" i="0" dirty="0" smtClean="0">
                <a:latin typeface="Arial" panose="020B0604020202020204" pitchFamily="34" charset="0"/>
                <a:cs typeface="Arial" panose="020B0604020202020204" pitchFamily="34" charset="0"/>
              </a:rPr>
              <a:t>HRA submission</a:t>
            </a:r>
            <a:endParaRPr lang="en-GB" sz="1800" i="0" dirty="0">
              <a:latin typeface="Arial" panose="020B0604020202020204" pitchFamily="34" charset="0"/>
              <a:cs typeface="Arial" panose="020B0604020202020204" pitchFamily="34" charset="0"/>
            </a:endParaRPr>
          </a:p>
        </p:txBody>
      </p:sp>
      <p:grpSp>
        <p:nvGrpSpPr>
          <p:cNvPr id="22" name="Group 21"/>
          <p:cNvGrpSpPr/>
          <p:nvPr/>
        </p:nvGrpSpPr>
        <p:grpSpPr>
          <a:xfrm>
            <a:off x="2804621" y="4889501"/>
            <a:ext cx="1386379" cy="1466850"/>
            <a:chOff x="2804621" y="4889501"/>
            <a:chExt cx="1386379" cy="1466850"/>
          </a:xfrm>
          <a:solidFill>
            <a:srgbClr val="FF9900"/>
          </a:solidFill>
        </p:grpSpPr>
        <p:sp>
          <p:nvSpPr>
            <p:cNvPr id="6" name="Rectangle 5"/>
            <p:cNvSpPr/>
            <p:nvPr/>
          </p:nvSpPr>
          <p:spPr>
            <a:xfrm>
              <a:off x="2804621" y="5721351"/>
              <a:ext cx="1386379" cy="635000"/>
            </a:xfrm>
            <a:prstGeom prst="rect">
              <a:avLst/>
            </a:prstGeom>
            <a:solidFill>
              <a:srgbClr val="F8971D"/>
            </a:solidFill>
            <a:ln>
              <a:solidFill>
                <a:srgbClr val="FF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i="0" dirty="0" smtClean="0">
                  <a:solidFill>
                    <a:srgbClr val="332A86"/>
                  </a:solidFill>
                  <a:latin typeface="Arial" panose="020B0604020202020204" pitchFamily="34" charset="0"/>
                  <a:cs typeface="Arial" panose="020B0604020202020204" pitchFamily="34" charset="0"/>
                </a:rPr>
                <a:t>HRA initial Assessment letter issued</a:t>
              </a:r>
              <a:endParaRPr lang="en-GB" sz="1400" i="0" dirty="0">
                <a:solidFill>
                  <a:srgbClr val="332A86"/>
                </a:solidFill>
                <a:latin typeface="Arial" panose="020B0604020202020204" pitchFamily="34" charset="0"/>
                <a:cs typeface="Arial" panose="020B0604020202020204" pitchFamily="34" charset="0"/>
              </a:endParaRPr>
            </a:p>
          </p:txBody>
        </p:sp>
        <p:cxnSp>
          <p:nvCxnSpPr>
            <p:cNvPr id="20" name="Straight Arrow Connector 19"/>
            <p:cNvCxnSpPr>
              <a:stCxn id="6" idx="0"/>
            </p:cNvCxnSpPr>
            <p:nvPr/>
          </p:nvCxnSpPr>
          <p:spPr>
            <a:xfrm flipH="1" flipV="1">
              <a:off x="3497810" y="4889501"/>
              <a:ext cx="1" cy="831850"/>
            </a:xfrm>
            <a:prstGeom prst="straightConnector1">
              <a:avLst/>
            </a:prstGeom>
            <a:grpFill/>
            <a:ln>
              <a:solidFill>
                <a:srgbClr val="FF9900"/>
              </a:solidFill>
              <a:tailEnd type="arrow"/>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4381500" y="4892676"/>
            <a:ext cx="1386379" cy="1466850"/>
            <a:chOff x="2804621" y="4889501"/>
            <a:chExt cx="1386379" cy="1466850"/>
          </a:xfrm>
          <a:solidFill>
            <a:srgbClr val="FF9900"/>
          </a:solidFill>
        </p:grpSpPr>
        <p:sp>
          <p:nvSpPr>
            <p:cNvPr id="24" name="Rectangle 23"/>
            <p:cNvSpPr/>
            <p:nvPr/>
          </p:nvSpPr>
          <p:spPr>
            <a:xfrm>
              <a:off x="2804621" y="5721351"/>
              <a:ext cx="1386379" cy="635000"/>
            </a:xfrm>
            <a:prstGeom prst="rect">
              <a:avLst/>
            </a:prstGeom>
            <a:solidFill>
              <a:srgbClr val="F8971D"/>
            </a:solidFill>
            <a:ln>
              <a:solidFill>
                <a:srgbClr val="FF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i="0" dirty="0" smtClean="0">
                  <a:solidFill>
                    <a:srgbClr val="332A86"/>
                  </a:solidFill>
                  <a:latin typeface="Arial" panose="020B0604020202020204" pitchFamily="34" charset="0"/>
                  <a:cs typeface="Arial" panose="020B0604020202020204" pitchFamily="34" charset="0"/>
                </a:rPr>
                <a:t>HRA Approval letter issued</a:t>
              </a:r>
              <a:endParaRPr lang="en-GB" sz="1400" i="0" dirty="0">
                <a:solidFill>
                  <a:srgbClr val="332A86"/>
                </a:solidFill>
                <a:latin typeface="Arial" panose="020B0604020202020204" pitchFamily="34" charset="0"/>
                <a:cs typeface="Arial" panose="020B0604020202020204" pitchFamily="34" charset="0"/>
              </a:endParaRPr>
            </a:p>
          </p:txBody>
        </p:sp>
        <p:cxnSp>
          <p:nvCxnSpPr>
            <p:cNvPr id="25" name="Straight Arrow Connector 24"/>
            <p:cNvCxnSpPr>
              <a:stCxn id="24" idx="0"/>
            </p:cNvCxnSpPr>
            <p:nvPr/>
          </p:nvCxnSpPr>
          <p:spPr>
            <a:xfrm flipH="1" flipV="1">
              <a:off x="3497810" y="4889501"/>
              <a:ext cx="1" cy="831850"/>
            </a:xfrm>
            <a:prstGeom prst="straightConnector1">
              <a:avLst/>
            </a:prstGeom>
            <a:grpFill/>
            <a:ln>
              <a:solidFill>
                <a:srgbClr val="FF9900"/>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7576699" y="4892676"/>
            <a:ext cx="1386379" cy="1466850"/>
            <a:chOff x="2804621" y="4889501"/>
            <a:chExt cx="1386379" cy="1466850"/>
          </a:xfrm>
          <a:solidFill>
            <a:srgbClr val="FF9900"/>
          </a:solidFill>
        </p:grpSpPr>
        <p:sp>
          <p:nvSpPr>
            <p:cNvPr id="27" name="Rectangle 26"/>
            <p:cNvSpPr/>
            <p:nvPr/>
          </p:nvSpPr>
          <p:spPr>
            <a:xfrm>
              <a:off x="2804621" y="5721351"/>
              <a:ext cx="1386379" cy="635000"/>
            </a:xfrm>
            <a:prstGeom prst="rect">
              <a:avLst/>
            </a:prstGeom>
            <a:solidFill>
              <a:srgbClr val="F8971D"/>
            </a:solidFill>
            <a:ln>
              <a:solidFill>
                <a:srgbClr val="FF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i="0" dirty="0" smtClean="0">
                  <a:solidFill>
                    <a:srgbClr val="332A86"/>
                  </a:solidFill>
                  <a:latin typeface="Arial" panose="020B0604020202020204" pitchFamily="34" charset="0"/>
                  <a:cs typeface="Arial" panose="020B0604020202020204" pitchFamily="34" charset="0"/>
                </a:rPr>
                <a:t>Site ready to recruit</a:t>
              </a:r>
              <a:endParaRPr lang="en-GB" sz="1400" i="0" dirty="0">
                <a:solidFill>
                  <a:srgbClr val="332A86"/>
                </a:solidFill>
                <a:latin typeface="Arial" panose="020B0604020202020204" pitchFamily="34" charset="0"/>
                <a:cs typeface="Arial" panose="020B0604020202020204" pitchFamily="34" charset="0"/>
              </a:endParaRPr>
            </a:p>
          </p:txBody>
        </p:sp>
        <p:cxnSp>
          <p:nvCxnSpPr>
            <p:cNvPr id="28" name="Straight Arrow Connector 27"/>
            <p:cNvCxnSpPr>
              <a:stCxn id="27" idx="0"/>
            </p:cNvCxnSpPr>
            <p:nvPr/>
          </p:nvCxnSpPr>
          <p:spPr>
            <a:xfrm flipH="1" flipV="1">
              <a:off x="3497810" y="4889501"/>
              <a:ext cx="1" cy="831850"/>
            </a:xfrm>
            <a:prstGeom prst="straightConnector1">
              <a:avLst/>
            </a:prstGeom>
            <a:grpFill/>
            <a:ln>
              <a:solidFill>
                <a:srgbClr val="FF9900"/>
              </a:solidFill>
              <a:tailEnd type="arrow"/>
            </a:ln>
          </p:spPr>
          <p:style>
            <a:lnRef idx="1">
              <a:schemeClr val="accent1"/>
            </a:lnRef>
            <a:fillRef idx="0">
              <a:schemeClr val="accent1"/>
            </a:fillRef>
            <a:effectRef idx="0">
              <a:schemeClr val="accent1"/>
            </a:effectRef>
            <a:fontRef idx="minor">
              <a:schemeClr val="tx1"/>
            </a:fontRef>
          </p:style>
        </p:cxnSp>
      </p:grpSp>
      <p:sp>
        <p:nvSpPr>
          <p:cNvPr id="29" name="Rectangle 28"/>
          <p:cNvSpPr/>
          <p:nvPr/>
        </p:nvSpPr>
        <p:spPr>
          <a:xfrm>
            <a:off x="150158" y="6552773"/>
            <a:ext cx="7918980" cy="230832"/>
          </a:xfrm>
          <a:prstGeom prst="rect">
            <a:avLst/>
          </a:prstGeom>
        </p:spPr>
        <p:txBody>
          <a:bodyPr wrap="square">
            <a:spAutoFit/>
          </a:bodyPr>
          <a:lstStyle/>
          <a:p>
            <a:pPr algn="l"/>
            <a:r>
              <a:rPr lang="en-GB" altLang="en-US" sz="900" i="0" dirty="0">
                <a:solidFill>
                  <a:srgbClr val="009FBA"/>
                </a:solidFill>
                <a:latin typeface="Arial" pitchFamily="34" charset="0"/>
                <a:ea typeface="Calibri" pitchFamily="34" charset="0"/>
                <a:cs typeface="Arial" pitchFamily="34" charset="0"/>
              </a:rPr>
              <a:t>This presentation is designed to provide general information only. Our website Terms and Conditions apply</a:t>
            </a:r>
            <a:r>
              <a:rPr lang="en-GB" altLang="en-US" sz="900" i="0" dirty="0">
                <a:solidFill>
                  <a:srgbClr val="FF0000"/>
                </a:solidFill>
                <a:latin typeface="Arial" pitchFamily="34" charset="0"/>
                <a:ea typeface="Calibri" pitchFamily="34" charset="0"/>
                <a:cs typeface="Arial" pitchFamily="34" charset="0"/>
              </a:rPr>
              <a:t> </a:t>
            </a:r>
            <a:r>
              <a:rPr lang="en-GB" altLang="en-US" sz="900" i="0" dirty="0">
                <a:solidFill>
                  <a:srgbClr val="FF0000"/>
                </a:solidFill>
                <a:latin typeface="Arial" pitchFamily="34" charset="0"/>
                <a:ea typeface="Calibri" pitchFamily="34" charset="0"/>
                <a:cs typeface="Arial" pitchFamily="34" charset="0"/>
                <a:hlinkClick r:id="rId8"/>
              </a:rPr>
              <a:t>www.hra.nhs.uk</a:t>
            </a:r>
            <a:endParaRPr lang="en-GB" altLang="en-US" sz="900" i="0" dirty="0">
              <a:solidFill>
                <a:srgbClr val="332A86"/>
              </a:solidFill>
              <a:latin typeface="Arial" pitchFamily="34" charset="0"/>
              <a:ea typeface="+mn-ea"/>
              <a:cs typeface="Arial" pitchFamily="34" charset="0"/>
            </a:endParaRPr>
          </a:p>
        </p:txBody>
      </p:sp>
      <p:sp>
        <p:nvSpPr>
          <p:cNvPr id="31"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496229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529444716"/>
              </p:ext>
            </p:extLst>
          </p:nvPr>
        </p:nvGraphicFramePr>
        <p:xfrm>
          <a:off x="1008993" y="1682750"/>
          <a:ext cx="7110248" cy="1738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1008993" y="3421117"/>
            <a:ext cx="6274676" cy="2270235"/>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i="0" dirty="0" smtClean="0">
                <a:solidFill>
                  <a:srgbClr val="332A86"/>
                </a:solidFill>
              </a:rPr>
              <a:t>Can start before or after HRA application depending on sponsor</a:t>
            </a:r>
            <a:endParaRPr lang="en-GB" i="0" dirty="0">
              <a:solidFill>
                <a:srgbClr val="332A86"/>
              </a:solidFill>
            </a:endParaRPr>
          </a:p>
        </p:txBody>
      </p:sp>
      <p:sp>
        <p:nvSpPr>
          <p:cNvPr id="5"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31890374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854918509"/>
              </p:ext>
            </p:extLst>
          </p:nvPr>
        </p:nvGraphicFramePr>
        <p:xfrm>
          <a:off x="1008993" y="1682750"/>
          <a:ext cx="7110248" cy="1738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1008993" y="3421117"/>
            <a:ext cx="6274676" cy="2270235"/>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Arial" panose="020B0604020202020204" pitchFamily="34" charset="0"/>
              <a:buChar char="•"/>
            </a:pPr>
            <a:r>
              <a:rPr lang="en-GB" i="0" dirty="0" smtClean="0">
                <a:solidFill>
                  <a:srgbClr val="332A86"/>
                </a:solidFill>
              </a:rPr>
              <a:t>Can start </a:t>
            </a:r>
            <a:r>
              <a:rPr lang="en-GB" i="0" dirty="0">
                <a:solidFill>
                  <a:srgbClr val="332A86"/>
                </a:solidFill>
              </a:rPr>
              <a:t>before or after HRA application</a:t>
            </a:r>
          </a:p>
          <a:p>
            <a:pPr marL="342900" indent="-342900" algn="l">
              <a:buFont typeface="Arial" panose="020B0604020202020204" pitchFamily="34" charset="0"/>
              <a:buChar char="•"/>
            </a:pPr>
            <a:r>
              <a:rPr lang="en-GB" i="0" dirty="0">
                <a:solidFill>
                  <a:srgbClr val="332A86"/>
                </a:solidFill>
              </a:rPr>
              <a:t>Starts by sending final protocol to research team and R&amp;D/ LCRN support</a:t>
            </a:r>
          </a:p>
          <a:p>
            <a:pPr marL="342900" indent="-342900" algn="l">
              <a:buFont typeface="Arial" panose="020B0604020202020204" pitchFamily="34" charset="0"/>
              <a:buChar char="•"/>
            </a:pPr>
            <a:r>
              <a:rPr lang="en-GB" i="0" dirty="0">
                <a:solidFill>
                  <a:srgbClr val="332A86"/>
                </a:solidFill>
              </a:rPr>
              <a:t>End point is site selected</a:t>
            </a:r>
          </a:p>
        </p:txBody>
      </p:sp>
      <p:sp>
        <p:nvSpPr>
          <p:cNvPr id="5"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11348336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002450207"/>
              </p:ext>
            </p:extLst>
          </p:nvPr>
        </p:nvGraphicFramePr>
        <p:xfrm>
          <a:off x="1008993" y="1682750"/>
          <a:ext cx="7110248" cy="1738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1008993" y="3421117"/>
            <a:ext cx="6274676" cy="2270235"/>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Arial" panose="020B0604020202020204" pitchFamily="34" charset="0"/>
              <a:buChar char="•"/>
            </a:pPr>
            <a:r>
              <a:rPr lang="en-GB" i="0" dirty="0">
                <a:solidFill>
                  <a:srgbClr val="332A86"/>
                </a:solidFill>
              </a:rPr>
              <a:t>Starts after HRA application</a:t>
            </a:r>
          </a:p>
          <a:p>
            <a:pPr marL="342900" indent="-342900" algn="l">
              <a:buFont typeface="Arial" panose="020B0604020202020204" pitchFamily="34" charset="0"/>
              <a:buChar char="•"/>
            </a:pPr>
            <a:r>
              <a:rPr lang="en-GB" i="0" dirty="0">
                <a:solidFill>
                  <a:srgbClr val="332A86"/>
                </a:solidFill>
              </a:rPr>
              <a:t>Starts by sending local information pack to research team and R&amp;D/ LCRN support </a:t>
            </a:r>
          </a:p>
          <a:p>
            <a:pPr marL="342900" indent="-342900" algn="l">
              <a:buFont typeface="Arial" panose="020B0604020202020204" pitchFamily="34" charset="0"/>
              <a:buChar char="•"/>
            </a:pPr>
            <a:r>
              <a:rPr lang="en-GB" i="0" dirty="0">
                <a:solidFill>
                  <a:srgbClr val="332A86"/>
                </a:solidFill>
              </a:rPr>
              <a:t>Includes HRA Initial Assessment Letter</a:t>
            </a:r>
          </a:p>
          <a:p>
            <a:pPr marL="342900" indent="-342900" algn="l">
              <a:buFont typeface="Arial" panose="020B0604020202020204" pitchFamily="34" charset="0"/>
              <a:buChar char="•"/>
            </a:pPr>
            <a:r>
              <a:rPr lang="en-GB" i="0" dirty="0">
                <a:solidFill>
                  <a:srgbClr val="332A86"/>
                </a:solidFill>
              </a:rPr>
              <a:t>Ends when ready to exchange agreements</a:t>
            </a:r>
          </a:p>
        </p:txBody>
      </p:sp>
      <p:sp>
        <p:nvSpPr>
          <p:cNvPr id="5"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34786955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Local Information Pack - commercial</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3422159801"/>
              </p:ext>
            </p:extLst>
          </p:nvPr>
        </p:nvGraphicFramePr>
        <p:xfrm>
          <a:off x="874395" y="2107061"/>
          <a:ext cx="7698105" cy="3199260"/>
        </p:xfrm>
        <a:graphic>
          <a:graphicData uri="http://schemas.openxmlformats.org/drawingml/2006/table">
            <a:tbl>
              <a:tblPr firstRow="1" firstCol="1" bandRow="1"/>
              <a:tblGrid>
                <a:gridCol w="7698105"/>
              </a:tblGrid>
              <a:tr h="645796">
                <a:tc>
                  <a:txBody>
                    <a:bodyPr/>
                    <a:lstStyle/>
                    <a:p>
                      <a:pPr>
                        <a:lnSpc>
                          <a:spcPct val="115000"/>
                        </a:lnSpc>
                        <a:spcBef>
                          <a:spcPts val="750"/>
                        </a:spcBef>
                        <a:spcAft>
                          <a:spcPts val="750"/>
                        </a:spcAft>
                      </a:pPr>
                      <a:r>
                        <a:rPr lang="en-GB" sz="1800" dirty="0">
                          <a:solidFill>
                            <a:schemeClr val="tx2"/>
                          </a:solidFill>
                          <a:effectLst/>
                          <a:latin typeface="Arial" panose="020B0604020202020204" pitchFamily="34" charset="0"/>
                          <a:ea typeface="Times New Roman"/>
                          <a:cs typeface="Arial" panose="020B0604020202020204" pitchFamily="34" charset="0"/>
                        </a:rPr>
                        <a:t>Copy of IRAS application form (combined REC and R&amp;D form) as submitted for HRA Approval </a:t>
                      </a:r>
                      <a:endParaRPr lang="en-GB" sz="1800" dirty="0">
                        <a:solidFill>
                          <a:schemeClr val="tx2"/>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r>
              <a:tr h="308576">
                <a:tc>
                  <a:txBody>
                    <a:bodyPr/>
                    <a:lstStyle/>
                    <a:p>
                      <a:pPr>
                        <a:lnSpc>
                          <a:spcPct val="115000"/>
                        </a:lnSpc>
                        <a:spcBef>
                          <a:spcPts val="750"/>
                        </a:spcBef>
                        <a:spcAft>
                          <a:spcPts val="750"/>
                        </a:spcAft>
                      </a:pPr>
                      <a:r>
                        <a:rPr lang="en-GB" sz="1800" dirty="0">
                          <a:solidFill>
                            <a:schemeClr val="tx2"/>
                          </a:solidFill>
                          <a:effectLst/>
                          <a:latin typeface="Arial" panose="020B0604020202020204" pitchFamily="34" charset="0"/>
                          <a:ea typeface="Times New Roman"/>
                          <a:cs typeface="Arial" panose="020B0604020202020204" pitchFamily="34" charset="0"/>
                        </a:rPr>
                        <a:t>Protocol </a:t>
                      </a:r>
                      <a:r>
                        <a:rPr lang="en-GB" sz="1800" dirty="0" smtClean="0">
                          <a:solidFill>
                            <a:schemeClr val="tx2"/>
                          </a:solidFill>
                          <a:effectLst/>
                          <a:latin typeface="Arial" panose="020B0604020202020204" pitchFamily="34" charset="0"/>
                          <a:ea typeface="Times New Roman"/>
                          <a:cs typeface="Arial" panose="020B0604020202020204" pitchFamily="34" charset="0"/>
                        </a:rPr>
                        <a:t>and amendments</a:t>
                      </a:r>
                      <a:endParaRPr lang="en-GB" sz="1800" dirty="0">
                        <a:solidFill>
                          <a:schemeClr val="tx2"/>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5796">
                <a:tc>
                  <a:txBody>
                    <a:bodyPr/>
                    <a:lstStyle/>
                    <a:p>
                      <a:pPr>
                        <a:lnSpc>
                          <a:spcPct val="115000"/>
                        </a:lnSpc>
                        <a:spcBef>
                          <a:spcPts val="750"/>
                        </a:spcBef>
                        <a:spcAft>
                          <a:spcPts val="750"/>
                        </a:spcAft>
                      </a:pPr>
                      <a:r>
                        <a:rPr lang="en-GB" sz="1800" dirty="0">
                          <a:solidFill>
                            <a:schemeClr val="tx2"/>
                          </a:solidFill>
                          <a:effectLst/>
                          <a:latin typeface="Arial" panose="020B0604020202020204" pitchFamily="34" charset="0"/>
                          <a:ea typeface="Times New Roman"/>
                          <a:cs typeface="Arial" panose="020B0604020202020204" pitchFamily="34" charset="0"/>
                        </a:rPr>
                        <a:t>Participant information and consent documents (without local logos/ headers)</a:t>
                      </a:r>
                      <a:endParaRPr lang="en-GB" sz="1800" dirty="0">
                        <a:solidFill>
                          <a:schemeClr val="tx2"/>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308576">
                <a:tc>
                  <a:txBody>
                    <a:bodyPr/>
                    <a:lstStyle/>
                    <a:p>
                      <a:pPr>
                        <a:lnSpc>
                          <a:spcPct val="115000"/>
                        </a:lnSpc>
                        <a:spcBef>
                          <a:spcPts val="750"/>
                        </a:spcBef>
                        <a:spcAft>
                          <a:spcPts val="750"/>
                        </a:spcAft>
                      </a:pPr>
                      <a:r>
                        <a:rPr lang="en-GB" sz="1800" dirty="0">
                          <a:solidFill>
                            <a:schemeClr val="tx2"/>
                          </a:solidFill>
                          <a:effectLst/>
                          <a:latin typeface="Arial" panose="020B0604020202020204" pitchFamily="34" charset="0"/>
                          <a:ea typeface="Times New Roman"/>
                          <a:cs typeface="Arial" panose="020B0604020202020204" pitchFamily="34" charset="0"/>
                        </a:rPr>
                        <a:t>Relevant model agreement </a:t>
                      </a:r>
                      <a:endParaRPr lang="en-GB" sz="1800" dirty="0">
                        <a:solidFill>
                          <a:schemeClr val="tx2"/>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08576">
                <a:tc>
                  <a:txBody>
                    <a:bodyPr/>
                    <a:lstStyle/>
                    <a:p>
                      <a:pPr>
                        <a:lnSpc>
                          <a:spcPct val="115000"/>
                        </a:lnSpc>
                        <a:spcBef>
                          <a:spcPts val="750"/>
                        </a:spcBef>
                        <a:spcAft>
                          <a:spcPts val="750"/>
                        </a:spcAft>
                      </a:pPr>
                      <a:r>
                        <a:rPr lang="en-GB" sz="1800" dirty="0">
                          <a:solidFill>
                            <a:schemeClr val="tx2"/>
                          </a:solidFill>
                          <a:effectLst/>
                          <a:latin typeface="Arial" panose="020B0604020202020204" pitchFamily="34" charset="0"/>
                          <a:ea typeface="Times New Roman"/>
                          <a:cs typeface="Arial" panose="020B0604020202020204" pitchFamily="34" charset="0"/>
                        </a:rPr>
                        <a:t>NIHR Costing template (validated</a:t>
                      </a:r>
                      <a:r>
                        <a:rPr lang="en-GB" sz="1800" dirty="0" smtClean="0">
                          <a:solidFill>
                            <a:schemeClr val="tx2"/>
                          </a:solidFill>
                          <a:effectLst/>
                          <a:latin typeface="Arial" panose="020B0604020202020204" pitchFamily="34" charset="0"/>
                          <a:ea typeface="Times New Roman"/>
                          <a:cs typeface="Arial" panose="020B0604020202020204" pitchFamily="34" charset="0"/>
                        </a:rPr>
                        <a:t>) and delegation log</a:t>
                      </a:r>
                      <a:endParaRPr lang="en-GB" sz="1800" dirty="0">
                        <a:solidFill>
                          <a:schemeClr val="tx2"/>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645796">
                <a:tc>
                  <a:txBody>
                    <a:bodyPr/>
                    <a:lstStyle/>
                    <a:p>
                      <a:pPr>
                        <a:lnSpc>
                          <a:spcPct val="115000"/>
                        </a:lnSpc>
                        <a:spcBef>
                          <a:spcPts val="750"/>
                        </a:spcBef>
                        <a:spcAft>
                          <a:spcPts val="750"/>
                        </a:spcAft>
                      </a:pPr>
                      <a:r>
                        <a:rPr lang="en-GB" sz="1800" dirty="0">
                          <a:solidFill>
                            <a:schemeClr val="tx2"/>
                          </a:solidFill>
                          <a:effectLst/>
                          <a:latin typeface="Arial" panose="020B0604020202020204" pitchFamily="34" charset="0"/>
                          <a:ea typeface="Times New Roman"/>
                          <a:cs typeface="Arial" panose="020B0604020202020204" pitchFamily="34" charset="0"/>
                        </a:rPr>
                        <a:t>Any other documents that the sponsor wishes to provide to the site to support the set up and delivery of the study </a:t>
                      </a:r>
                      <a:endParaRPr lang="en-GB" sz="1800" dirty="0">
                        <a:solidFill>
                          <a:schemeClr val="tx2"/>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08576">
                <a:tc>
                  <a:txBody>
                    <a:bodyPr/>
                    <a:lstStyle/>
                    <a:p>
                      <a:pPr>
                        <a:lnSpc>
                          <a:spcPct val="115000"/>
                        </a:lnSpc>
                        <a:spcBef>
                          <a:spcPts val="750"/>
                        </a:spcBef>
                        <a:spcAft>
                          <a:spcPts val="750"/>
                        </a:spcAft>
                      </a:pPr>
                      <a:r>
                        <a:rPr lang="en-GB" sz="1800" dirty="0">
                          <a:solidFill>
                            <a:schemeClr val="tx2"/>
                          </a:solidFill>
                          <a:effectLst/>
                          <a:latin typeface="Arial" panose="020B0604020202020204" pitchFamily="34" charset="0"/>
                          <a:ea typeface="Times New Roman"/>
                          <a:cs typeface="Arial" panose="020B0604020202020204" pitchFamily="34" charset="0"/>
                        </a:rPr>
                        <a:t>Copy of HRA Initial Assessment letter </a:t>
                      </a:r>
                      <a:endParaRPr lang="en-GB" sz="1800" dirty="0">
                        <a:solidFill>
                          <a:schemeClr val="tx2"/>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
        <p:nvSpPr>
          <p:cNvPr id="5"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12644879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500893718"/>
              </p:ext>
            </p:extLst>
          </p:nvPr>
        </p:nvGraphicFramePr>
        <p:xfrm>
          <a:off x="1008993" y="1682750"/>
          <a:ext cx="7110248" cy="1738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1008993" y="3421117"/>
            <a:ext cx="6274676" cy="2648607"/>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Arial" panose="020B0604020202020204" pitchFamily="34" charset="0"/>
              <a:buChar char="•"/>
            </a:pPr>
            <a:r>
              <a:rPr lang="en-GB" i="0" dirty="0">
                <a:solidFill>
                  <a:srgbClr val="332A86"/>
                </a:solidFill>
              </a:rPr>
              <a:t>Starts after HRA Approval</a:t>
            </a:r>
          </a:p>
          <a:p>
            <a:pPr marL="342900" indent="-342900" algn="l">
              <a:buFont typeface="Arial" panose="020B0604020202020204" pitchFamily="34" charset="0"/>
              <a:buChar char="•"/>
            </a:pPr>
            <a:r>
              <a:rPr lang="en-GB" i="0" dirty="0">
                <a:solidFill>
                  <a:srgbClr val="332A86"/>
                </a:solidFill>
              </a:rPr>
              <a:t>Starts by </a:t>
            </a:r>
            <a:r>
              <a:rPr lang="en-GB" i="0" dirty="0" smtClean="0">
                <a:solidFill>
                  <a:srgbClr val="332A86"/>
                </a:solidFill>
              </a:rPr>
              <a:t>sponsor sending </a:t>
            </a:r>
            <a:r>
              <a:rPr lang="en-GB" i="0" dirty="0">
                <a:solidFill>
                  <a:srgbClr val="332A86"/>
                </a:solidFill>
              </a:rPr>
              <a:t>contract/ agreement to exchange</a:t>
            </a:r>
          </a:p>
          <a:p>
            <a:pPr marL="342900" indent="-342900" algn="l">
              <a:buFont typeface="Arial" panose="020B0604020202020204" pitchFamily="34" charset="0"/>
              <a:buChar char="•"/>
            </a:pPr>
            <a:r>
              <a:rPr lang="en-GB" i="0" dirty="0">
                <a:solidFill>
                  <a:srgbClr val="332A86"/>
                </a:solidFill>
              </a:rPr>
              <a:t>Site should be ready to recruit to agreed plan</a:t>
            </a:r>
          </a:p>
          <a:p>
            <a:pPr marL="342900" indent="-342900" algn="l">
              <a:buFont typeface="Arial" panose="020B0604020202020204" pitchFamily="34" charset="0"/>
              <a:buChar char="•"/>
            </a:pPr>
            <a:r>
              <a:rPr lang="en-GB" i="0" dirty="0">
                <a:solidFill>
                  <a:srgbClr val="332A86"/>
                </a:solidFill>
              </a:rPr>
              <a:t>Ends when </a:t>
            </a:r>
            <a:r>
              <a:rPr lang="en-GB" i="0" dirty="0" smtClean="0">
                <a:solidFill>
                  <a:srgbClr val="332A86"/>
                </a:solidFill>
              </a:rPr>
              <a:t>site signs or exchanges contract</a:t>
            </a:r>
            <a:r>
              <a:rPr lang="en-GB" i="0" dirty="0">
                <a:solidFill>
                  <a:srgbClr val="332A86"/>
                </a:solidFill>
              </a:rPr>
              <a:t>/ </a:t>
            </a:r>
            <a:r>
              <a:rPr lang="en-GB" i="0" dirty="0" smtClean="0">
                <a:solidFill>
                  <a:srgbClr val="332A86"/>
                </a:solidFill>
              </a:rPr>
              <a:t>agreement</a:t>
            </a:r>
            <a:endParaRPr lang="en-GB" i="0" dirty="0">
              <a:solidFill>
                <a:srgbClr val="332A86"/>
              </a:solidFill>
            </a:endParaRPr>
          </a:p>
        </p:txBody>
      </p:sp>
      <p:sp>
        <p:nvSpPr>
          <p:cNvPr id="5"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18957761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404122527"/>
              </p:ext>
            </p:extLst>
          </p:nvPr>
        </p:nvGraphicFramePr>
        <p:xfrm>
          <a:off x="1008993" y="1682750"/>
          <a:ext cx="7110248" cy="1738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1008993" y="3421117"/>
            <a:ext cx="6274676" cy="2648607"/>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Arial" panose="020B0604020202020204" pitchFamily="34" charset="0"/>
              <a:buChar char="•"/>
            </a:pPr>
            <a:r>
              <a:rPr lang="en-GB" i="0" dirty="0">
                <a:solidFill>
                  <a:srgbClr val="332A86"/>
                </a:solidFill>
              </a:rPr>
              <a:t>Starts after HRA </a:t>
            </a:r>
            <a:r>
              <a:rPr lang="en-GB" i="0" dirty="0" smtClean="0">
                <a:solidFill>
                  <a:srgbClr val="332A86"/>
                </a:solidFill>
              </a:rPr>
              <a:t>Approval and contracts/ agreements exchanged</a:t>
            </a:r>
          </a:p>
          <a:p>
            <a:pPr marL="342900" indent="-342900" algn="l">
              <a:buFont typeface="Arial" panose="020B0604020202020204" pitchFamily="34" charset="0"/>
              <a:buChar char="•"/>
            </a:pPr>
            <a:r>
              <a:rPr lang="en-GB" i="0" dirty="0" smtClean="0">
                <a:solidFill>
                  <a:srgbClr val="332A86"/>
                </a:solidFill>
              </a:rPr>
              <a:t>Sponsor ships IMP, undertakes site initiation visit </a:t>
            </a:r>
            <a:r>
              <a:rPr lang="en-GB" i="0" dirty="0" err="1" smtClean="0">
                <a:solidFill>
                  <a:srgbClr val="332A86"/>
                </a:solidFill>
              </a:rPr>
              <a:t>etc</a:t>
            </a:r>
            <a:endParaRPr lang="en-GB" i="0" dirty="0" smtClean="0">
              <a:solidFill>
                <a:srgbClr val="332A86"/>
              </a:solidFill>
            </a:endParaRPr>
          </a:p>
          <a:p>
            <a:pPr marL="342900" indent="-342900" algn="l">
              <a:buFont typeface="Arial" panose="020B0604020202020204" pitchFamily="34" charset="0"/>
              <a:buChar char="•"/>
            </a:pPr>
            <a:r>
              <a:rPr lang="en-GB" i="0" dirty="0" smtClean="0">
                <a:solidFill>
                  <a:srgbClr val="332A86"/>
                </a:solidFill>
              </a:rPr>
              <a:t>Site ready to recruit at end of this step</a:t>
            </a:r>
            <a:endParaRPr lang="en-GB" i="0" dirty="0">
              <a:solidFill>
                <a:srgbClr val="332A86"/>
              </a:solidFill>
            </a:endParaRPr>
          </a:p>
        </p:txBody>
      </p:sp>
      <p:sp>
        <p:nvSpPr>
          <p:cNvPr id="6" name="Date Placeholder 3"/>
          <p:cNvSpPr>
            <a:spLocks noGrp="1"/>
          </p:cNvSpPr>
          <p:nvPr>
            <p:ph type="dt" sz="half" idx="4294967295"/>
          </p:nvPr>
        </p:nvSpPr>
        <p:spPr>
          <a:xfrm>
            <a:off x="6921500" y="6356350"/>
            <a:ext cx="1839912" cy="365125"/>
          </a:xfrm>
          <a:prstGeom prst="rect">
            <a:avLst/>
          </a:prstGeom>
        </p:spPr>
        <p:txBody>
          <a:bodyPr/>
          <a:lstStyle/>
          <a:p>
            <a:r>
              <a:rPr lang="en-GB" sz="900" i="0" dirty="0" smtClean="0">
                <a:latin typeface="+mn-lt"/>
              </a:rPr>
              <a:t>2 February 2016</a:t>
            </a:r>
            <a:endParaRPr lang="en-US" sz="900" i="0" dirty="0">
              <a:latin typeface="+mn-lt"/>
            </a:endParaRPr>
          </a:p>
        </p:txBody>
      </p:sp>
    </p:spTree>
    <p:extLst>
      <p:ext uri="{BB962C8B-B14F-4D97-AF65-F5344CB8AC3E}">
        <p14:creationId xmlns:p14="http://schemas.microsoft.com/office/powerpoint/2010/main" val="883653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793812375"/>
              </p:ext>
            </p:extLst>
          </p:nvPr>
        </p:nvGraphicFramePr>
        <p:xfrm>
          <a:off x="971600" y="980728"/>
          <a:ext cx="7200800" cy="5128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39252597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019163"/>
            <a:ext cx="7499445" cy="796950"/>
          </a:xfrm>
        </p:spPr>
        <p:txBody>
          <a:bodyPr/>
          <a:lstStyle/>
          <a:p>
            <a:r>
              <a:rPr lang="en-GB" sz="2800" dirty="0" smtClean="0"/>
              <a:t>Key points for sponsors/applicants  in England</a:t>
            </a:r>
            <a:endParaRPr lang="en-GB" sz="2800" dirty="0"/>
          </a:p>
        </p:txBody>
      </p:sp>
      <p:sp>
        <p:nvSpPr>
          <p:cNvPr id="3" name="Content Placeholder 2"/>
          <p:cNvSpPr>
            <a:spLocks noGrp="1"/>
          </p:cNvSpPr>
          <p:nvPr>
            <p:ph idx="1"/>
          </p:nvPr>
        </p:nvSpPr>
        <p:spPr>
          <a:xfrm>
            <a:off x="457200" y="2178000"/>
            <a:ext cx="5231220" cy="3898950"/>
          </a:xfrm>
        </p:spPr>
        <p:txBody>
          <a:bodyPr>
            <a:normAutofit fontScale="85000" lnSpcReduction="20000"/>
          </a:bodyPr>
          <a:lstStyle/>
          <a:p>
            <a:pPr>
              <a:buClr>
                <a:srgbClr val="F8971D"/>
              </a:buClr>
            </a:pPr>
            <a:r>
              <a:rPr lang="en-GB" sz="2800" dirty="0" smtClean="0"/>
              <a:t>Combined application to REC and HRA assessment</a:t>
            </a:r>
          </a:p>
          <a:p>
            <a:pPr>
              <a:buClr>
                <a:srgbClr val="F8971D"/>
              </a:buClr>
            </a:pPr>
            <a:r>
              <a:rPr lang="en-GB" sz="2800" dirty="0" smtClean="0"/>
              <a:t>No SSI Form</a:t>
            </a:r>
          </a:p>
          <a:p>
            <a:pPr>
              <a:buClr>
                <a:srgbClr val="F8971D"/>
              </a:buClr>
            </a:pPr>
            <a:r>
              <a:rPr lang="en-GB" sz="2800" dirty="0" smtClean="0"/>
              <a:t>Delegation log template</a:t>
            </a:r>
          </a:p>
          <a:p>
            <a:pPr>
              <a:buClr>
                <a:srgbClr val="F8971D"/>
              </a:buClr>
            </a:pPr>
            <a:r>
              <a:rPr lang="en-GB" sz="2800" dirty="0" smtClean="0"/>
              <a:t>Industry Costing Template still in use</a:t>
            </a:r>
          </a:p>
          <a:p>
            <a:pPr>
              <a:buClr>
                <a:srgbClr val="F8971D"/>
              </a:buClr>
            </a:pPr>
            <a:r>
              <a:rPr lang="en-GB" sz="2800" dirty="0" smtClean="0"/>
              <a:t>Model Agreement (</a:t>
            </a:r>
            <a:r>
              <a:rPr lang="en-GB" sz="2800" dirty="0" err="1" smtClean="0"/>
              <a:t>mCTA</a:t>
            </a:r>
            <a:r>
              <a:rPr lang="en-GB" sz="2800" dirty="0" smtClean="0"/>
              <a:t>) - revision</a:t>
            </a:r>
          </a:p>
          <a:p>
            <a:pPr>
              <a:buClr>
                <a:srgbClr val="F8971D"/>
              </a:buClr>
            </a:pPr>
            <a:r>
              <a:rPr lang="en-GB" sz="2800" dirty="0" smtClean="0"/>
              <a:t>No </a:t>
            </a:r>
            <a:r>
              <a:rPr lang="en-GB" sz="2800" dirty="0"/>
              <a:t>separate site application </a:t>
            </a:r>
            <a:r>
              <a:rPr lang="en-GB" sz="2800" dirty="0" smtClean="0"/>
              <a:t>process </a:t>
            </a:r>
          </a:p>
          <a:p>
            <a:pPr>
              <a:buClr>
                <a:srgbClr val="F8971D"/>
              </a:buClr>
            </a:pPr>
            <a:r>
              <a:rPr lang="en-GB" sz="2800" dirty="0" smtClean="0"/>
              <a:t>Implications for SOPs</a:t>
            </a:r>
          </a:p>
          <a:p>
            <a:pPr>
              <a:buClr>
                <a:srgbClr val="F8971D"/>
              </a:buClr>
            </a:pPr>
            <a:endParaRPr lang="en-GB" sz="2800" dirty="0" smtClean="0"/>
          </a:p>
          <a:p>
            <a:pPr lvl="1"/>
            <a:endParaRPr lang="en-GB"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0782" y="2541181"/>
            <a:ext cx="1940644" cy="1461473"/>
          </a:xfrm>
          <a:prstGeom prst="rect">
            <a:avLst/>
          </a:prstGeom>
        </p:spPr>
      </p:pic>
      <p:sp>
        <p:nvSpPr>
          <p:cNvPr id="6"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15496494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Cross-border studies</a:t>
            </a:r>
            <a:endParaRPr lang="en-GB" dirty="0"/>
          </a:p>
        </p:txBody>
      </p:sp>
      <p:sp>
        <p:nvSpPr>
          <p:cNvPr id="3" name="Text Placeholder 2"/>
          <p:cNvSpPr>
            <a:spLocks noGrp="1"/>
          </p:cNvSpPr>
          <p:nvPr>
            <p:ph type="body" sz="quarter" idx="13"/>
          </p:nvPr>
        </p:nvSpPr>
        <p:spPr/>
        <p:txBody>
          <a:bodyPr vert="horz" lIns="91440" tIns="45720" rIns="91440" bIns="45720" rtlCol="0">
            <a:normAutofit lnSpcReduction="10000"/>
          </a:bodyPr>
          <a:lstStyle/>
          <a:p>
            <a:pPr>
              <a:buClr>
                <a:srgbClr val="F8971D"/>
              </a:buClr>
            </a:pPr>
            <a:r>
              <a:rPr lang="en-GB" sz="2800" dirty="0" smtClean="0">
                <a:solidFill>
                  <a:srgbClr val="332A86"/>
                </a:solidFill>
              </a:rPr>
              <a:t>HRA shares outcome </a:t>
            </a:r>
            <a:r>
              <a:rPr lang="en-GB" sz="2800" dirty="0">
                <a:solidFill>
                  <a:srgbClr val="332A86"/>
                </a:solidFill>
              </a:rPr>
              <a:t>of HRA </a:t>
            </a:r>
            <a:r>
              <a:rPr lang="en-GB" sz="2800" dirty="0" smtClean="0">
                <a:solidFill>
                  <a:srgbClr val="332A86"/>
                </a:solidFill>
              </a:rPr>
              <a:t>Approval with devolved nations’ coordinating functions which conduct additional nation-specific checks</a:t>
            </a:r>
          </a:p>
          <a:p>
            <a:pPr>
              <a:buClr>
                <a:srgbClr val="F8971D"/>
              </a:buClr>
            </a:pPr>
            <a:r>
              <a:rPr lang="en-GB" sz="2800" dirty="0" smtClean="0">
                <a:solidFill>
                  <a:srgbClr val="332A86"/>
                </a:solidFill>
              </a:rPr>
              <a:t>Site level process for devolved nation sites according to each country’s instructions</a:t>
            </a:r>
          </a:p>
          <a:p>
            <a:pPr>
              <a:buClr>
                <a:srgbClr val="F8971D"/>
              </a:buClr>
            </a:pPr>
            <a:r>
              <a:rPr lang="en-GB" sz="2800" dirty="0" smtClean="0">
                <a:solidFill>
                  <a:srgbClr val="332A86"/>
                </a:solidFill>
              </a:rPr>
              <a:t>Each R&amp;D office for a devolved nation site will issue a permission letter as well as signing the contract</a:t>
            </a:r>
            <a:endParaRPr lang="en-GB" sz="2800" dirty="0">
              <a:solidFill>
                <a:srgbClr val="332A86"/>
              </a:solidFill>
            </a:endParaRPr>
          </a:p>
        </p:txBody>
      </p:sp>
      <p:sp>
        <p:nvSpPr>
          <p:cNvPr id="6"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10128693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Cross-border studies from outside England</a:t>
            </a:r>
            <a:endParaRPr lang="en-GB" dirty="0"/>
          </a:p>
        </p:txBody>
      </p:sp>
      <p:sp>
        <p:nvSpPr>
          <p:cNvPr id="3" name="Text Placeholder 2"/>
          <p:cNvSpPr>
            <a:spLocks noGrp="1"/>
          </p:cNvSpPr>
          <p:nvPr>
            <p:ph type="body" sz="quarter" idx="13"/>
          </p:nvPr>
        </p:nvSpPr>
        <p:spPr/>
        <p:txBody>
          <a:bodyPr vert="horz" lIns="91440" tIns="45720" rIns="91440" bIns="45720" rtlCol="0">
            <a:normAutofit lnSpcReduction="10000"/>
          </a:bodyPr>
          <a:lstStyle/>
          <a:p>
            <a:pPr>
              <a:buClr>
                <a:srgbClr val="F8971D"/>
              </a:buClr>
            </a:pPr>
            <a:r>
              <a:rPr lang="en-GB" sz="2800" dirty="0" smtClean="0">
                <a:solidFill>
                  <a:srgbClr val="332A86"/>
                </a:solidFill>
              </a:rPr>
              <a:t>Devolved nation coordinating function shares outcome of study-wide review with HRA which conducts additional nation-specific assessments           HRA Approval</a:t>
            </a:r>
          </a:p>
          <a:p>
            <a:pPr>
              <a:buClr>
                <a:srgbClr val="F8971D"/>
              </a:buClr>
            </a:pPr>
            <a:r>
              <a:rPr lang="en-GB" sz="2800" dirty="0" smtClean="0">
                <a:solidFill>
                  <a:srgbClr val="332A86"/>
                </a:solidFill>
              </a:rPr>
              <a:t>Site level process as for HRA Approval – </a:t>
            </a:r>
            <a:r>
              <a:rPr lang="en-GB" sz="2800" dirty="0" err="1" smtClean="0">
                <a:solidFill>
                  <a:srgbClr val="332A86"/>
                </a:solidFill>
              </a:rPr>
              <a:t>ie</a:t>
            </a:r>
            <a:r>
              <a:rPr lang="en-GB" sz="2800" dirty="0" smtClean="0">
                <a:solidFill>
                  <a:srgbClr val="332A86"/>
                </a:solidFill>
              </a:rPr>
              <a:t> document package to site cc R&amp;D/LCRN</a:t>
            </a:r>
          </a:p>
          <a:p>
            <a:pPr>
              <a:buClr>
                <a:srgbClr val="F8971D"/>
              </a:buClr>
            </a:pPr>
            <a:r>
              <a:rPr lang="en-GB" sz="2800" dirty="0" smtClean="0">
                <a:solidFill>
                  <a:srgbClr val="332A86"/>
                </a:solidFill>
              </a:rPr>
              <a:t>Each England NHS site will provide the signed contract without a separate additional permission letter</a:t>
            </a:r>
          </a:p>
          <a:p>
            <a:pPr>
              <a:buClr>
                <a:srgbClr val="F8971D"/>
              </a:buClr>
            </a:pPr>
            <a:endParaRPr lang="en-GB" sz="2800" dirty="0" smtClean="0">
              <a:solidFill>
                <a:srgbClr val="332A86"/>
              </a:solidFill>
            </a:endParaRPr>
          </a:p>
          <a:p>
            <a:pPr>
              <a:buClr>
                <a:srgbClr val="F8971D"/>
              </a:buClr>
            </a:pPr>
            <a:endParaRPr lang="en-GB" sz="2800" dirty="0">
              <a:solidFill>
                <a:srgbClr val="332A86"/>
              </a:solidFill>
            </a:endParaRPr>
          </a:p>
        </p:txBody>
      </p:sp>
      <p:cxnSp>
        <p:nvCxnSpPr>
          <p:cNvPr id="6" name="Straight Arrow Connector 5"/>
          <p:cNvCxnSpPr/>
          <p:nvPr/>
        </p:nvCxnSpPr>
        <p:spPr>
          <a:xfrm>
            <a:off x="4729655" y="3547241"/>
            <a:ext cx="61485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8700007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HRA Approval will continue to </a:t>
            </a:r>
            <a:r>
              <a:rPr lang="en-GB" dirty="0" smtClean="0"/>
              <a:t>develop </a:t>
            </a:r>
            <a:r>
              <a:rPr lang="en-GB" dirty="0"/>
              <a:t>further</a:t>
            </a:r>
          </a:p>
        </p:txBody>
      </p:sp>
      <p:sp>
        <p:nvSpPr>
          <p:cNvPr id="3" name="Text Placeholder 2"/>
          <p:cNvSpPr>
            <a:spLocks noGrp="1"/>
          </p:cNvSpPr>
          <p:nvPr>
            <p:ph type="body" sz="quarter" idx="13"/>
          </p:nvPr>
        </p:nvSpPr>
        <p:spPr/>
        <p:txBody>
          <a:bodyPr>
            <a:normAutofit/>
          </a:bodyPr>
          <a:lstStyle/>
          <a:p>
            <a:r>
              <a:rPr lang="en-GB" sz="2800" dirty="0" smtClean="0">
                <a:solidFill>
                  <a:srgbClr val="332A86"/>
                </a:solidFill>
              </a:rPr>
              <a:t>Revisions </a:t>
            </a:r>
            <a:r>
              <a:rPr lang="en-GB" sz="2800" dirty="0" smtClean="0">
                <a:solidFill>
                  <a:srgbClr val="332A86"/>
                </a:solidFill>
              </a:rPr>
              <a:t>to remaining model agreements</a:t>
            </a:r>
          </a:p>
          <a:p>
            <a:r>
              <a:rPr lang="en-GB" sz="2800" dirty="0" smtClean="0">
                <a:solidFill>
                  <a:srgbClr val="332A86"/>
                </a:solidFill>
              </a:rPr>
              <a:t>Revisions to Research Passport guidance</a:t>
            </a:r>
            <a:endParaRPr lang="en-GB" sz="2800" dirty="0">
              <a:solidFill>
                <a:srgbClr val="332A86"/>
              </a:solidFill>
            </a:endParaRPr>
          </a:p>
          <a:p>
            <a:r>
              <a:rPr lang="en-GB" sz="2800" dirty="0" smtClean="0">
                <a:solidFill>
                  <a:srgbClr val="332A86"/>
                </a:solidFill>
              </a:rPr>
              <a:t>Develop REC – HRA assessment interaction</a:t>
            </a:r>
          </a:p>
          <a:p>
            <a:r>
              <a:rPr lang="en-GB" sz="2800" dirty="0" smtClean="0">
                <a:solidFill>
                  <a:srgbClr val="332A86"/>
                </a:solidFill>
              </a:rPr>
              <a:t>Develop IRAS further</a:t>
            </a:r>
          </a:p>
          <a:p>
            <a:r>
              <a:rPr lang="en-GB" sz="2800" dirty="0" smtClean="0">
                <a:solidFill>
                  <a:srgbClr val="332A86"/>
                </a:solidFill>
              </a:rPr>
              <a:t>Prepare for EU Clinical Trials Regulations</a:t>
            </a:r>
          </a:p>
        </p:txBody>
      </p:sp>
      <p:sp>
        <p:nvSpPr>
          <p:cNvPr id="6"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42099375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200" y="958850"/>
            <a:ext cx="4165600" cy="4940300"/>
          </a:xfrm>
          <a:prstGeom prst="rect">
            <a:avLst/>
          </a:prstGeom>
        </p:spPr>
      </p:pic>
    </p:spTree>
    <p:extLst>
      <p:ext uri="{BB962C8B-B14F-4D97-AF65-F5344CB8AC3E}">
        <p14:creationId xmlns:p14="http://schemas.microsoft.com/office/powerpoint/2010/main" val="20613563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999" y="3091500"/>
            <a:ext cx="7560000" cy="1143000"/>
          </a:xfrm>
        </p:spPr>
        <p:txBody>
          <a:bodyPr/>
          <a:lstStyle/>
          <a:p>
            <a:r>
              <a:rPr lang="en-GB" dirty="0" smtClean="0"/>
              <a:t>Amendments</a:t>
            </a:r>
            <a:endParaRPr lang="en-GB" dirty="0"/>
          </a:p>
        </p:txBody>
      </p:sp>
    </p:spTree>
    <p:extLst>
      <p:ext uri="{BB962C8B-B14F-4D97-AF65-F5344CB8AC3E}">
        <p14:creationId xmlns:p14="http://schemas.microsoft.com/office/powerpoint/2010/main" val="36024051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HRA amendment process</a:t>
            </a:r>
            <a:endParaRPr lang="en-GB" dirty="0"/>
          </a:p>
        </p:txBody>
      </p:sp>
      <p:sp>
        <p:nvSpPr>
          <p:cNvPr id="3" name="Text Placeholder 2"/>
          <p:cNvSpPr>
            <a:spLocks noGrp="1"/>
          </p:cNvSpPr>
          <p:nvPr>
            <p:ph type="body" sz="quarter" idx="13"/>
          </p:nvPr>
        </p:nvSpPr>
        <p:spPr/>
        <p:txBody>
          <a:bodyPr>
            <a:normAutofit/>
          </a:bodyPr>
          <a:lstStyle/>
          <a:p>
            <a:pPr marL="0" indent="0">
              <a:buNone/>
            </a:pPr>
            <a:r>
              <a:rPr lang="en-GB" sz="2800" dirty="0"/>
              <a:t>Applies to all </a:t>
            </a:r>
            <a:r>
              <a:rPr lang="en-GB" sz="2800" dirty="0" smtClean="0"/>
              <a:t>historic studies</a:t>
            </a:r>
            <a:r>
              <a:rPr lang="en-GB" sz="2800" dirty="0"/>
              <a:t> </a:t>
            </a:r>
            <a:r>
              <a:rPr lang="en-GB" sz="2800" dirty="0" smtClean="0"/>
              <a:t>led </a:t>
            </a:r>
            <a:r>
              <a:rPr lang="en-GB" sz="2800" dirty="0"/>
              <a:t>from England </a:t>
            </a:r>
            <a:r>
              <a:rPr lang="en-GB" sz="2800" dirty="0" smtClean="0"/>
              <a:t>or with </a:t>
            </a:r>
            <a:r>
              <a:rPr lang="en-GB" sz="2800" dirty="0"/>
              <a:t>NHS sites in </a:t>
            </a:r>
            <a:r>
              <a:rPr lang="en-GB" sz="2800" dirty="0" smtClean="0"/>
              <a:t>England:</a:t>
            </a:r>
            <a:endParaRPr lang="en-GB" sz="2800" dirty="0"/>
          </a:p>
          <a:p>
            <a:r>
              <a:rPr lang="en-GB" sz="2800" dirty="0" smtClean="0"/>
              <a:t>set </a:t>
            </a:r>
            <a:r>
              <a:rPr lang="en-GB" sz="2800" dirty="0"/>
              <a:t>up prior to </a:t>
            </a:r>
            <a:r>
              <a:rPr lang="en-GB" sz="2800" dirty="0" smtClean="0"/>
              <a:t>CSP</a:t>
            </a:r>
          </a:p>
          <a:p>
            <a:r>
              <a:rPr lang="en-GB" sz="2800" dirty="0"/>
              <a:t>s</a:t>
            </a:r>
            <a:r>
              <a:rPr lang="en-GB" sz="2800" dirty="0" smtClean="0"/>
              <a:t>et up through </a:t>
            </a:r>
            <a:r>
              <a:rPr lang="en-GB" sz="2800" dirty="0"/>
              <a:t>CSP </a:t>
            </a:r>
            <a:endParaRPr lang="en-GB" sz="2800" dirty="0" smtClean="0"/>
          </a:p>
          <a:p>
            <a:r>
              <a:rPr lang="en-GB" sz="2800" dirty="0" smtClean="0"/>
              <a:t>non-portfolio studies</a:t>
            </a:r>
          </a:p>
          <a:p>
            <a:endParaRPr lang="en-GB" sz="2800" dirty="0"/>
          </a:p>
          <a:p>
            <a:pPr marL="0" indent="0">
              <a:buNone/>
            </a:pPr>
            <a:r>
              <a:rPr lang="en-GB" sz="2800" dirty="0" smtClean="0"/>
              <a:t>And to HRA Approval studies</a:t>
            </a:r>
            <a:endParaRPr lang="en-GB" sz="2800" dirty="0"/>
          </a:p>
          <a:p>
            <a:endParaRPr lang="en-GB" sz="2800" dirty="0"/>
          </a:p>
        </p:txBody>
      </p:sp>
      <p:sp>
        <p:nvSpPr>
          <p:cNvPr id="7"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20470414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studies set up before March 2016</a:t>
            </a:r>
            <a:endParaRPr lang="en-GB" dirty="0"/>
          </a:p>
        </p:txBody>
      </p:sp>
      <p:sp>
        <p:nvSpPr>
          <p:cNvPr id="3" name="Text Placeholder 2"/>
          <p:cNvSpPr>
            <a:spLocks noGrp="1"/>
          </p:cNvSpPr>
          <p:nvPr>
            <p:ph type="body" sz="quarter" idx="13"/>
          </p:nvPr>
        </p:nvSpPr>
        <p:spPr/>
        <p:txBody>
          <a:bodyPr>
            <a:normAutofit/>
          </a:bodyPr>
          <a:lstStyle/>
          <a:p>
            <a:r>
              <a:rPr lang="en-GB" sz="2800" dirty="0" smtClean="0"/>
              <a:t>New sites – study will be brought under HRA Approval  by HRA assessment ‘</a:t>
            </a:r>
            <a:r>
              <a:rPr lang="en-GB" sz="2800" dirty="0" err="1" smtClean="0"/>
              <a:t>lite</a:t>
            </a:r>
            <a:r>
              <a:rPr lang="en-GB" sz="2800" dirty="0" smtClean="0"/>
              <a:t>’ </a:t>
            </a:r>
          </a:p>
          <a:p>
            <a:r>
              <a:rPr lang="en-GB" sz="2800" dirty="0" smtClean="0"/>
              <a:t>Amendments – processed according to existing categorisation system</a:t>
            </a:r>
          </a:p>
          <a:p>
            <a:endParaRPr lang="en-GB" sz="2800" dirty="0"/>
          </a:p>
        </p:txBody>
      </p:sp>
      <p:sp>
        <p:nvSpPr>
          <p:cNvPr id="6"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19584760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latin typeface="Arial" panose="020B0604020202020204" pitchFamily="34" charset="0"/>
                <a:cs typeface="Arial" panose="020B0604020202020204" pitchFamily="34" charset="0"/>
              </a:rPr>
              <a:t>Submitting Amendments</a:t>
            </a:r>
            <a:endParaRPr lang="en-GB" dirty="0"/>
          </a:p>
        </p:txBody>
      </p:sp>
      <p:sp>
        <p:nvSpPr>
          <p:cNvPr id="5" name="Text Placeholder 5"/>
          <p:cNvSpPr>
            <a:spLocks noGrp="1"/>
          </p:cNvSpPr>
          <p:nvPr>
            <p:ph type="body" sz="quarter" idx="13"/>
          </p:nvPr>
        </p:nvSpPr>
        <p:spPr/>
        <p:txBody>
          <a:bodyPr>
            <a:normAutofit/>
          </a:bodyPr>
          <a:lstStyle/>
          <a:p>
            <a:pPr>
              <a:spcBef>
                <a:spcPts val="1200"/>
              </a:spcBef>
            </a:pPr>
            <a:r>
              <a:rPr lang="en-GB" sz="2400" dirty="0" smtClean="0"/>
              <a:t>Amendments requiring REC Approval - continue to submit to REC. Information will be shared internally with HRA Assessment Team </a:t>
            </a:r>
          </a:p>
          <a:p>
            <a:pPr>
              <a:spcBef>
                <a:spcPts val="1200"/>
              </a:spcBef>
            </a:pPr>
            <a:r>
              <a:rPr lang="en-GB" sz="2400" dirty="0" smtClean="0"/>
              <a:t>Amendments not requiring REC Approval (non-Substantial Amendments) - </a:t>
            </a:r>
            <a:r>
              <a:rPr lang="en-GB" sz="2400" dirty="0"/>
              <a:t>submit to </a:t>
            </a:r>
            <a:r>
              <a:rPr lang="en-GB" sz="2400" dirty="0" smtClean="0">
                <a:hlinkClick r:id="rId3"/>
              </a:rPr>
              <a:t>hra.amendments@nhs.net</a:t>
            </a:r>
            <a:r>
              <a:rPr lang="en-GB" sz="2400" dirty="0" smtClean="0"/>
              <a:t>  </a:t>
            </a:r>
            <a:endParaRPr lang="en-GB" sz="2400" dirty="0"/>
          </a:p>
          <a:p>
            <a:pPr>
              <a:spcBef>
                <a:spcPts val="1200"/>
              </a:spcBef>
            </a:pPr>
            <a:r>
              <a:rPr lang="en-GB" sz="2400" dirty="0" smtClean="0"/>
              <a:t>Sponsor </a:t>
            </a:r>
            <a:r>
              <a:rPr lang="en-GB" sz="2400" dirty="0"/>
              <a:t>still responsible for determining whether </a:t>
            </a:r>
            <a:r>
              <a:rPr lang="en-GB" sz="2400" dirty="0" smtClean="0"/>
              <a:t>Amendment </a:t>
            </a:r>
            <a:r>
              <a:rPr lang="en-GB" sz="2400" dirty="0"/>
              <a:t>is </a:t>
            </a:r>
            <a:r>
              <a:rPr lang="en-GB" sz="2400" dirty="0" smtClean="0"/>
              <a:t>Substantial or non-Substantial</a:t>
            </a:r>
            <a:endParaRPr lang="en-GB" sz="2400" dirty="0"/>
          </a:p>
          <a:p>
            <a:pPr>
              <a:spcBef>
                <a:spcPts val="1200"/>
              </a:spcBef>
            </a:pPr>
            <a:endParaRPr lang="en-GB" sz="2400" dirty="0" smtClean="0"/>
          </a:p>
          <a:p>
            <a:pPr>
              <a:spcBef>
                <a:spcPts val="1200"/>
              </a:spcBef>
            </a:pPr>
            <a:endParaRPr lang="en-GB" sz="2400" dirty="0"/>
          </a:p>
        </p:txBody>
      </p:sp>
      <p:sp>
        <p:nvSpPr>
          <p:cNvPr id="7"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40859265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Amendment </a:t>
            </a:r>
            <a:r>
              <a:rPr lang="en-GB" dirty="0" smtClean="0">
                <a:latin typeface="Arial" panose="020B0604020202020204" pitchFamily="34" charset="0"/>
                <a:cs typeface="Arial" panose="020B0604020202020204" pitchFamily="34" charset="0"/>
              </a:rPr>
              <a:t>Categorisation</a:t>
            </a:r>
            <a:endParaRPr lang="en-GB" dirty="0"/>
          </a:p>
        </p:txBody>
      </p:sp>
      <p:sp>
        <p:nvSpPr>
          <p:cNvPr id="6" name="Text Placeholder 5"/>
          <p:cNvSpPr>
            <a:spLocks noGrp="1"/>
          </p:cNvSpPr>
          <p:nvPr>
            <p:ph type="body" sz="quarter" idx="13"/>
          </p:nvPr>
        </p:nvSpPr>
        <p:spPr/>
        <p:txBody>
          <a:bodyPr>
            <a:normAutofit/>
          </a:bodyPr>
          <a:lstStyle/>
          <a:p>
            <a:pPr>
              <a:spcBef>
                <a:spcPts val="1200"/>
              </a:spcBef>
            </a:pPr>
            <a:r>
              <a:rPr lang="en-GB" sz="2800" dirty="0" smtClean="0"/>
              <a:t>HRA Assessment Staff will have responsibility for categorising the Amendment as Category A, B or C and informing the applicant of this categorisation</a:t>
            </a:r>
          </a:p>
          <a:p>
            <a:pPr>
              <a:spcBef>
                <a:spcPts val="1200"/>
              </a:spcBef>
            </a:pPr>
            <a:r>
              <a:rPr lang="en-GB" sz="2800" dirty="0" smtClean="0"/>
              <a:t>Amendments will be categorised within 5 working days </a:t>
            </a:r>
          </a:p>
          <a:p>
            <a:pPr>
              <a:spcBef>
                <a:spcPts val="1200"/>
              </a:spcBef>
            </a:pPr>
            <a:r>
              <a:rPr lang="en-GB" sz="2800" dirty="0" smtClean="0"/>
              <a:t>Current cross-border arrangements continue</a:t>
            </a:r>
          </a:p>
          <a:p>
            <a:pPr>
              <a:spcBef>
                <a:spcPts val="1200"/>
              </a:spcBef>
            </a:pPr>
            <a:endParaRPr lang="en-GB" sz="2400" dirty="0"/>
          </a:p>
        </p:txBody>
      </p:sp>
      <p:sp>
        <p:nvSpPr>
          <p:cNvPr id="7"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1408861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59513" y="1191740"/>
            <a:ext cx="6315246" cy="5080606"/>
            <a:chOff x="953217" y="1191740"/>
            <a:chExt cx="6315246" cy="5080606"/>
          </a:xfrm>
        </p:grpSpPr>
        <p:grpSp>
          <p:nvGrpSpPr>
            <p:cNvPr id="13" name="Group 12"/>
            <p:cNvGrpSpPr/>
            <p:nvPr/>
          </p:nvGrpSpPr>
          <p:grpSpPr>
            <a:xfrm>
              <a:off x="953217" y="1191740"/>
              <a:ext cx="6315246" cy="5080606"/>
              <a:chOff x="1252036" y="727621"/>
              <a:chExt cx="6845103" cy="5728236"/>
            </a:xfrm>
          </p:grpSpPr>
          <p:grpSp>
            <p:nvGrpSpPr>
              <p:cNvPr id="30" name="Group 29"/>
              <p:cNvGrpSpPr/>
              <p:nvPr/>
            </p:nvGrpSpPr>
            <p:grpSpPr>
              <a:xfrm>
                <a:off x="3932479" y="727621"/>
                <a:ext cx="1260139" cy="1540284"/>
                <a:chOff x="5436096" y="2594992"/>
                <a:chExt cx="1800200" cy="2367330"/>
              </a:xfrm>
            </p:grpSpPr>
            <p:grpSp>
              <p:nvGrpSpPr>
                <p:cNvPr id="9" name="Group 8"/>
                <p:cNvGrpSpPr/>
                <p:nvPr/>
              </p:nvGrpSpPr>
              <p:grpSpPr>
                <a:xfrm>
                  <a:off x="5436096" y="2594992"/>
                  <a:ext cx="1800200" cy="2160240"/>
                  <a:chOff x="1763688" y="2564904"/>
                  <a:chExt cx="1800200" cy="2160240"/>
                </a:xfrm>
              </p:grpSpPr>
              <p:sp>
                <p:nvSpPr>
                  <p:cNvPr id="10" name="Flowchart: Delay 9"/>
                  <p:cNvSpPr/>
                  <p:nvPr/>
                </p:nvSpPr>
                <p:spPr>
                  <a:xfrm rot="16200000">
                    <a:off x="2159732" y="3320988"/>
                    <a:ext cx="1008112" cy="1800200"/>
                  </a:xfrm>
                  <a:prstGeom prst="flowChartDelay">
                    <a:avLst/>
                  </a:prstGeom>
                  <a:solidFill>
                    <a:schemeClr val="accent3"/>
                  </a:solidFill>
                  <a:ln cap="rnd">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endParaRPr lang="en-GB" sz="1800" i="0">
                      <a:solidFill>
                        <a:prstClr val="white"/>
                      </a:solidFill>
                    </a:endParaRPr>
                  </a:p>
                </p:txBody>
              </p:sp>
              <p:sp>
                <p:nvSpPr>
                  <p:cNvPr id="11" name="Oval 10"/>
                  <p:cNvSpPr/>
                  <p:nvPr/>
                </p:nvSpPr>
                <p:spPr>
                  <a:xfrm>
                    <a:off x="2168733" y="2564904"/>
                    <a:ext cx="990109" cy="986036"/>
                  </a:xfrm>
                  <a:prstGeom prst="ellipse">
                    <a:avLst/>
                  </a:prstGeom>
                  <a:solidFill>
                    <a:schemeClr val="accent3"/>
                  </a:solidFill>
                  <a:ln cap="rnd">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endParaRPr lang="en-GB" sz="2000" b="1" i="0" dirty="0">
                      <a:solidFill>
                        <a:prstClr val="white"/>
                      </a:solidFill>
                    </a:endParaRPr>
                  </a:p>
                </p:txBody>
              </p:sp>
            </p:grpSp>
            <p:grpSp>
              <p:nvGrpSpPr>
                <p:cNvPr id="29" name="Group 28"/>
                <p:cNvGrpSpPr/>
                <p:nvPr/>
              </p:nvGrpSpPr>
              <p:grpSpPr>
                <a:xfrm>
                  <a:off x="5841141" y="3717032"/>
                  <a:ext cx="1123701" cy="1245290"/>
                  <a:chOff x="5841141" y="3717032"/>
                  <a:chExt cx="1123701" cy="1245290"/>
                </a:xfrm>
              </p:grpSpPr>
              <p:sp>
                <p:nvSpPr>
                  <p:cNvPr id="12" name="Oval 11"/>
                  <p:cNvSpPr/>
                  <p:nvPr/>
                </p:nvSpPr>
                <p:spPr>
                  <a:xfrm>
                    <a:off x="5841141" y="4221088"/>
                    <a:ext cx="243027" cy="288032"/>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fontAlgn="auto">
                      <a:spcBef>
                        <a:spcPts val="0"/>
                      </a:spcBef>
                      <a:spcAft>
                        <a:spcPts val="0"/>
                      </a:spcAft>
                    </a:pPr>
                    <a:endParaRPr lang="en-GB" sz="1800" i="0">
                      <a:solidFill>
                        <a:prstClr val="white"/>
                      </a:solidFill>
                    </a:endParaRPr>
                  </a:p>
                </p:txBody>
              </p:sp>
              <p:sp>
                <p:nvSpPr>
                  <p:cNvPr id="14" name="Freeform 13"/>
                  <p:cNvSpPr/>
                  <p:nvPr/>
                </p:nvSpPr>
                <p:spPr>
                  <a:xfrm>
                    <a:off x="5841141" y="3747118"/>
                    <a:ext cx="121513" cy="539131"/>
                  </a:xfrm>
                  <a:custGeom>
                    <a:avLst/>
                    <a:gdLst>
                      <a:gd name="connsiteX0" fmla="*/ 152757 w 190857"/>
                      <a:gd name="connsiteY0" fmla="*/ 1028700 h 1028700"/>
                      <a:gd name="connsiteX1" fmla="*/ 357 w 190857"/>
                      <a:gd name="connsiteY1" fmla="*/ 533400 h 1028700"/>
                      <a:gd name="connsiteX2" fmla="*/ 190857 w 190857"/>
                      <a:gd name="connsiteY2" fmla="*/ 0 h 1028700"/>
                      <a:gd name="connsiteX3" fmla="*/ 190857 w 190857"/>
                      <a:gd name="connsiteY3" fmla="*/ 0 h 1028700"/>
                      <a:gd name="connsiteX4" fmla="*/ 190857 w 190857"/>
                      <a:gd name="connsiteY4" fmla="*/ 0 h 102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57" h="1028700">
                        <a:moveTo>
                          <a:pt x="152757" y="1028700"/>
                        </a:moveTo>
                        <a:cubicBezTo>
                          <a:pt x="73382" y="866775"/>
                          <a:pt x="-5993" y="704850"/>
                          <a:pt x="357" y="533400"/>
                        </a:cubicBezTo>
                        <a:cubicBezTo>
                          <a:pt x="6707" y="361950"/>
                          <a:pt x="190857" y="0"/>
                          <a:pt x="190857" y="0"/>
                        </a:cubicBezTo>
                        <a:lnTo>
                          <a:pt x="190857" y="0"/>
                        </a:lnTo>
                        <a:lnTo>
                          <a:pt x="190857" y="0"/>
                        </a:lnTo>
                      </a:path>
                    </a:pathLst>
                  </a:custGeom>
                  <a:noFill/>
                  <a:ln w="762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fontAlgn="auto">
                      <a:spcBef>
                        <a:spcPts val="0"/>
                      </a:spcBef>
                      <a:spcAft>
                        <a:spcPts val="0"/>
                      </a:spcAft>
                    </a:pPr>
                    <a:endParaRPr lang="en-GB" sz="1800" i="0">
                      <a:solidFill>
                        <a:prstClr val="white"/>
                      </a:solidFill>
                    </a:endParaRPr>
                  </a:p>
                </p:txBody>
              </p:sp>
              <p:sp>
                <p:nvSpPr>
                  <p:cNvPr id="16" name="Freeform 15"/>
                  <p:cNvSpPr/>
                  <p:nvPr/>
                </p:nvSpPr>
                <p:spPr>
                  <a:xfrm>
                    <a:off x="6781800" y="3717032"/>
                    <a:ext cx="76269" cy="454918"/>
                  </a:xfrm>
                  <a:custGeom>
                    <a:avLst/>
                    <a:gdLst>
                      <a:gd name="connsiteX0" fmla="*/ 19050 w 76269"/>
                      <a:gd name="connsiteY0" fmla="*/ 0 h 419100"/>
                      <a:gd name="connsiteX1" fmla="*/ 38100 w 76269"/>
                      <a:gd name="connsiteY1" fmla="*/ 95250 h 419100"/>
                      <a:gd name="connsiteX2" fmla="*/ 76200 w 76269"/>
                      <a:gd name="connsiteY2" fmla="*/ 152400 h 419100"/>
                      <a:gd name="connsiteX3" fmla="*/ 19050 w 76269"/>
                      <a:gd name="connsiteY3" fmla="*/ 342900 h 419100"/>
                      <a:gd name="connsiteX4" fmla="*/ 0 w 76269"/>
                      <a:gd name="connsiteY4" fmla="*/ 400050 h 419100"/>
                      <a:gd name="connsiteX5" fmla="*/ 19050 w 76269"/>
                      <a:gd name="connsiteY5"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69" h="419100">
                        <a:moveTo>
                          <a:pt x="19050" y="0"/>
                        </a:moveTo>
                        <a:cubicBezTo>
                          <a:pt x="25400" y="31750"/>
                          <a:pt x="26731" y="64933"/>
                          <a:pt x="38100" y="95250"/>
                        </a:cubicBezTo>
                        <a:cubicBezTo>
                          <a:pt x="46139" y="116687"/>
                          <a:pt x="77956" y="129572"/>
                          <a:pt x="76200" y="152400"/>
                        </a:cubicBezTo>
                        <a:cubicBezTo>
                          <a:pt x="71115" y="218501"/>
                          <a:pt x="38547" y="279536"/>
                          <a:pt x="19050" y="342900"/>
                        </a:cubicBezTo>
                        <a:cubicBezTo>
                          <a:pt x="13145" y="362092"/>
                          <a:pt x="0" y="379970"/>
                          <a:pt x="0" y="400050"/>
                        </a:cubicBezTo>
                        <a:lnTo>
                          <a:pt x="19050" y="419100"/>
                        </a:lnTo>
                      </a:path>
                    </a:pathLst>
                  </a:custGeom>
                  <a:noFill/>
                  <a:ln w="762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fontAlgn="auto">
                      <a:spcBef>
                        <a:spcPts val="0"/>
                      </a:spcBef>
                      <a:spcAft>
                        <a:spcPts val="0"/>
                      </a:spcAft>
                    </a:pPr>
                    <a:endParaRPr lang="en-GB" sz="1800" i="0">
                      <a:solidFill>
                        <a:prstClr val="white"/>
                      </a:solidFill>
                    </a:endParaRPr>
                  </a:p>
                </p:txBody>
              </p:sp>
              <p:sp>
                <p:nvSpPr>
                  <p:cNvPr id="26" name="Arc 25"/>
                  <p:cNvSpPr/>
                  <p:nvPr/>
                </p:nvSpPr>
                <p:spPr>
                  <a:xfrm rot="1098043">
                    <a:off x="6344020" y="4133681"/>
                    <a:ext cx="563983" cy="828641"/>
                  </a:xfrm>
                  <a:prstGeom prst="arc">
                    <a:avLst>
                      <a:gd name="adj1" fmla="val 10849711"/>
                      <a:gd name="adj2" fmla="val 0"/>
                    </a:avLst>
                  </a:prstGeom>
                  <a:ln w="76200">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fontAlgn="auto">
                      <a:spcBef>
                        <a:spcPts val="0"/>
                      </a:spcBef>
                      <a:spcAft>
                        <a:spcPts val="0"/>
                      </a:spcAft>
                    </a:pPr>
                    <a:endParaRPr lang="en-GB" sz="1800" i="0">
                      <a:solidFill>
                        <a:srgbClr val="332A86"/>
                      </a:solidFill>
                    </a:endParaRPr>
                  </a:p>
                </p:txBody>
              </p:sp>
              <p:sp>
                <p:nvSpPr>
                  <p:cNvPr id="27" name="Oval 26"/>
                  <p:cNvSpPr/>
                  <p:nvPr/>
                </p:nvSpPr>
                <p:spPr>
                  <a:xfrm>
                    <a:off x="6228184" y="4437112"/>
                    <a:ext cx="144908" cy="144016"/>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fontAlgn="auto">
                      <a:spcBef>
                        <a:spcPts val="0"/>
                      </a:spcBef>
                      <a:spcAft>
                        <a:spcPts val="0"/>
                      </a:spcAft>
                    </a:pPr>
                    <a:endParaRPr lang="en-GB" sz="1800" i="0">
                      <a:solidFill>
                        <a:prstClr val="white"/>
                      </a:solidFill>
                    </a:endParaRPr>
                  </a:p>
                </p:txBody>
              </p:sp>
              <p:sp>
                <p:nvSpPr>
                  <p:cNvPr id="28" name="Oval 27"/>
                  <p:cNvSpPr/>
                  <p:nvPr/>
                </p:nvSpPr>
                <p:spPr>
                  <a:xfrm>
                    <a:off x="6819934" y="4611216"/>
                    <a:ext cx="144908" cy="144016"/>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fontAlgn="auto">
                      <a:spcBef>
                        <a:spcPts val="0"/>
                      </a:spcBef>
                      <a:spcAft>
                        <a:spcPts val="0"/>
                      </a:spcAft>
                    </a:pPr>
                    <a:endParaRPr lang="en-GB" sz="1800" i="0">
                      <a:solidFill>
                        <a:prstClr val="white"/>
                      </a:solidFill>
                    </a:endParaRPr>
                  </a:p>
                </p:txBody>
              </p:sp>
            </p:grpSp>
          </p:grpSp>
          <p:grpSp>
            <p:nvGrpSpPr>
              <p:cNvPr id="42" name="Group 41"/>
              <p:cNvGrpSpPr/>
              <p:nvPr/>
            </p:nvGrpSpPr>
            <p:grpSpPr>
              <a:xfrm>
                <a:off x="3328238" y="4520502"/>
                <a:ext cx="1260139" cy="1540284"/>
                <a:chOff x="4283968" y="3717032"/>
                <a:chExt cx="1800200" cy="2367330"/>
              </a:xfrm>
            </p:grpSpPr>
            <p:grpSp>
              <p:nvGrpSpPr>
                <p:cNvPr id="32" name="Group 31"/>
                <p:cNvGrpSpPr/>
                <p:nvPr/>
              </p:nvGrpSpPr>
              <p:grpSpPr>
                <a:xfrm>
                  <a:off x="4283968" y="3717032"/>
                  <a:ext cx="1800200" cy="2160240"/>
                  <a:chOff x="1763688" y="2564904"/>
                  <a:chExt cx="1800200" cy="2160240"/>
                </a:xfrm>
                <a:solidFill>
                  <a:schemeClr val="accent4"/>
                </a:solidFill>
              </p:grpSpPr>
              <p:sp>
                <p:nvSpPr>
                  <p:cNvPr id="40" name="Flowchart: Delay 39"/>
                  <p:cNvSpPr/>
                  <p:nvPr/>
                </p:nvSpPr>
                <p:spPr>
                  <a:xfrm rot="16200000">
                    <a:off x="2159732" y="3320988"/>
                    <a:ext cx="1008112" cy="1800200"/>
                  </a:xfrm>
                  <a:prstGeom prst="flowChartDelay">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fontAlgn="auto">
                      <a:spcBef>
                        <a:spcPts val="0"/>
                      </a:spcBef>
                      <a:spcAft>
                        <a:spcPts val="0"/>
                      </a:spcAft>
                    </a:pPr>
                    <a:endParaRPr lang="en-GB" sz="1800" i="0">
                      <a:solidFill>
                        <a:prstClr val="white"/>
                      </a:solidFill>
                    </a:endParaRPr>
                  </a:p>
                </p:txBody>
              </p:sp>
              <p:sp>
                <p:nvSpPr>
                  <p:cNvPr id="41" name="Oval 40"/>
                  <p:cNvSpPr/>
                  <p:nvPr/>
                </p:nvSpPr>
                <p:spPr>
                  <a:xfrm>
                    <a:off x="2168733" y="2564904"/>
                    <a:ext cx="990109" cy="986036"/>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fontAlgn="auto">
                      <a:spcBef>
                        <a:spcPts val="0"/>
                      </a:spcBef>
                      <a:spcAft>
                        <a:spcPts val="0"/>
                      </a:spcAft>
                    </a:pPr>
                    <a:r>
                      <a:rPr lang="en-GB" sz="2000" b="1" i="0" dirty="0" smtClean="0">
                        <a:solidFill>
                          <a:prstClr val="white"/>
                        </a:solidFill>
                      </a:rPr>
                      <a:t>PI</a:t>
                    </a:r>
                    <a:endParaRPr lang="en-GB" sz="2000" b="1" i="0" dirty="0">
                      <a:solidFill>
                        <a:prstClr val="white"/>
                      </a:solidFill>
                    </a:endParaRPr>
                  </a:p>
                </p:txBody>
              </p:sp>
            </p:grpSp>
            <p:grpSp>
              <p:nvGrpSpPr>
                <p:cNvPr id="33" name="Group 32"/>
                <p:cNvGrpSpPr/>
                <p:nvPr/>
              </p:nvGrpSpPr>
              <p:grpSpPr>
                <a:xfrm>
                  <a:off x="4689013" y="4839072"/>
                  <a:ext cx="1123701" cy="1245290"/>
                  <a:chOff x="5841141" y="3717032"/>
                  <a:chExt cx="1123701" cy="1245290"/>
                </a:xfrm>
              </p:grpSpPr>
              <p:sp>
                <p:nvSpPr>
                  <p:cNvPr id="34" name="Oval 33"/>
                  <p:cNvSpPr/>
                  <p:nvPr/>
                </p:nvSpPr>
                <p:spPr>
                  <a:xfrm>
                    <a:off x="5841141" y="4221088"/>
                    <a:ext cx="243027" cy="288032"/>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fontAlgn="auto">
                      <a:spcBef>
                        <a:spcPts val="0"/>
                      </a:spcBef>
                      <a:spcAft>
                        <a:spcPts val="0"/>
                      </a:spcAft>
                    </a:pPr>
                    <a:endParaRPr lang="en-GB" sz="1800" i="0">
                      <a:solidFill>
                        <a:prstClr val="white"/>
                      </a:solidFill>
                    </a:endParaRPr>
                  </a:p>
                </p:txBody>
              </p:sp>
              <p:sp>
                <p:nvSpPr>
                  <p:cNvPr id="35" name="Freeform 34"/>
                  <p:cNvSpPr/>
                  <p:nvPr/>
                </p:nvSpPr>
                <p:spPr>
                  <a:xfrm>
                    <a:off x="5841141" y="3747118"/>
                    <a:ext cx="121513" cy="539131"/>
                  </a:xfrm>
                  <a:custGeom>
                    <a:avLst/>
                    <a:gdLst>
                      <a:gd name="connsiteX0" fmla="*/ 152757 w 190857"/>
                      <a:gd name="connsiteY0" fmla="*/ 1028700 h 1028700"/>
                      <a:gd name="connsiteX1" fmla="*/ 357 w 190857"/>
                      <a:gd name="connsiteY1" fmla="*/ 533400 h 1028700"/>
                      <a:gd name="connsiteX2" fmla="*/ 190857 w 190857"/>
                      <a:gd name="connsiteY2" fmla="*/ 0 h 1028700"/>
                      <a:gd name="connsiteX3" fmla="*/ 190857 w 190857"/>
                      <a:gd name="connsiteY3" fmla="*/ 0 h 1028700"/>
                      <a:gd name="connsiteX4" fmla="*/ 190857 w 190857"/>
                      <a:gd name="connsiteY4" fmla="*/ 0 h 102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57" h="1028700">
                        <a:moveTo>
                          <a:pt x="152757" y="1028700"/>
                        </a:moveTo>
                        <a:cubicBezTo>
                          <a:pt x="73382" y="866775"/>
                          <a:pt x="-5993" y="704850"/>
                          <a:pt x="357" y="533400"/>
                        </a:cubicBezTo>
                        <a:cubicBezTo>
                          <a:pt x="6707" y="361950"/>
                          <a:pt x="190857" y="0"/>
                          <a:pt x="190857" y="0"/>
                        </a:cubicBezTo>
                        <a:lnTo>
                          <a:pt x="190857" y="0"/>
                        </a:lnTo>
                        <a:lnTo>
                          <a:pt x="190857" y="0"/>
                        </a:lnTo>
                      </a:path>
                    </a:pathLst>
                  </a:custGeom>
                  <a:noFill/>
                  <a:ln w="762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fontAlgn="auto">
                      <a:spcBef>
                        <a:spcPts val="0"/>
                      </a:spcBef>
                      <a:spcAft>
                        <a:spcPts val="0"/>
                      </a:spcAft>
                    </a:pPr>
                    <a:endParaRPr lang="en-GB" sz="1800" i="0">
                      <a:solidFill>
                        <a:prstClr val="white"/>
                      </a:solidFill>
                    </a:endParaRPr>
                  </a:p>
                </p:txBody>
              </p:sp>
              <p:sp>
                <p:nvSpPr>
                  <p:cNvPr id="36" name="Freeform 35"/>
                  <p:cNvSpPr/>
                  <p:nvPr/>
                </p:nvSpPr>
                <p:spPr>
                  <a:xfrm>
                    <a:off x="6781800" y="3717032"/>
                    <a:ext cx="76269" cy="454918"/>
                  </a:xfrm>
                  <a:custGeom>
                    <a:avLst/>
                    <a:gdLst>
                      <a:gd name="connsiteX0" fmla="*/ 19050 w 76269"/>
                      <a:gd name="connsiteY0" fmla="*/ 0 h 419100"/>
                      <a:gd name="connsiteX1" fmla="*/ 38100 w 76269"/>
                      <a:gd name="connsiteY1" fmla="*/ 95250 h 419100"/>
                      <a:gd name="connsiteX2" fmla="*/ 76200 w 76269"/>
                      <a:gd name="connsiteY2" fmla="*/ 152400 h 419100"/>
                      <a:gd name="connsiteX3" fmla="*/ 19050 w 76269"/>
                      <a:gd name="connsiteY3" fmla="*/ 342900 h 419100"/>
                      <a:gd name="connsiteX4" fmla="*/ 0 w 76269"/>
                      <a:gd name="connsiteY4" fmla="*/ 400050 h 419100"/>
                      <a:gd name="connsiteX5" fmla="*/ 19050 w 76269"/>
                      <a:gd name="connsiteY5"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69" h="419100">
                        <a:moveTo>
                          <a:pt x="19050" y="0"/>
                        </a:moveTo>
                        <a:cubicBezTo>
                          <a:pt x="25400" y="31750"/>
                          <a:pt x="26731" y="64933"/>
                          <a:pt x="38100" y="95250"/>
                        </a:cubicBezTo>
                        <a:cubicBezTo>
                          <a:pt x="46139" y="116687"/>
                          <a:pt x="77956" y="129572"/>
                          <a:pt x="76200" y="152400"/>
                        </a:cubicBezTo>
                        <a:cubicBezTo>
                          <a:pt x="71115" y="218501"/>
                          <a:pt x="38547" y="279536"/>
                          <a:pt x="19050" y="342900"/>
                        </a:cubicBezTo>
                        <a:cubicBezTo>
                          <a:pt x="13145" y="362092"/>
                          <a:pt x="0" y="379970"/>
                          <a:pt x="0" y="400050"/>
                        </a:cubicBezTo>
                        <a:lnTo>
                          <a:pt x="19050" y="419100"/>
                        </a:lnTo>
                      </a:path>
                    </a:pathLst>
                  </a:custGeom>
                  <a:noFill/>
                  <a:ln w="762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fontAlgn="auto">
                      <a:spcBef>
                        <a:spcPts val="0"/>
                      </a:spcBef>
                      <a:spcAft>
                        <a:spcPts val="0"/>
                      </a:spcAft>
                    </a:pPr>
                    <a:endParaRPr lang="en-GB" sz="1800" i="0">
                      <a:solidFill>
                        <a:prstClr val="white"/>
                      </a:solidFill>
                    </a:endParaRPr>
                  </a:p>
                </p:txBody>
              </p:sp>
              <p:sp>
                <p:nvSpPr>
                  <p:cNvPr id="37" name="Arc 36"/>
                  <p:cNvSpPr/>
                  <p:nvPr/>
                </p:nvSpPr>
                <p:spPr>
                  <a:xfrm rot="1098043">
                    <a:off x="6344020" y="4133681"/>
                    <a:ext cx="563983" cy="828641"/>
                  </a:xfrm>
                  <a:prstGeom prst="arc">
                    <a:avLst>
                      <a:gd name="adj1" fmla="val 10849711"/>
                      <a:gd name="adj2" fmla="val 0"/>
                    </a:avLst>
                  </a:prstGeom>
                  <a:ln w="76200">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fontAlgn="auto">
                      <a:spcBef>
                        <a:spcPts val="0"/>
                      </a:spcBef>
                      <a:spcAft>
                        <a:spcPts val="0"/>
                      </a:spcAft>
                    </a:pPr>
                    <a:endParaRPr lang="en-GB" sz="1800" i="0">
                      <a:solidFill>
                        <a:srgbClr val="332A86"/>
                      </a:solidFill>
                    </a:endParaRPr>
                  </a:p>
                </p:txBody>
              </p:sp>
              <p:sp>
                <p:nvSpPr>
                  <p:cNvPr id="38" name="Oval 37"/>
                  <p:cNvSpPr/>
                  <p:nvPr/>
                </p:nvSpPr>
                <p:spPr>
                  <a:xfrm>
                    <a:off x="6228184" y="4437112"/>
                    <a:ext cx="144908" cy="144016"/>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fontAlgn="auto">
                      <a:spcBef>
                        <a:spcPts val="0"/>
                      </a:spcBef>
                      <a:spcAft>
                        <a:spcPts val="0"/>
                      </a:spcAft>
                    </a:pPr>
                    <a:endParaRPr lang="en-GB" sz="1800" i="0">
                      <a:solidFill>
                        <a:prstClr val="white"/>
                      </a:solidFill>
                    </a:endParaRPr>
                  </a:p>
                </p:txBody>
              </p:sp>
              <p:sp>
                <p:nvSpPr>
                  <p:cNvPr id="39" name="Oval 38"/>
                  <p:cNvSpPr/>
                  <p:nvPr/>
                </p:nvSpPr>
                <p:spPr>
                  <a:xfrm>
                    <a:off x="6819934" y="4611216"/>
                    <a:ext cx="144908" cy="144016"/>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fontAlgn="auto">
                      <a:spcBef>
                        <a:spcPts val="0"/>
                      </a:spcBef>
                      <a:spcAft>
                        <a:spcPts val="0"/>
                      </a:spcAft>
                    </a:pPr>
                    <a:endParaRPr lang="en-GB" sz="1800" i="0">
                      <a:solidFill>
                        <a:prstClr val="white"/>
                      </a:solidFill>
                    </a:endParaRPr>
                  </a:p>
                </p:txBody>
              </p:sp>
            </p:grpSp>
          </p:grpSp>
          <p:cxnSp>
            <p:nvCxnSpPr>
              <p:cNvPr id="50" name="Straight Arrow Connector 49"/>
              <p:cNvCxnSpPr/>
              <p:nvPr/>
            </p:nvCxnSpPr>
            <p:spPr>
              <a:xfrm flipH="1">
                <a:off x="4588376" y="2552787"/>
                <a:ext cx="1" cy="1583618"/>
              </a:xfrm>
              <a:prstGeom prst="straightConnector1">
                <a:avLst/>
              </a:prstGeom>
              <a:ln w="31750">
                <a:solidFill>
                  <a:schemeClr val="bg1">
                    <a:lumMod val="50000"/>
                  </a:schemeClr>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grpSp>
            <p:nvGrpSpPr>
              <p:cNvPr id="8" name="Group 7"/>
              <p:cNvGrpSpPr/>
              <p:nvPr/>
            </p:nvGrpSpPr>
            <p:grpSpPr>
              <a:xfrm>
                <a:off x="4901165" y="4520502"/>
                <a:ext cx="1260139" cy="1405543"/>
                <a:chOff x="4901165" y="4520502"/>
                <a:chExt cx="1260139" cy="1405543"/>
              </a:xfrm>
            </p:grpSpPr>
            <p:grpSp>
              <p:nvGrpSpPr>
                <p:cNvPr id="5" name="Group 4"/>
                <p:cNvGrpSpPr/>
                <p:nvPr/>
              </p:nvGrpSpPr>
              <p:grpSpPr>
                <a:xfrm>
                  <a:off x="4901165" y="4520502"/>
                  <a:ext cx="1260139" cy="1405543"/>
                  <a:chOff x="1763688" y="2564904"/>
                  <a:chExt cx="1800200" cy="2160240"/>
                </a:xfrm>
              </p:grpSpPr>
              <p:sp>
                <p:nvSpPr>
                  <p:cNvPr id="3" name="Flowchart: Delay 2"/>
                  <p:cNvSpPr/>
                  <p:nvPr/>
                </p:nvSpPr>
                <p:spPr>
                  <a:xfrm rot="16200000">
                    <a:off x="2159732" y="3320988"/>
                    <a:ext cx="1008112" cy="1800200"/>
                  </a:xfrm>
                  <a:prstGeom prst="flowChartDela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fontAlgn="auto">
                      <a:spcBef>
                        <a:spcPts val="0"/>
                      </a:spcBef>
                      <a:spcAft>
                        <a:spcPts val="0"/>
                      </a:spcAft>
                    </a:pPr>
                    <a:endParaRPr lang="en-GB" sz="1800" i="0">
                      <a:solidFill>
                        <a:prstClr val="white"/>
                      </a:solidFill>
                    </a:endParaRPr>
                  </a:p>
                </p:txBody>
              </p:sp>
              <p:sp>
                <p:nvSpPr>
                  <p:cNvPr id="4" name="Oval 3"/>
                  <p:cNvSpPr/>
                  <p:nvPr/>
                </p:nvSpPr>
                <p:spPr>
                  <a:xfrm>
                    <a:off x="2168733" y="2564904"/>
                    <a:ext cx="990109" cy="98603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fontAlgn="auto">
                      <a:spcBef>
                        <a:spcPts val="0"/>
                      </a:spcBef>
                      <a:spcAft>
                        <a:spcPts val="0"/>
                      </a:spcAft>
                    </a:pPr>
                    <a:endParaRPr lang="en-GB" sz="1800" i="0" dirty="0">
                      <a:solidFill>
                        <a:prstClr val="white"/>
                      </a:solidFill>
                    </a:endParaRPr>
                  </a:p>
                </p:txBody>
              </p:sp>
            </p:grpSp>
            <p:sp>
              <p:nvSpPr>
                <p:cNvPr id="6" name="TextBox 5"/>
                <p:cNvSpPr txBox="1"/>
                <p:nvPr/>
              </p:nvSpPr>
              <p:spPr>
                <a:xfrm>
                  <a:off x="5184696" y="4657724"/>
                  <a:ext cx="845468" cy="400110"/>
                </a:xfrm>
                <a:prstGeom prst="rect">
                  <a:avLst/>
                </a:prstGeom>
                <a:noFill/>
              </p:spPr>
              <p:txBody>
                <a:bodyPr wrap="square" rtlCol="0">
                  <a:spAutoFit/>
                </a:bodyPr>
                <a:lstStyle/>
                <a:p>
                  <a:pPr algn="l" fontAlgn="auto">
                    <a:spcBef>
                      <a:spcPts val="0"/>
                    </a:spcBef>
                    <a:spcAft>
                      <a:spcPts val="0"/>
                    </a:spcAft>
                  </a:pPr>
                  <a:r>
                    <a:rPr lang="en-GB" sz="2000" b="1" i="0" dirty="0" smtClean="0">
                      <a:solidFill>
                        <a:prstClr val="white"/>
                      </a:solidFill>
                      <a:latin typeface="Arial"/>
                      <a:cs typeface="+mn-cs"/>
                    </a:rPr>
                    <a:t>NHS</a:t>
                  </a:r>
                  <a:endParaRPr lang="en-GB" sz="2000" b="1" i="0" dirty="0">
                    <a:solidFill>
                      <a:prstClr val="white"/>
                    </a:solidFill>
                    <a:latin typeface="Arial"/>
                    <a:cs typeface="+mn-cs"/>
                  </a:endParaRPr>
                </a:p>
              </p:txBody>
            </p:sp>
          </p:grpSp>
          <p:sp>
            <p:nvSpPr>
              <p:cNvPr id="7" name="TextBox 6"/>
              <p:cNvSpPr txBox="1"/>
              <p:nvPr/>
            </p:nvSpPr>
            <p:spPr>
              <a:xfrm>
                <a:off x="1252036" y="2852578"/>
                <a:ext cx="3148692" cy="1145131"/>
              </a:xfrm>
              <a:prstGeom prst="rect">
                <a:avLst/>
              </a:prstGeom>
              <a:noFill/>
            </p:spPr>
            <p:txBody>
              <a:bodyPr wrap="none" rtlCol="0">
                <a:spAutoFit/>
              </a:bodyPr>
              <a:lstStyle/>
              <a:p>
                <a:pPr algn="l" fontAlgn="auto">
                  <a:spcBef>
                    <a:spcPts val="0"/>
                  </a:spcBef>
                  <a:spcAft>
                    <a:spcPts val="0"/>
                  </a:spcAft>
                </a:pPr>
                <a:r>
                  <a:rPr lang="en-GB" sz="2000" i="0" dirty="0" smtClean="0">
                    <a:solidFill>
                      <a:srgbClr val="332A86"/>
                    </a:solidFill>
                    <a:latin typeface="Arial"/>
                    <a:cs typeface="+mn-cs"/>
                  </a:rPr>
                  <a:t>One document package</a:t>
                </a:r>
              </a:p>
              <a:p>
                <a:pPr algn="l" fontAlgn="auto">
                  <a:spcBef>
                    <a:spcPts val="0"/>
                  </a:spcBef>
                  <a:spcAft>
                    <a:spcPts val="0"/>
                  </a:spcAft>
                </a:pPr>
                <a:r>
                  <a:rPr lang="en-GB" sz="2000" i="0" dirty="0" smtClean="0">
                    <a:solidFill>
                      <a:srgbClr val="332A86"/>
                    </a:solidFill>
                    <a:latin typeface="Arial"/>
                    <a:cs typeface="+mn-cs"/>
                  </a:rPr>
                  <a:t>One joint decision </a:t>
                </a:r>
              </a:p>
              <a:p>
                <a:pPr algn="l" fontAlgn="auto">
                  <a:spcBef>
                    <a:spcPts val="0"/>
                  </a:spcBef>
                  <a:spcAft>
                    <a:spcPts val="0"/>
                  </a:spcAft>
                </a:pPr>
                <a:r>
                  <a:rPr lang="en-GB" sz="2000" i="0" dirty="0" smtClean="0">
                    <a:solidFill>
                      <a:srgbClr val="332A86"/>
                    </a:solidFill>
                    <a:latin typeface="Arial"/>
                    <a:cs typeface="+mn-cs"/>
                  </a:rPr>
                  <a:t>about site</a:t>
                </a:r>
                <a:endParaRPr lang="en-GB" sz="2000" i="0" dirty="0">
                  <a:solidFill>
                    <a:srgbClr val="332A86"/>
                  </a:solidFill>
                  <a:latin typeface="Arial"/>
                  <a:cs typeface="+mn-cs"/>
                </a:endParaRPr>
              </a:p>
            </p:txBody>
          </p:sp>
          <p:grpSp>
            <p:nvGrpSpPr>
              <p:cNvPr id="43" name="Group 42"/>
              <p:cNvGrpSpPr/>
              <p:nvPr/>
            </p:nvGrpSpPr>
            <p:grpSpPr>
              <a:xfrm>
                <a:off x="6468737" y="4532956"/>
                <a:ext cx="1260139" cy="1405543"/>
                <a:chOff x="4901165" y="4520502"/>
                <a:chExt cx="1260139" cy="1405543"/>
              </a:xfrm>
            </p:grpSpPr>
            <p:grpSp>
              <p:nvGrpSpPr>
                <p:cNvPr id="45" name="Group 44"/>
                <p:cNvGrpSpPr/>
                <p:nvPr/>
              </p:nvGrpSpPr>
              <p:grpSpPr>
                <a:xfrm>
                  <a:off x="4901165" y="4520502"/>
                  <a:ext cx="1260139" cy="1405543"/>
                  <a:chOff x="1763688" y="2564904"/>
                  <a:chExt cx="1800200" cy="2160240"/>
                </a:xfrm>
              </p:grpSpPr>
              <p:sp>
                <p:nvSpPr>
                  <p:cNvPr id="47" name="Flowchart: Delay 46"/>
                  <p:cNvSpPr/>
                  <p:nvPr/>
                </p:nvSpPr>
                <p:spPr>
                  <a:xfrm rot="16200000">
                    <a:off x="2159732" y="3320988"/>
                    <a:ext cx="1008112" cy="1800200"/>
                  </a:xfrm>
                  <a:prstGeom prst="flowChartDela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fontAlgn="auto">
                      <a:spcBef>
                        <a:spcPts val="0"/>
                      </a:spcBef>
                      <a:spcAft>
                        <a:spcPts val="0"/>
                      </a:spcAft>
                    </a:pPr>
                    <a:endParaRPr lang="en-GB" sz="1800" i="0">
                      <a:solidFill>
                        <a:prstClr val="white"/>
                      </a:solidFill>
                    </a:endParaRPr>
                  </a:p>
                </p:txBody>
              </p:sp>
              <p:sp>
                <p:nvSpPr>
                  <p:cNvPr id="48" name="Oval 47"/>
                  <p:cNvSpPr/>
                  <p:nvPr/>
                </p:nvSpPr>
                <p:spPr>
                  <a:xfrm>
                    <a:off x="2168733" y="2564904"/>
                    <a:ext cx="990109" cy="98603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fontAlgn="auto">
                      <a:spcBef>
                        <a:spcPts val="0"/>
                      </a:spcBef>
                      <a:spcAft>
                        <a:spcPts val="0"/>
                      </a:spcAft>
                    </a:pPr>
                    <a:endParaRPr lang="en-GB" sz="1800" i="0" dirty="0">
                      <a:solidFill>
                        <a:prstClr val="white"/>
                      </a:solidFill>
                    </a:endParaRPr>
                  </a:p>
                </p:txBody>
              </p:sp>
            </p:grpSp>
            <p:sp>
              <p:nvSpPr>
                <p:cNvPr id="46" name="TextBox 45"/>
                <p:cNvSpPr txBox="1"/>
                <p:nvPr/>
              </p:nvSpPr>
              <p:spPr>
                <a:xfrm>
                  <a:off x="5150519" y="4639949"/>
                  <a:ext cx="845468" cy="400110"/>
                </a:xfrm>
                <a:prstGeom prst="rect">
                  <a:avLst/>
                </a:prstGeom>
                <a:noFill/>
              </p:spPr>
              <p:txBody>
                <a:bodyPr wrap="square" rtlCol="0">
                  <a:spAutoFit/>
                </a:bodyPr>
                <a:lstStyle/>
                <a:p>
                  <a:pPr algn="l" fontAlgn="auto">
                    <a:spcBef>
                      <a:spcPts val="0"/>
                    </a:spcBef>
                    <a:spcAft>
                      <a:spcPts val="0"/>
                    </a:spcAft>
                  </a:pPr>
                  <a:r>
                    <a:rPr lang="en-GB" sz="2000" b="1" i="0" dirty="0" smtClean="0">
                      <a:solidFill>
                        <a:prstClr val="white"/>
                      </a:solidFill>
                      <a:latin typeface="Arial"/>
                      <a:cs typeface="+mn-cs"/>
                    </a:rPr>
                    <a:t>CRN</a:t>
                  </a:r>
                  <a:endParaRPr lang="en-GB" sz="2000" b="1" i="0" dirty="0">
                    <a:solidFill>
                      <a:prstClr val="white"/>
                    </a:solidFill>
                    <a:latin typeface="Arial"/>
                    <a:cs typeface="+mn-cs"/>
                  </a:endParaRPr>
                </a:p>
              </p:txBody>
            </p:sp>
          </p:grpSp>
          <p:sp>
            <p:nvSpPr>
              <p:cNvPr id="2" name="TextBox 1"/>
              <p:cNvSpPr txBox="1"/>
              <p:nvPr/>
            </p:nvSpPr>
            <p:spPr>
              <a:xfrm>
                <a:off x="2941638" y="6004745"/>
                <a:ext cx="5155501" cy="451112"/>
              </a:xfrm>
              <a:prstGeom prst="rect">
                <a:avLst/>
              </a:prstGeom>
              <a:noFill/>
            </p:spPr>
            <p:txBody>
              <a:bodyPr wrap="none" rtlCol="0">
                <a:spAutoFit/>
              </a:bodyPr>
              <a:lstStyle/>
              <a:p>
                <a:pPr algn="l" fontAlgn="auto">
                  <a:spcBef>
                    <a:spcPts val="0"/>
                  </a:spcBef>
                  <a:spcAft>
                    <a:spcPts val="0"/>
                  </a:spcAft>
                </a:pPr>
                <a:r>
                  <a:rPr lang="en-GB" sz="2000" i="0" dirty="0" smtClean="0">
                    <a:solidFill>
                      <a:srgbClr val="332A86"/>
                    </a:solidFill>
                    <a:latin typeface="Arial"/>
                    <a:cs typeface="+mn-cs"/>
                  </a:rPr>
                  <a:t>Site team supporting set up and delivery</a:t>
                </a:r>
                <a:endParaRPr lang="en-GB" sz="2000" i="0" dirty="0">
                  <a:solidFill>
                    <a:srgbClr val="332A86"/>
                  </a:solidFill>
                  <a:latin typeface="Arial"/>
                  <a:cs typeface="+mn-cs"/>
                </a:endParaRPr>
              </a:p>
            </p:txBody>
          </p:sp>
        </p:grpSp>
        <p:cxnSp>
          <p:nvCxnSpPr>
            <p:cNvPr id="49" name="Straight Arrow Connector 48"/>
            <p:cNvCxnSpPr/>
            <p:nvPr/>
          </p:nvCxnSpPr>
          <p:spPr>
            <a:xfrm>
              <a:off x="4972490" y="1931878"/>
              <a:ext cx="1445216" cy="0"/>
            </a:xfrm>
            <a:prstGeom prst="straightConnector1">
              <a:avLst/>
            </a:prstGeom>
            <a:ln w="31750">
              <a:solidFill>
                <a:schemeClr val="bg1">
                  <a:lumMod val="50000"/>
                </a:schemeClr>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grpSp>
      <p:pic>
        <p:nvPicPr>
          <p:cNvPr id="51" name="Picture 50" descr="HRA graphic"/>
          <p:cNvPicPr/>
          <p:nvPr/>
        </p:nvPicPr>
        <p:blipFill>
          <a:blip r:embed="rId3">
            <a:extLst>
              <a:ext uri="{28A0092B-C50C-407E-A947-70E740481C1C}">
                <a14:useLocalDpi xmlns:a14="http://schemas.microsoft.com/office/drawing/2010/main" val="0"/>
              </a:ext>
            </a:extLst>
          </a:blip>
          <a:srcRect/>
          <a:stretch>
            <a:fillRect/>
          </a:stretch>
        </p:blipFill>
        <p:spPr bwMode="auto">
          <a:xfrm rot="13392187">
            <a:off x="6240472" y="1414067"/>
            <a:ext cx="1091767" cy="1116891"/>
          </a:xfrm>
          <a:prstGeom prst="rect">
            <a:avLst/>
          </a:prstGeom>
          <a:noFill/>
          <a:ln>
            <a:noFill/>
          </a:ln>
        </p:spPr>
      </p:pic>
      <p:sp>
        <p:nvSpPr>
          <p:cNvPr id="20" name="TextBox 19"/>
          <p:cNvSpPr txBox="1"/>
          <p:nvPr/>
        </p:nvSpPr>
        <p:spPr>
          <a:xfrm>
            <a:off x="5692306" y="2753286"/>
            <a:ext cx="2188098" cy="830997"/>
          </a:xfrm>
          <a:prstGeom prst="rect">
            <a:avLst/>
          </a:prstGeom>
          <a:noFill/>
        </p:spPr>
        <p:txBody>
          <a:bodyPr wrap="none" rtlCol="0">
            <a:spAutoFit/>
          </a:bodyPr>
          <a:lstStyle/>
          <a:p>
            <a:r>
              <a:rPr lang="en-GB" i="0" dirty="0" smtClean="0">
                <a:solidFill>
                  <a:srgbClr val="332A86"/>
                </a:solidFill>
                <a:latin typeface="Arial" panose="020B0604020202020204" pitchFamily="34" charset="0"/>
                <a:cs typeface="Arial" panose="020B0604020202020204" pitchFamily="34" charset="0"/>
              </a:rPr>
              <a:t>HRA Approval </a:t>
            </a:r>
          </a:p>
          <a:p>
            <a:r>
              <a:rPr lang="en-GB" i="0" dirty="0" smtClean="0">
                <a:solidFill>
                  <a:srgbClr val="332A86"/>
                </a:solidFill>
                <a:latin typeface="Arial" panose="020B0604020202020204" pitchFamily="34" charset="0"/>
                <a:cs typeface="Arial" panose="020B0604020202020204" pitchFamily="34" charset="0"/>
              </a:rPr>
              <a:t>for the NHS</a:t>
            </a:r>
            <a:endParaRPr lang="en-GB" i="0" dirty="0">
              <a:solidFill>
                <a:srgbClr val="332A86"/>
              </a:solidFill>
              <a:latin typeface="Arial" panose="020B0604020202020204" pitchFamily="34" charset="0"/>
              <a:cs typeface="Arial" panose="020B0604020202020204" pitchFamily="34" charset="0"/>
            </a:endParaRPr>
          </a:p>
        </p:txBody>
      </p:sp>
      <p:sp>
        <p:nvSpPr>
          <p:cNvPr id="52" name="Flowchart: Delay 51"/>
          <p:cNvSpPr/>
          <p:nvPr/>
        </p:nvSpPr>
        <p:spPr>
          <a:xfrm rot="16200000">
            <a:off x="1681211" y="1586434"/>
            <a:ext cx="581762" cy="1162596"/>
          </a:xfrm>
          <a:prstGeom prst="flowChartDelay">
            <a:avLst/>
          </a:prstGeom>
          <a:solidFill>
            <a:srgbClr val="CC0000"/>
          </a:solidFill>
          <a:ln>
            <a:solidFill>
              <a:srgbClr val="CC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fontAlgn="auto">
              <a:spcBef>
                <a:spcPts val="0"/>
              </a:spcBef>
              <a:spcAft>
                <a:spcPts val="0"/>
              </a:spcAft>
            </a:pPr>
            <a:endParaRPr lang="en-GB" sz="1800" i="0">
              <a:solidFill>
                <a:prstClr val="white"/>
              </a:solidFill>
            </a:endParaRPr>
          </a:p>
        </p:txBody>
      </p:sp>
      <p:sp>
        <p:nvSpPr>
          <p:cNvPr id="53" name="Oval 52"/>
          <p:cNvSpPr/>
          <p:nvPr/>
        </p:nvSpPr>
        <p:spPr>
          <a:xfrm>
            <a:off x="1652378" y="1211980"/>
            <a:ext cx="639427" cy="569022"/>
          </a:xfrm>
          <a:prstGeom prst="ellipse">
            <a:avLst/>
          </a:prstGeom>
          <a:solidFill>
            <a:srgbClr val="CC0000"/>
          </a:solidFill>
          <a:ln>
            <a:solidFill>
              <a:srgbClr val="CC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fontAlgn="auto">
              <a:spcBef>
                <a:spcPts val="0"/>
              </a:spcBef>
              <a:spcAft>
                <a:spcPts val="0"/>
              </a:spcAft>
            </a:pPr>
            <a:endParaRPr lang="en-GB" sz="1800" i="0" dirty="0">
              <a:solidFill>
                <a:prstClr val="white"/>
              </a:solidFill>
            </a:endParaRPr>
          </a:p>
        </p:txBody>
      </p:sp>
      <p:sp>
        <p:nvSpPr>
          <p:cNvPr id="54" name="TextBox 53"/>
          <p:cNvSpPr txBox="1"/>
          <p:nvPr/>
        </p:nvSpPr>
        <p:spPr>
          <a:xfrm>
            <a:off x="1574846" y="1287522"/>
            <a:ext cx="780023" cy="354874"/>
          </a:xfrm>
          <a:prstGeom prst="rect">
            <a:avLst/>
          </a:prstGeom>
          <a:noFill/>
        </p:spPr>
        <p:txBody>
          <a:bodyPr wrap="square" rtlCol="0">
            <a:spAutoFit/>
          </a:bodyPr>
          <a:lstStyle/>
          <a:p>
            <a:pPr algn="l" fontAlgn="auto">
              <a:spcBef>
                <a:spcPts val="0"/>
              </a:spcBef>
              <a:spcAft>
                <a:spcPts val="0"/>
              </a:spcAft>
            </a:pPr>
            <a:r>
              <a:rPr lang="en-GB" sz="2000" b="1" i="0" dirty="0" smtClean="0">
                <a:solidFill>
                  <a:prstClr val="white"/>
                </a:solidFill>
                <a:latin typeface="Arial"/>
                <a:cs typeface="+mn-cs"/>
              </a:rPr>
              <a:t>CRN</a:t>
            </a:r>
            <a:endParaRPr lang="en-GB" sz="2000" b="1" i="0" dirty="0">
              <a:solidFill>
                <a:prstClr val="white"/>
              </a:solidFill>
              <a:latin typeface="Arial"/>
              <a:cs typeface="+mn-cs"/>
            </a:endParaRPr>
          </a:p>
        </p:txBody>
      </p:sp>
      <p:sp>
        <p:nvSpPr>
          <p:cNvPr id="55" name="TextBox 54"/>
          <p:cNvSpPr txBox="1"/>
          <p:nvPr/>
        </p:nvSpPr>
        <p:spPr>
          <a:xfrm>
            <a:off x="2696930" y="2397008"/>
            <a:ext cx="1212191" cy="400110"/>
          </a:xfrm>
          <a:prstGeom prst="rect">
            <a:avLst/>
          </a:prstGeom>
          <a:noFill/>
        </p:spPr>
        <p:txBody>
          <a:bodyPr wrap="none" rtlCol="0">
            <a:spAutoFit/>
          </a:bodyPr>
          <a:lstStyle/>
          <a:p>
            <a:r>
              <a:rPr lang="en-GB" sz="2000" i="0" dirty="0" smtClean="0">
                <a:latin typeface="+mn-lt"/>
              </a:rPr>
              <a:t>applicant</a:t>
            </a:r>
            <a:endParaRPr lang="en-GB" sz="2000" i="0" dirty="0">
              <a:latin typeface="+mn-lt"/>
            </a:endParaRPr>
          </a:p>
        </p:txBody>
      </p:sp>
      <p:sp>
        <p:nvSpPr>
          <p:cNvPr id="15" name="TextBox 14"/>
          <p:cNvSpPr txBox="1"/>
          <p:nvPr/>
        </p:nvSpPr>
        <p:spPr>
          <a:xfrm>
            <a:off x="1016020" y="827557"/>
            <a:ext cx="3361818" cy="400110"/>
          </a:xfrm>
          <a:prstGeom prst="rect">
            <a:avLst/>
          </a:prstGeom>
          <a:noFill/>
        </p:spPr>
        <p:txBody>
          <a:bodyPr wrap="none" rtlCol="0">
            <a:spAutoFit/>
          </a:bodyPr>
          <a:lstStyle/>
          <a:p>
            <a:r>
              <a:rPr lang="en-GB" sz="2000" i="0" dirty="0" smtClean="0">
                <a:latin typeface="Arial" panose="020B0604020202020204" pitchFamily="34" charset="0"/>
                <a:cs typeface="Arial" panose="020B0604020202020204" pitchFamily="34" charset="0"/>
              </a:rPr>
              <a:t>CRN study support services</a:t>
            </a:r>
            <a:endParaRPr lang="en-GB" sz="2000" i="0" dirty="0">
              <a:latin typeface="Arial" panose="020B0604020202020204" pitchFamily="34" charset="0"/>
              <a:cs typeface="Arial" panose="020B0604020202020204" pitchFamily="34" charset="0"/>
            </a:endParaRPr>
          </a:p>
        </p:txBody>
      </p:sp>
      <p:sp>
        <p:nvSpPr>
          <p:cNvPr id="56"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12980081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9" name="Elbow Connector 38"/>
          <p:cNvCxnSpPr>
            <a:stCxn id="33" idx="3"/>
            <a:endCxn id="34" idx="1"/>
          </p:cNvCxnSpPr>
          <p:nvPr/>
        </p:nvCxnSpPr>
        <p:spPr>
          <a:xfrm>
            <a:off x="2525973" y="3828786"/>
            <a:ext cx="707848" cy="127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7" name="Group 26"/>
          <p:cNvGrpSpPr/>
          <p:nvPr/>
        </p:nvGrpSpPr>
        <p:grpSpPr>
          <a:xfrm>
            <a:off x="663750" y="776585"/>
            <a:ext cx="7623000" cy="5734331"/>
            <a:chOff x="663750" y="776585"/>
            <a:chExt cx="7623000" cy="5734331"/>
          </a:xfrm>
        </p:grpSpPr>
        <p:cxnSp>
          <p:nvCxnSpPr>
            <p:cNvPr id="43" name="Elbow Connector 42"/>
            <p:cNvCxnSpPr>
              <a:stCxn id="16" idx="3"/>
              <a:endCxn id="35" idx="1"/>
            </p:cNvCxnSpPr>
            <p:nvPr/>
          </p:nvCxnSpPr>
          <p:spPr>
            <a:xfrm flipV="1">
              <a:off x="6048207" y="3828342"/>
              <a:ext cx="428793" cy="1302036"/>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Elbow Connector 44"/>
            <p:cNvCxnSpPr>
              <a:stCxn id="18" idx="3"/>
              <a:endCxn id="35" idx="1"/>
            </p:cNvCxnSpPr>
            <p:nvPr/>
          </p:nvCxnSpPr>
          <p:spPr>
            <a:xfrm>
              <a:off x="6086307" y="2591407"/>
              <a:ext cx="390693" cy="1236935"/>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a:off x="663750" y="776585"/>
              <a:ext cx="7623000" cy="5734331"/>
              <a:chOff x="663750" y="776585"/>
              <a:chExt cx="7623000" cy="5734331"/>
            </a:xfrm>
          </p:grpSpPr>
          <p:grpSp>
            <p:nvGrpSpPr>
              <p:cNvPr id="25" name="Group 24"/>
              <p:cNvGrpSpPr/>
              <p:nvPr/>
            </p:nvGrpSpPr>
            <p:grpSpPr>
              <a:xfrm>
                <a:off x="663750" y="776585"/>
                <a:ext cx="7623000" cy="5734331"/>
                <a:chOff x="663750" y="776585"/>
                <a:chExt cx="7623000" cy="5734331"/>
              </a:xfrm>
            </p:grpSpPr>
            <p:sp>
              <p:nvSpPr>
                <p:cNvPr id="19" name="Rounded Rectangle 4"/>
                <p:cNvSpPr/>
                <p:nvPr/>
              </p:nvSpPr>
              <p:spPr>
                <a:xfrm>
                  <a:off x="5306928" y="5817480"/>
                  <a:ext cx="1324810" cy="693436"/>
                </a:xfrm>
                <a:prstGeom prst="roundRect">
                  <a:avLst>
                    <a:gd name="adj" fmla="val 21497"/>
                  </a:avLst>
                </a:prstGeom>
                <a:solidFill>
                  <a:srgbClr val="802789"/>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defTabSz="800100" fontAlgn="auto">
                    <a:lnSpc>
                      <a:spcPct val="90000"/>
                    </a:lnSpc>
                    <a:spcAft>
                      <a:spcPct val="35000"/>
                    </a:spcAft>
                  </a:pPr>
                  <a:r>
                    <a:rPr lang="en-GB" sz="1500" i="0" dirty="0" smtClean="0">
                      <a:solidFill>
                        <a:prstClr val="white"/>
                      </a:solidFill>
                      <a:cs typeface="Arial" panose="020B0604020202020204" pitchFamily="34" charset="0"/>
                    </a:rPr>
                    <a:t>MHRA approval</a:t>
                  </a:r>
                  <a:endParaRPr lang="en-GB" sz="1500" i="0" dirty="0">
                    <a:solidFill>
                      <a:prstClr val="white"/>
                    </a:solidFill>
                    <a:cs typeface="Arial" panose="020B0604020202020204" pitchFamily="34" charset="0"/>
                  </a:endParaRPr>
                </a:p>
              </p:txBody>
            </p:sp>
            <p:cxnSp>
              <p:nvCxnSpPr>
                <p:cNvPr id="49" name="Elbow Connector 48"/>
                <p:cNvCxnSpPr>
                  <a:stCxn id="19" idx="1"/>
                </p:cNvCxnSpPr>
                <p:nvPr/>
              </p:nvCxnSpPr>
              <p:spPr>
                <a:xfrm rot="10800000">
                  <a:off x="4792722" y="5628296"/>
                  <a:ext cx="514207" cy="535903"/>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4" name="Group 23"/>
                <p:cNvGrpSpPr/>
                <p:nvPr/>
              </p:nvGrpSpPr>
              <p:grpSpPr>
                <a:xfrm>
                  <a:off x="663750" y="776585"/>
                  <a:ext cx="7623000" cy="4870755"/>
                  <a:chOff x="663750" y="757535"/>
                  <a:chExt cx="7623000" cy="4870755"/>
                </a:xfrm>
              </p:grpSpPr>
              <p:grpSp>
                <p:nvGrpSpPr>
                  <p:cNvPr id="20" name="Group 19"/>
                  <p:cNvGrpSpPr/>
                  <p:nvPr/>
                </p:nvGrpSpPr>
                <p:grpSpPr>
                  <a:xfrm>
                    <a:off x="663750" y="2111357"/>
                    <a:ext cx="7623000" cy="3516933"/>
                    <a:chOff x="663750" y="1580813"/>
                    <a:chExt cx="7623000" cy="4506542"/>
                  </a:xfrm>
                </p:grpSpPr>
                <p:sp>
                  <p:nvSpPr>
                    <p:cNvPr id="34" name="Rounded Rectangle 33"/>
                    <p:cNvSpPr/>
                    <p:nvPr/>
                  </p:nvSpPr>
                  <p:spPr>
                    <a:xfrm>
                      <a:off x="3233821" y="3145757"/>
                      <a:ext cx="1723857" cy="1222664"/>
                    </a:xfrm>
                    <a:prstGeom prst="roundRect">
                      <a:avLst/>
                    </a:prstGeom>
                    <a:solidFill>
                      <a:srgbClr val="FFCC00"/>
                    </a:solidFill>
                    <a:ln>
                      <a:solidFill>
                        <a:srgbClr val="FF990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0" dirty="0" smtClean="0">
                          <a:solidFill>
                            <a:srgbClr val="332A86"/>
                          </a:solidFill>
                        </a:rPr>
                        <a:t>HRA categorises amendment</a:t>
                      </a:r>
                      <a:endParaRPr lang="en-GB" sz="1600" i="0" dirty="0">
                        <a:solidFill>
                          <a:srgbClr val="332A86"/>
                        </a:solidFill>
                      </a:endParaRPr>
                    </a:p>
                  </p:txBody>
                </p:sp>
                <p:grpSp>
                  <p:nvGrpSpPr>
                    <p:cNvPr id="17" name="Group 16"/>
                    <p:cNvGrpSpPr/>
                    <p:nvPr/>
                  </p:nvGrpSpPr>
                  <p:grpSpPr>
                    <a:xfrm>
                      <a:off x="663750" y="1580813"/>
                      <a:ext cx="7623000" cy="4506542"/>
                      <a:chOff x="663750" y="1580813"/>
                      <a:chExt cx="7623000" cy="4506542"/>
                    </a:xfrm>
                  </p:grpSpPr>
                  <p:grpSp>
                    <p:nvGrpSpPr>
                      <p:cNvPr id="12" name="Group 11"/>
                      <p:cNvGrpSpPr/>
                      <p:nvPr/>
                    </p:nvGrpSpPr>
                    <p:grpSpPr>
                      <a:xfrm>
                        <a:off x="4324350" y="1580813"/>
                        <a:ext cx="1940255" cy="4506542"/>
                        <a:chOff x="3299550" y="1455415"/>
                        <a:chExt cx="1940255" cy="4506542"/>
                      </a:xfrm>
                    </p:grpSpPr>
                    <p:sp>
                      <p:nvSpPr>
                        <p:cNvPr id="18" name="Rounded Rectangle 4"/>
                        <p:cNvSpPr/>
                        <p:nvPr/>
                      </p:nvSpPr>
                      <p:spPr>
                        <a:xfrm>
                          <a:off x="3337650" y="1455415"/>
                          <a:ext cx="1723857" cy="1181436"/>
                        </a:xfrm>
                        <a:prstGeom prst="flowChartAlternateProcess">
                          <a:avLst/>
                        </a:prstGeom>
                        <a:solidFill>
                          <a:srgbClr val="CC6600"/>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defTabSz="800100" fontAlgn="auto">
                            <a:lnSpc>
                              <a:spcPct val="90000"/>
                            </a:lnSpc>
                            <a:spcAft>
                              <a:spcPct val="35000"/>
                            </a:spcAft>
                          </a:pPr>
                          <a:r>
                            <a:rPr lang="en-GB" sz="1500" i="0" dirty="0" smtClean="0">
                              <a:solidFill>
                                <a:prstClr val="white"/>
                              </a:solidFill>
                              <a:cs typeface="Arial" panose="020B0604020202020204" pitchFamily="34" charset="0"/>
                            </a:rPr>
                            <a:t>REC review</a:t>
                          </a:r>
                          <a:endParaRPr lang="en-GB" sz="1500" i="0" dirty="0">
                            <a:solidFill>
                              <a:prstClr val="white"/>
                            </a:solidFill>
                            <a:cs typeface="Arial" panose="020B0604020202020204" pitchFamily="34" charset="0"/>
                          </a:endParaRPr>
                        </a:p>
                      </p:txBody>
                    </p:sp>
                    <p:grpSp>
                      <p:nvGrpSpPr>
                        <p:cNvPr id="14" name="Group 13"/>
                        <p:cNvGrpSpPr/>
                        <p:nvPr/>
                      </p:nvGrpSpPr>
                      <p:grpSpPr>
                        <a:xfrm>
                          <a:off x="3299550" y="2802365"/>
                          <a:ext cx="1940255" cy="3159592"/>
                          <a:chOff x="3299550" y="2802365"/>
                          <a:chExt cx="1940255" cy="3159592"/>
                        </a:xfrm>
                      </p:grpSpPr>
                      <p:sp>
                        <p:nvSpPr>
                          <p:cNvPr id="15" name="Right Arrow 4"/>
                          <p:cNvSpPr/>
                          <p:nvPr/>
                        </p:nvSpPr>
                        <p:spPr>
                          <a:xfrm rot="2700000">
                            <a:off x="5062348" y="2836091"/>
                            <a:ext cx="211184" cy="1437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defTabSz="533400">
                              <a:lnSpc>
                                <a:spcPct val="90000"/>
                              </a:lnSpc>
                              <a:spcAft>
                                <a:spcPct val="35000"/>
                              </a:spcAft>
                            </a:pPr>
                            <a:endParaRPr lang="en-GB" sz="1200">
                              <a:solidFill>
                                <a:prstClr val="white"/>
                              </a:solidFill>
                              <a:cs typeface="Arial" panose="020B0604020202020204" pitchFamily="34" charset="0"/>
                            </a:endParaRPr>
                          </a:p>
                        </p:txBody>
                      </p:sp>
                      <p:sp>
                        <p:nvSpPr>
                          <p:cNvPr id="16" name="Rounded Rectangle 4"/>
                          <p:cNvSpPr/>
                          <p:nvPr/>
                        </p:nvSpPr>
                        <p:spPr>
                          <a:xfrm>
                            <a:off x="3299550" y="4637102"/>
                            <a:ext cx="1723857" cy="1324855"/>
                          </a:xfrm>
                          <a:prstGeom prst="roundRect">
                            <a:avLst>
                              <a:gd name="adj" fmla="val 21497"/>
                            </a:avLst>
                          </a:prstGeom>
                          <a:solidFill>
                            <a:srgbClr val="FFCC00"/>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defTabSz="800100" fontAlgn="auto">
                              <a:lnSpc>
                                <a:spcPct val="90000"/>
                              </a:lnSpc>
                              <a:spcAft>
                                <a:spcPct val="35000"/>
                              </a:spcAft>
                            </a:pPr>
                            <a:r>
                              <a:rPr lang="en-GB" sz="1500" i="0" dirty="0" smtClean="0">
                                <a:solidFill>
                                  <a:srgbClr val="332A86"/>
                                </a:solidFill>
                                <a:cs typeface="Arial" panose="020B0604020202020204" pitchFamily="34" charset="0"/>
                              </a:rPr>
                              <a:t>HRA confirms compliance with HRA assessment standards</a:t>
                            </a:r>
                            <a:endParaRPr lang="en-GB" sz="1500" i="0" dirty="0">
                              <a:solidFill>
                                <a:srgbClr val="332A86"/>
                              </a:solidFill>
                              <a:cs typeface="Arial" panose="020B0604020202020204" pitchFamily="34" charset="0"/>
                            </a:endParaRPr>
                          </a:p>
                        </p:txBody>
                      </p:sp>
                    </p:grpSp>
                  </p:grpSp>
                  <p:sp>
                    <p:nvSpPr>
                      <p:cNvPr id="33" name="Rounded Rectangle 32"/>
                      <p:cNvSpPr/>
                      <p:nvPr/>
                    </p:nvSpPr>
                    <p:spPr>
                      <a:xfrm>
                        <a:off x="663750" y="3145757"/>
                        <a:ext cx="1862223" cy="1222664"/>
                      </a:xfrm>
                      <a:prstGeom prst="round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0" dirty="0" smtClean="0">
                            <a:solidFill>
                              <a:prstClr val="white"/>
                            </a:solidFill>
                          </a:rPr>
                          <a:t>Applicant submits amendment to HRA</a:t>
                        </a:r>
                        <a:endParaRPr lang="en-GB" sz="1600" i="0" dirty="0">
                          <a:solidFill>
                            <a:prstClr val="white"/>
                          </a:solidFill>
                        </a:endParaRPr>
                      </a:p>
                    </p:txBody>
                  </p:sp>
                  <p:sp>
                    <p:nvSpPr>
                      <p:cNvPr id="35" name="Rounded Rectangle 34"/>
                      <p:cNvSpPr/>
                      <p:nvPr/>
                    </p:nvSpPr>
                    <p:spPr>
                      <a:xfrm>
                        <a:off x="6477000" y="3145188"/>
                        <a:ext cx="1809750" cy="1222664"/>
                      </a:xfrm>
                      <a:prstGeom prst="roundRect">
                        <a:avLst/>
                      </a:prstGeom>
                      <a:solidFill>
                        <a:srgbClr val="F8971D"/>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500" i="0" dirty="0" smtClean="0">
                            <a:solidFill>
                              <a:prstClr val="white"/>
                            </a:solidFill>
                          </a:rPr>
                          <a:t>HRA confirms continuing HRA Approval</a:t>
                        </a:r>
                        <a:endParaRPr lang="en-GB" sz="1500" i="0" dirty="0">
                          <a:solidFill>
                            <a:prstClr val="white"/>
                          </a:solidFill>
                        </a:endParaRPr>
                      </a:p>
                    </p:txBody>
                  </p:sp>
                  <p:cxnSp>
                    <p:nvCxnSpPr>
                      <p:cNvPr id="37" name="Elbow Connector 36"/>
                      <p:cNvCxnSpPr>
                        <a:stCxn id="33" idx="3"/>
                        <a:endCxn id="18" idx="1"/>
                      </p:cNvCxnSpPr>
                      <p:nvPr/>
                    </p:nvCxnSpPr>
                    <p:spPr>
                      <a:xfrm flipV="1">
                        <a:off x="2525973" y="2171531"/>
                        <a:ext cx="1836477" cy="1585558"/>
                      </a:xfrm>
                      <a:prstGeom prst="bentConnector3">
                        <a:avLst>
                          <a:gd name="adj1" fmla="val 16806"/>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Elbow Connector 40"/>
                      <p:cNvCxnSpPr>
                        <a:stCxn id="33" idx="3"/>
                        <a:endCxn id="16" idx="1"/>
                      </p:cNvCxnSpPr>
                      <p:nvPr/>
                    </p:nvCxnSpPr>
                    <p:spPr>
                      <a:xfrm>
                        <a:off x="2525973" y="3757089"/>
                        <a:ext cx="1798377" cy="1667839"/>
                      </a:xfrm>
                      <a:prstGeom prst="bentConnector3">
                        <a:avLst>
                          <a:gd name="adj1" fmla="val 1716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Elbow Connector 46"/>
                      <p:cNvCxnSpPr>
                        <a:stCxn id="34" idx="3"/>
                        <a:endCxn id="35" idx="1"/>
                      </p:cNvCxnSpPr>
                      <p:nvPr/>
                    </p:nvCxnSpPr>
                    <p:spPr>
                      <a:xfrm flipV="1">
                        <a:off x="4957678" y="3756520"/>
                        <a:ext cx="1519322" cy="569"/>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grpSp>
              </p:grpSp>
              <p:cxnSp>
                <p:nvCxnSpPr>
                  <p:cNvPr id="10" name="Curved Connector 9"/>
                  <p:cNvCxnSpPr>
                    <a:stCxn id="34" idx="0"/>
                  </p:cNvCxnSpPr>
                  <p:nvPr/>
                </p:nvCxnSpPr>
                <p:spPr>
                  <a:xfrm rot="16200000" flipV="1">
                    <a:off x="3105701" y="2342599"/>
                    <a:ext cx="1980099" cy="1"/>
                  </a:xfrm>
                  <a:prstGeom prst="curvedConnector3">
                    <a:avLst/>
                  </a:prstGeom>
                  <a:ln w="38100">
                    <a:solidFill>
                      <a:srgbClr val="92D050"/>
                    </a:solidFill>
                    <a:prstDash val="dash"/>
                    <a:tailEnd type="arrow"/>
                  </a:ln>
                </p:spPr>
                <p:style>
                  <a:lnRef idx="2">
                    <a:schemeClr val="accent3"/>
                  </a:lnRef>
                  <a:fillRef idx="0">
                    <a:schemeClr val="accent3"/>
                  </a:fillRef>
                  <a:effectRef idx="1">
                    <a:schemeClr val="accent3"/>
                  </a:effectRef>
                  <a:fontRef idx="minor">
                    <a:schemeClr val="tx1"/>
                  </a:fontRef>
                </p:style>
              </p:cxnSp>
              <p:sp>
                <p:nvSpPr>
                  <p:cNvPr id="11" name="TextBox 10"/>
                  <p:cNvSpPr txBox="1"/>
                  <p:nvPr/>
                </p:nvSpPr>
                <p:spPr>
                  <a:xfrm>
                    <a:off x="2333485" y="926008"/>
                    <a:ext cx="1800672" cy="978932"/>
                  </a:xfrm>
                  <a:prstGeom prst="rect">
                    <a:avLst/>
                  </a:prstGeom>
                  <a:noFill/>
                </p:spPr>
                <p:txBody>
                  <a:bodyPr wrap="square" rtlCol="0">
                    <a:spAutoFit/>
                  </a:bodyPr>
                  <a:lstStyle/>
                  <a:p>
                    <a:pPr algn="l"/>
                    <a:r>
                      <a:rPr lang="en-GB" sz="1400" i="0" dirty="0" smtClean="0">
                        <a:latin typeface="Arial" panose="020B0604020202020204" pitchFamily="34" charset="0"/>
                        <a:cs typeface="Arial" panose="020B0604020202020204" pitchFamily="34" charset="0"/>
                      </a:rPr>
                      <a:t>Sponsor sends amendment and categorisation to site cc R&amp;D/ LCRN</a:t>
                    </a:r>
                    <a:endParaRPr lang="en-GB" sz="1400" i="0" dirty="0">
                      <a:latin typeface="Arial" panose="020B0604020202020204" pitchFamily="34" charset="0"/>
                      <a:cs typeface="Arial" panose="020B0604020202020204" pitchFamily="34" charset="0"/>
                    </a:endParaRPr>
                  </a:p>
                </p:txBody>
              </p:sp>
              <p:sp>
                <p:nvSpPr>
                  <p:cNvPr id="22" name="TextBox 21"/>
                  <p:cNvSpPr txBox="1"/>
                  <p:nvPr/>
                </p:nvSpPr>
                <p:spPr>
                  <a:xfrm>
                    <a:off x="5186279" y="757535"/>
                    <a:ext cx="2395622" cy="307777"/>
                  </a:xfrm>
                  <a:prstGeom prst="rect">
                    <a:avLst/>
                  </a:prstGeom>
                  <a:noFill/>
                </p:spPr>
                <p:txBody>
                  <a:bodyPr wrap="square" rtlCol="0">
                    <a:spAutoFit/>
                  </a:bodyPr>
                  <a:lstStyle>
                    <a:defPPr>
                      <a:defRPr lang="en-GB"/>
                    </a:defPPr>
                    <a:lvl1pPr algn="l">
                      <a:defRPr sz="1400" i="0">
                        <a:latin typeface="Arial" panose="020B0604020202020204" pitchFamily="34" charset="0"/>
                        <a:cs typeface="Arial" panose="020B0604020202020204" pitchFamily="34" charset="0"/>
                      </a:defRPr>
                    </a:lvl1pPr>
                  </a:lstStyle>
                  <a:p>
                    <a:r>
                      <a:rPr lang="en-GB" dirty="0"/>
                      <a:t>35 </a:t>
                    </a:r>
                    <a:r>
                      <a:rPr lang="en-GB" dirty="0" smtClean="0"/>
                      <a:t>days (Category A or B)</a:t>
                    </a:r>
                    <a:endParaRPr lang="en-GB" dirty="0"/>
                  </a:p>
                </p:txBody>
              </p:sp>
              <p:sp>
                <p:nvSpPr>
                  <p:cNvPr id="23" name="Rounded Rectangle 22"/>
                  <p:cNvSpPr/>
                  <p:nvPr/>
                </p:nvSpPr>
                <p:spPr>
                  <a:xfrm>
                    <a:off x="4095750" y="1065312"/>
                    <a:ext cx="4191000" cy="254972"/>
                  </a:xfrm>
                  <a:prstGeom prst="roundRect">
                    <a:avLst/>
                  </a:prstGeom>
                  <a:solidFill>
                    <a:schemeClr val="accent5"/>
                  </a:solidFill>
                  <a:ln>
                    <a:solidFill>
                      <a:schemeClr val="accent5"/>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grpSp>
          </p:grpSp>
          <p:sp>
            <p:nvSpPr>
              <p:cNvPr id="13" name="TextBox 12"/>
              <p:cNvSpPr txBox="1"/>
              <p:nvPr/>
            </p:nvSpPr>
            <p:spPr>
              <a:xfrm>
                <a:off x="5358016" y="1047748"/>
                <a:ext cx="1915909" cy="307777"/>
              </a:xfrm>
              <a:prstGeom prst="rect">
                <a:avLst/>
              </a:prstGeom>
              <a:noFill/>
            </p:spPr>
            <p:txBody>
              <a:bodyPr wrap="square" rtlCol="0">
                <a:spAutoFit/>
              </a:bodyPr>
              <a:lstStyle>
                <a:defPPr>
                  <a:defRPr lang="en-GB"/>
                </a:defPPr>
                <a:lvl1pPr algn="l">
                  <a:defRPr sz="1400" i="0">
                    <a:latin typeface="Arial" panose="020B0604020202020204" pitchFamily="34" charset="0"/>
                    <a:cs typeface="Arial" panose="020B0604020202020204" pitchFamily="34" charset="0"/>
                  </a:defRPr>
                </a:lvl1pPr>
              </a:lstStyle>
              <a:p>
                <a:r>
                  <a:rPr lang="en-GB" dirty="0">
                    <a:solidFill>
                      <a:schemeClr val="bg1"/>
                    </a:solidFill>
                  </a:rPr>
                  <a:t>No objection from site</a:t>
                </a:r>
              </a:p>
            </p:txBody>
          </p:sp>
        </p:grpSp>
      </p:grpSp>
      <p:sp>
        <p:nvSpPr>
          <p:cNvPr id="28" name="TextBox 27"/>
          <p:cNvSpPr txBox="1"/>
          <p:nvPr/>
        </p:nvSpPr>
        <p:spPr>
          <a:xfrm>
            <a:off x="2525973" y="3313599"/>
            <a:ext cx="707848" cy="523220"/>
          </a:xfrm>
          <a:prstGeom prst="rect">
            <a:avLst/>
          </a:prstGeom>
          <a:noFill/>
        </p:spPr>
        <p:txBody>
          <a:bodyPr wrap="square" rtlCol="0">
            <a:spAutoFit/>
          </a:bodyPr>
          <a:lstStyle/>
          <a:p>
            <a:r>
              <a:rPr lang="en-GB" sz="1400" i="0" dirty="0" smtClean="0">
                <a:latin typeface="Arial" panose="020B0604020202020204" pitchFamily="34" charset="0"/>
                <a:cs typeface="Arial" panose="020B0604020202020204" pitchFamily="34" charset="0"/>
              </a:rPr>
              <a:t>Max 5 days</a:t>
            </a:r>
            <a:endParaRPr lang="en-GB" sz="1400" i="0" dirty="0">
              <a:latin typeface="Arial" panose="020B0604020202020204" pitchFamily="34" charset="0"/>
              <a:cs typeface="Arial" panose="020B0604020202020204" pitchFamily="34" charset="0"/>
            </a:endParaRPr>
          </a:p>
        </p:txBody>
      </p:sp>
      <p:cxnSp>
        <p:nvCxnSpPr>
          <p:cNvPr id="31" name="Curved Connector 30"/>
          <p:cNvCxnSpPr/>
          <p:nvPr/>
        </p:nvCxnSpPr>
        <p:spPr>
          <a:xfrm rot="16200000" flipV="1">
            <a:off x="6429926" y="2398872"/>
            <a:ext cx="1980099" cy="1"/>
          </a:xfrm>
          <a:prstGeom prst="curvedConnector3">
            <a:avLst/>
          </a:prstGeom>
          <a:ln w="38100">
            <a:solidFill>
              <a:srgbClr val="92D050"/>
            </a:solidFill>
            <a:prstDash val="dash"/>
            <a:tailEnd type="arrow"/>
          </a:ln>
        </p:spPr>
        <p:style>
          <a:lnRef idx="2">
            <a:schemeClr val="accent3"/>
          </a:lnRef>
          <a:fillRef idx="0">
            <a:schemeClr val="accent3"/>
          </a:fillRef>
          <a:effectRef idx="1">
            <a:schemeClr val="accent3"/>
          </a:effectRef>
          <a:fontRef idx="minor">
            <a:schemeClr val="tx1"/>
          </a:fontRef>
        </p:style>
      </p:cxnSp>
      <p:sp>
        <p:nvSpPr>
          <p:cNvPr id="32" name="TextBox 31"/>
          <p:cNvSpPr txBox="1"/>
          <p:nvPr/>
        </p:nvSpPr>
        <p:spPr>
          <a:xfrm>
            <a:off x="7581900" y="1640940"/>
            <a:ext cx="1140271" cy="1169551"/>
          </a:xfrm>
          <a:prstGeom prst="rect">
            <a:avLst/>
          </a:prstGeom>
          <a:noFill/>
        </p:spPr>
        <p:txBody>
          <a:bodyPr wrap="square" rtlCol="0">
            <a:spAutoFit/>
          </a:bodyPr>
          <a:lstStyle/>
          <a:p>
            <a:pPr algn="l"/>
            <a:r>
              <a:rPr lang="en-GB" sz="1400" i="0" dirty="0" smtClean="0">
                <a:latin typeface="Arial" panose="020B0604020202020204" pitchFamily="34" charset="0"/>
                <a:cs typeface="Arial" panose="020B0604020202020204" pitchFamily="34" charset="0"/>
              </a:rPr>
              <a:t>Sponsor sends letter to site cc R&amp;D/ LCRN</a:t>
            </a:r>
            <a:endParaRPr lang="en-GB" sz="1400" i="0" dirty="0">
              <a:latin typeface="Arial" panose="020B0604020202020204" pitchFamily="34" charset="0"/>
              <a:cs typeface="Arial" panose="020B0604020202020204" pitchFamily="34" charset="0"/>
            </a:endParaRPr>
          </a:p>
        </p:txBody>
      </p:sp>
      <p:sp>
        <p:nvSpPr>
          <p:cNvPr id="38"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3310102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Elbow Connector 38"/>
          <p:cNvCxnSpPr>
            <a:stCxn id="33" idx="3"/>
            <a:endCxn id="34" idx="1"/>
          </p:cNvCxnSpPr>
          <p:nvPr/>
        </p:nvCxnSpPr>
        <p:spPr>
          <a:xfrm>
            <a:off x="2525973" y="3828786"/>
            <a:ext cx="707848" cy="127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7" name="Group 26"/>
          <p:cNvGrpSpPr/>
          <p:nvPr/>
        </p:nvGrpSpPr>
        <p:grpSpPr>
          <a:xfrm>
            <a:off x="663750" y="776585"/>
            <a:ext cx="7623000" cy="4870755"/>
            <a:chOff x="663750" y="776585"/>
            <a:chExt cx="7623000" cy="4870755"/>
          </a:xfrm>
        </p:grpSpPr>
        <p:cxnSp>
          <p:nvCxnSpPr>
            <p:cNvPr id="43" name="Elbow Connector 42"/>
            <p:cNvCxnSpPr>
              <a:stCxn id="16" idx="3"/>
              <a:endCxn id="35" idx="1"/>
            </p:cNvCxnSpPr>
            <p:nvPr/>
          </p:nvCxnSpPr>
          <p:spPr>
            <a:xfrm flipV="1">
              <a:off x="6048207" y="3828342"/>
              <a:ext cx="428793" cy="1302036"/>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a:off x="663750" y="776585"/>
              <a:ext cx="7623000" cy="4870755"/>
              <a:chOff x="663750" y="776585"/>
              <a:chExt cx="7623000" cy="4870755"/>
            </a:xfrm>
          </p:grpSpPr>
          <p:grpSp>
            <p:nvGrpSpPr>
              <p:cNvPr id="24" name="Group 23"/>
              <p:cNvGrpSpPr/>
              <p:nvPr/>
            </p:nvGrpSpPr>
            <p:grpSpPr>
              <a:xfrm>
                <a:off x="663750" y="776585"/>
                <a:ext cx="7623000" cy="4870755"/>
                <a:chOff x="663750" y="757535"/>
                <a:chExt cx="7623000" cy="4870755"/>
              </a:xfrm>
            </p:grpSpPr>
            <p:grpSp>
              <p:nvGrpSpPr>
                <p:cNvPr id="20" name="Group 19"/>
                <p:cNvGrpSpPr/>
                <p:nvPr/>
              </p:nvGrpSpPr>
              <p:grpSpPr>
                <a:xfrm>
                  <a:off x="663750" y="3162525"/>
                  <a:ext cx="7623000" cy="2465765"/>
                  <a:chOff x="663750" y="2927763"/>
                  <a:chExt cx="7623000" cy="3159592"/>
                </a:xfrm>
              </p:grpSpPr>
              <p:sp>
                <p:nvSpPr>
                  <p:cNvPr id="34" name="Rounded Rectangle 33"/>
                  <p:cNvSpPr/>
                  <p:nvPr/>
                </p:nvSpPr>
                <p:spPr>
                  <a:xfrm>
                    <a:off x="3233821" y="3145757"/>
                    <a:ext cx="1723857" cy="1222664"/>
                  </a:xfrm>
                  <a:prstGeom prst="roundRect">
                    <a:avLst/>
                  </a:prstGeom>
                  <a:solidFill>
                    <a:srgbClr val="FFCC00"/>
                  </a:solidFill>
                  <a:ln>
                    <a:solidFill>
                      <a:srgbClr val="FF990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0" dirty="0" smtClean="0">
                        <a:solidFill>
                          <a:srgbClr val="332A86"/>
                        </a:solidFill>
                      </a:rPr>
                      <a:t>HRA categorises amendment</a:t>
                    </a:r>
                    <a:endParaRPr lang="en-GB" sz="1600" i="0" dirty="0">
                      <a:solidFill>
                        <a:srgbClr val="332A86"/>
                      </a:solidFill>
                    </a:endParaRPr>
                  </a:p>
                </p:txBody>
              </p:sp>
              <p:grpSp>
                <p:nvGrpSpPr>
                  <p:cNvPr id="17" name="Group 16"/>
                  <p:cNvGrpSpPr/>
                  <p:nvPr/>
                </p:nvGrpSpPr>
                <p:grpSpPr>
                  <a:xfrm>
                    <a:off x="663750" y="2927763"/>
                    <a:ext cx="7623000" cy="3159592"/>
                    <a:chOff x="663750" y="2927763"/>
                    <a:chExt cx="7623000" cy="3159592"/>
                  </a:xfrm>
                </p:grpSpPr>
                <p:grpSp>
                  <p:nvGrpSpPr>
                    <p:cNvPr id="14" name="Group 13"/>
                    <p:cNvGrpSpPr/>
                    <p:nvPr/>
                  </p:nvGrpSpPr>
                  <p:grpSpPr>
                    <a:xfrm>
                      <a:off x="4324350" y="2927763"/>
                      <a:ext cx="1940255" cy="3159592"/>
                      <a:chOff x="3299550" y="2802365"/>
                      <a:chExt cx="1940255" cy="3159592"/>
                    </a:xfrm>
                  </p:grpSpPr>
                  <p:sp>
                    <p:nvSpPr>
                      <p:cNvPr id="15" name="Right Arrow 4"/>
                      <p:cNvSpPr/>
                      <p:nvPr/>
                    </p:nvSpPr>
                    <p:spPr>
                      <a:xfrm rot="2700000">
                        <a:off x="5062348" y="2836091"/>
                        <a:ext cx="211184" cy="1437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defTabSz="533400">
                          <a:lnSpc>
                            <a:spcPct val="90000"/>
                          </a:lnSpc>
                          <a:spcAft>
                            <a:spcPct val="35000"/>
                          </a:spcAft>
                        </a:pPr>
                        <a:endParaRPr lang="en-GB" sz="1200">
                          <a:solidFill>
                            <a:prstClr val="white"/>
                          </a:solidFill>
                          <a:cs typeface="Arial" panose="020B0604020202020204" pitchFamily="34" charset="0"/>
                        </a:endParaRPr>
                      </a:p>
                    </p:txBody>
                  </p:sp>
                  <p:sp>
                    <p:nvSpPr>
                      <p:cNvPr id="16" name="Rounded Rectangle 4"/>
                      <p:cNvSpPr/>
                      <p:nvPr/>
                    </p:nvSpPr>
                    <p:spPr>
                      <a:xfrm>
                        <a:off x="3299550" y="4637102"/>
                        <a:ext cx="1723857" cy="1324855"/>
                      </a:xfrm>
                      <a:prstGeom prst="roundRect">
                        <a:avLst>
                          <a:gd name="adj" fmla="val 21497"/>
                        </a:avLst>
                      </a:prstGeom>
                      <a:solidFill>
                        <a:srgbClr val="FFCC00"/>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defTabSz="800100" fontAlgn="auto">
                          <a:lnSpc>
                            <a:spcPct val="90000"/>
                          </a:lnSpc>
                          <a:spcAft>
                            <a:spcPct val="35000"/>
                          </a:spcAft>
                        </a:pPr>
                        <a:r>
                          <a:rPr lang="en-GB" sz="1500" i="0" dirty="0" smtClean="0">
                            <a:solidFill>
                              <a:srgbClr val="332A86"/>
                            </a:solidFill>
                            <a:cs typeface="Arial" panose="020B0604020202020204" pitchFamily="34" charset="0"/>
                          </a:rPr>
                          <a:t>HRA confirms compliance with HRA assessment standards</a:t>
                        </a:r>
                        <a:endParaRPr lang="en-GB" sz="1500" i="0" dirty="0">
                          <a:solidFill>
                            <a:srgbClr val="332A86"/>
                          </a:solidFill>
                          <a:cs typeface="Arial" panose="020B0604020202020204" pitchFamily="34" charset="0"/>
                        </a:endParaRPr>
                      </a:p>
                    </p:txBody>
                  </p:sp>
                </p:grpSp>
                <p:sp>
                  <p:nvSpPr>
                    <p:cNvPr id="33" name="Rounded Rectangle 32"/>
                    <p:cNvSpPr/>
                    <p:nvPr/>
                  </p:nvSpPr>
                  <p:spPr>
                    <a:xfrm>
                      <a:off x="663750" y="3145757"/>
                      <a:ext cx="1862223" cy="1222664"/>
                    </a:xfrm>
                    <a:prstGeom prst="round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0" dirty="0" smtClean="0">
                          <a:solidFill>
                            <a:prstClr val="white"/>
                          </a:solidFill>
                        </a:rPr>
                        <a:t>Applicant submits amendment to HRA</a:t>
                      </a:r>
                      <a:endParaRPr lang="en-GB" sz="1600" i="0" dirty="0">
                        <a:solidFill>
                          <a:prstClr val="white"/>
                        </a:solidFill>
                      </a:endParaRPr>
                    </a:p>
                  </p:txBody>
                </p:sp>
                <p:sp>
                  <p:nvSpPr>
                    <p:cNvPr id="35" name="Rounded Rectangle 34"/>
                    <p:cNvSpPr/>
                    <p:nvPr/>
                  </p:nvSpPr>
                  <p:spPr>
                    <a:xfrm>
                      <a:off x="6477000" y="3145188"/>
                      <a:ext cx="1809750" cy="1222664"/>
                    </a:xfrm>
                    <a:prstGeom prst="roundRect">
                      <a:avLst/>
                    </a:prstGeom>
                    <a:solidFill>
                      <a:srgbClr val="F8971D"/>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500" i="0" dirty="0" smtClean="0">
                          <a:solidFill>
                            <a:prstClr val="white"/>
                          </a:solidFill>
                        </a:rPr>
                        <a:t>HRA confirms continuing HRA Approval</a:t>
                      </a:r>
                      <a:endParaRPr lang="en-GB" sz="1500" i="0" dirty="0">
                        <a:solidFill>
                          <a:prstClr val="white"/>
                        </a:solidFill>
                      </a:endParaRPr>
                    </a:p>
                  </p:txBody>
                </p:sp>
                <p:cxnSp>
                  <p:nvCxnSpPr>
                    <p:cNvPr id="41" name="Elbow Connector 40"/>
                    <p:cNvCxnSpPr>
                      <a:stCxn id="33" idx="3"/>
                      <a:endCxn id="16" idx="1"/>
                    </p:cNvCxnSpPr>
                    <p:nvPr/>
                  </p:nvCxnSpPr>
                  <p:spPr>
                    <a:xfrm>
                      <a:off x="2525973" y="3757089"/>
                      <a:ext cx="1798377" cy="1667839"/>
                    </a:xfrm>
                    <a:prstGeom prst="bentConnector3">
                      <a:avLst>
                        <a:gd name="adj1" fmla="val 1716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Elbow Connector 46"/>
                    <p:cNvCxnSpPr>
                      <a:stCxn id="34" idx="3"/>
                      <a:endCxn id="35" idx="1"/>
                    </p:cNvCxnSpPr>
                    <p:nvPr/>
                  </p:nvCxnSpPr>
                  <p:spPr>
                    <a:xfrm flipV="1">
                      <a:off x="4957678" y="3756520"/>
                      <a:ext cx="1519322" cy="569"/>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grpSp>
            </p:grpSp>
            <p:cxnSp>
              <p:nvCxnSpPr>
                <p:cNvPr id="10" name="Curved Connector 9"/>
                <p:cNvCxnSpPr>
                  <a:stCxn id="34" idx="0"/>
                </p:cNvCxnSpPr>
                <p:nvPr/>
              </p:nvCxnSpPr>
              <p:spPr>
                <a:xfrm rot="16200000" flipV="1">
                  <a:off x="3105701" y="2342599"/>
                  <a:ext cx="1980099" cy="1"/>
                </a:xfrm>
                <a:prstGeom prst="curvedConnector3">
                  <a:avLst/>
                </a:prstGeom>
                <a:ln w="38100">
                  <a:solidFill>
                    <a:srgbClr val="92D050"/>
                  </a:solidFill>
                  <a:prstDash val="dash"/>
                  <a:tailEnd type="arrow"/>
                </a:ln>
              </p:spPr>
              <p:style>
                <a:lnRef idx="2">
                  <a:schemeClr val="accent3"/>
                </a:lnRef>
                <a:fillRef idx="0">
                  <a:schemeClr val="accent3"/>
                </a:fillRef>
                <a:effectRef idx="1">
                  <a:schemeClr val="accent3"/>
                </a:effectRef>
                <a:fontRef idx="minor">
                  <a:schemeClr val="tx1"/>
                </a:fontRef>
              </p:style>
            </p:cxnSp>
            <p:sp>
              <p:nvSpPr>
                <p:cNvPr id="11" name="TextBox 10"/>
                <p:cNvSpPr txBox="1"/>
                <p:nvPr/>
              </p:nvSpPr>
              <p:spPr>
                <a:xfrm>
                  <a:off x="2333485" y="926008"/>
                  <a:ext cx="1800672" cy="978932"/>
                </a:xfrm>
                <a:prstGeom prst="rect">
                  <a:avLst/>
                </a:prstGeom>
                <a:noFill/>
              </p:spPr>
              <p:txBody>
                <a:bodyPr wrap="square" rtlCol="0">
                  <a:spAutoFit/>
                </a:bodyPr>
                <a:lstStyle/>
                <a:p>
                  <a:pPr algn="l"/>
                  <a:r>
                    <a:rPr lang="en-GB" sz="1400" i="0" dirty="0" smtClean="0">
                      <a:latin typeface="Arial" panose="020B0604020202020204" pitchFamily="34" charset="0"/>
                      <a:cs typeface="Arial" panose="020B0604020202020204" pitchFamily="34" charset="0"/>
                    </a:rPr>
                    <a:t>Sponsor sends amendment and categorisation to site cc R&amp;D/ LCRN</a:t>
                  </a:r>
                  <a:endParaRPr lang="en-GB" sz="1400" i="0" dirty="0">
                    <a:latin typeface="Arial" panose="020B0604020202020204" pitchFamily="34" charset="0"/>
                    <a:cs typeface="Arial" panose="020B0604020202020204" pitchFamily="34" charset="0"/>
                  </a:endParaRPr>
                </a:p>
              </p:txBody>
            </p:sp>
            <p:sp>
              <p:nvSpPr>
                <p:cNvPr id="22" name="TextBox 21"/>
                <p:cNvSpPr txBox="1"/>
                <p:nvPr/>
              </p:nvSpPr>
              <p:spPr>
                <a:xfrm>
                  <a:off x="5186279" y="757535"/>
                  <a:ext cx="2395622" cy="307777"/>
                </a:xfrm>
                <a:prstGeom prst="rect">
                  <a:avLst/>
                </a:prstGeom>
                <a:noFill/>
              </p:spPr>
              <p:txBody>
                <a:bodyPr wrap="square" rtlCol="0">
                  <a:spAutoFit/>
                </a:bodyPr>
                <a:lstStyle>
                  <a:defPPr>
                    <a:defRPr lang="en-GB"/>
                  </a:defPPr>
                  <a:lvl1pPr algn="l">
                    <a:defRPr sz="1400" i="0">
                      <a:latin typeface="Arial" panose="020B0604020202020204" pitchFamily="34" charset="0"/>
                      <a:cs typeface="Arial" panose="020B0604020202020204" pitchFamily="34" charset="0"/>
                    </a:defRPr>
                  </a:lvl1pPr>
                </a:lstStyle>
                <a:p>
                  <a:r>
                    <a:rPr lang="en-GB" dirty="0"/>
                    <a:t>35 </a:t>
                  </a:r>
                  <a:r>
                    <a:rPr lang="en-GB" dirty="0" smtClean="0"/>
                    <a:t>days (Category A or B)</a:t>
                  </a:r>
                  <a:endParaRPr lang="en-GB" dirty="0"/>
                </a:p>
              </p:txBody>
            </p:sp>
            <p:sp>
              <p:nvSpPr>
                <p:cNvPr id="23" name="Rounded Rectangle 22"/>
                <p:cNvSpPr/>
                <p:nvPr/>
              </p:nvSpPr>
              <p:spPr>
                <a:xfrm>
                  <a:off x="4095750" y="1065312"/>
                  <a:ext cx="4191000" cy="254972"/>
                </a:xfrm>
                <a:prstGeom prst="roundRect">
                  <a:avLst/>
                </a:prstGeom>
                <a:solidFill>
                  <a:schemeClr val="accent5"/>
                </a:solidFill>
                <a:ln>
                  <a:solidFill>
                    <a:schemeClr val="accent5"/>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grpSp>
          <p:sp>
            <p:nvSpPr>
              <p:cNvPr id="13" name="TextBox 12"/>
              <p:cNvSpPr txBox="1"/>
              <p:nvPr/>
            </p:nvSpPr>
            <p:spPr>
              <a:xfrm>
                <a:off x="5358016" y="1047748"/>
                <a:ext cx="1915909" cy="307777"/>
              </a:xfrm>
              <a:prstGeom prst="rect">
                <a:avLst/>
              </a:prstGeom>
              <a:noFill/>
            </p:spPr>
            <p:txBody>
              <a:bodyPr wrap="square" rtlCol="0">
                <a:spAutoFit/>
              </a:bodyPr>
              <a:lstStyle>
                <a:defPPr>
                  <a:defRPr lang="en-GB"/>
                </a:defPPr>
                <a:lvl1pPr algn="l">
                  <a:defRPr sz="1400" i="0">
                    <a:latin typeface="Arial" panose="020B0604020202020204" pitchFamily="34" charset="0"/>
                    <a:cs typeface="Arial" panose="020B0604020202020204" pitchFamily="34" charset="0"/>
                  </a:defRPr>
                </a:lvl1pPr>
              </a:lstStyle>
              <a:p>
                <a:r>
                  <a:rPr lang="en-GB" dirty="0">
                    <a:solidFill>
                      <a:schemeClr val="bg1"/>
                    </a:solidFill>
                  </a:rPr>
                  <a:t>No objection from site</a:t>
                </a:r>
              </a:p>
            </p:txBody>
          </p:sp>
        </p:grpSp>
      </p:grpSp>
      <p:sp>
        <p:nvSpPr>
          <p:cNvPr id="28" name="TextBox 27"/>
          <p:cNvSpPr txBox="1"/>
          <p:nvPr/>
        </p:nvSpPr>
        <p:spPr>
          <a:xfrm>
            <a:off x="2525973" y="3313599"/>
            <a:ext cx="707848" cy="523220"/>
          </a:xfrm>
          <a:prstGeom prst="rect">
            <a:avLst/>
          </a:prstGeom>
          <a:noFill/>
        </p:spPr>
        <p:txBody>
          <a:bodyPr wrap="square" rtlCol="0">
            <a:spAutoFit/>
          </a:bodyPr>
          <a:lstStyle/>
          <a:p>
            <a:r>
              <a:rPr lang="en-GB" sz="1400" i="0" dirty="0" smtClean="0">
                <a:latin typeface="Arial" panose="020B0604020202020204" pitchFamily="34" charset="0"/>
                <a:cs typeface="Arial" panose="020B0604020202020204" pitchFamily="34" charset="0"/>
              </a:rPr>
              <a:t>Max 5 days</a:t>
            </a:r>
            <a:endParaRPr lang="en-GB" sz="1400" i="0" dirty="0">
              <a:latin typeface="Arial" panose="020B0604020202020204" pitchFamily="34" charset="0"/>
              <a:cs typeface="Arial" panose="020B0604020202020204" pitchFamily="34" charset="0"/>
            </a:endParaRPr>
          </a:p>
        </p:txBody>
      </p:sp>
      <p:cxnSp>
        <p:nvCxnSpPr>
          <p:cNvPr id="25" name="Curved Connector 24"/>
          <p:cNvCxnSpPr/>
          <p:nvPr/>
        </p:nvCxnSpPr>
        <p:spPr>
          <a:xfrm rot="16200000" flipV="1">
            <a:off x="6429926" y="2398872"/>
            <a:ext cx="1980099" cy="1"/>
          </a:xfrm>
          <a:prstGeom prst="curvedConnector3">
            <a:avLst/>
          </a:prstGeom>
          <a:ln w="38100">
            <a:solidFill>
              <a:srgbClr val="92D050"/>
            </a:solidFill>
            <a:prstDash val="dash"/>
            <a:tailEnd type="arrow"/>
          </a:ln>
        </p:spPr>
        <p:style>
          <a:lnRef idx="2">
            <a:schemeClr val="accent3"/>
          </a:lnRef>
          <a:fillRef idx="0">
            <a:schemeClr val="accent3"/>
          </a:fillRef>
          <a:effectRef idx="1">
            <a:schemeClr val="accent3"/>
          </a:effectRef>
          <a:fontRef idx="minor">
            <a:schemeClr val="tx1"/>
          </a:fontRef>
        </p:style>
      </p:cxnSp>
      <p:sp>
        <p:nvSpPr>
          <p:cNvPr id="29" name="TextBox 28"/>
          <p:cNvSpPr txBox="1"/>
          <p:nvPr/>
        </p:nvSpPr>
        <p:spPr>
          <a:xfrm>
            <a:off x="7581900" y="1640940"/>
            <a:ext cx="1140271" cy="1169551"/>
          </a:xfrm>
          <a:prstGeom prst="rect">
            <a:avLst/>
          </a:prstGeom>
          <a:noFill/>
        </p:spPr>
        <p:txBody>
          <a:bodyPr wrap="square" rtlCol="0">
            <a:spAutoFit/>
          </a:bodyPr>
          <a:lstStyle/>
          <a:p>
            <a:pPr algn="l"/>
            <a:r>
              <a:rPr lang="en-GB" sz="1400" i="0" dirty="0" smtClean="0">
                <a:latin typeface="Arial" panose="020B0604020202020204" pitchFamily="34" charset="0"/>
                <a:cs typeface="Arial" panose="020B0604020202020204" pitchFamily="34" charset="0"/>
              </a:rPr>
              <a:t>Sponsor sends letter to site cc R&amp;D/ LCRN</a:t>
            </a:r>
            <a:endParaRPr lang="en-GB" sz="1400" i="0" dirty="0">
              <a:latin typeface="Arial" panose="020B0604020202020204" pitchFamily="34" charset="0"/>
              <a:cs typeface="Arial" panose="020B0604020202020204" pitchFamily="34" charset="0"/>
            </a:endParaRPr>
          </a:p>
        </p:txBody>
      </p:sp>
      <p:sp>
        <p:nvSpPr>
          <p:cNvPr id="30"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40933284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Site process</a:t>
            </a:r>
            <a:endParaRPr lang="en-GB" dirty="0"/>
          </a:p>
        </p:txBody>
      </p:sp>
      <p:sp>
        <p:nvSpPr>
          <p:cNvPr id="3" name="Text Placeholder 2"/>
          <p:cNvSpPr>
            <a:spLocks noGrp="1"/>
          </p:cNvSpPr>
          <p:nvPr>
            <p:ph type="body" sz="quarter" idx="13"/>
          </p:nvPr>
        </p:nvSpPr>
        <p:spPr/>
        <p:txBody>
          <a:bodyPr>
            <a:normAutofit/>
          </a:bodyPr>
          <a:lstStyle/>
          <a:p>
            <a:r>
              <a:rPr lang="en-GB" sz="2400" dirty="0" smtClean="0"/>
              <a:t>If category A or B (requires consideration by site) - </a:t>
            </a:r>
            <a:r>
              <a:rPr lang="en-GB" sz="2400" dirty="0"/>
              <a:t>Amendments can be implemented </a:t>
            </a:r>
            <a:r>
              <a:rPr lang="en-GB" sz="2400" dirty="0" smtClean="0"/>
              <a:t>35 </a:t>
            </a:r>
            <a:r>
              <a:rPr lang="en-GB" sz="2400" dirty="0"/>
              <a:t>calendar days </a:t>
            </a:r>
            <a:r>
              <a:rPr lang="en-GB" sz="2400" dirty="0" smtClean="0"/>
              <a:t>after sponsor provides to relevant site unless </a:t>
            </a:r>
            <a:r>
              <a:rPr lang="en-GB" sz="2400" dirty="0"/>
              <a:t>concerns/objection </a:t>
            </a:r>
            <a:r>
              <a:rPr lang="en-GB" sz="2400" dirty="0" smtClean="0"/>
              <a:t>raised (conditional on regulatory approval)</a:t>
            </a:r>
          </a:p>
          <a:p>
            <a:r>
              <a:rPr lang="en-GB" sz="2400" dirty="0" smtClean="0"/>
              <a:t>If category C (does not require consideration by site) – Amendment can be implemented immediately </a:t>
            </a:r>
            <a:r>
              <a:rPr lang="en-GB" sz="2400" dirty="0"/>
              <a:t>after sponsor provides to relevant site unless concerns/objection raised (conditional on regulatory approval)</a:t>
            </a:r>
          </a:p>
          <a:p>
            <a:pPr marL="0" indent="0">
              <a:buNone/>
            </a:pPr>
            <a:endParaRPr lang="en-GB" sz="2400" dirty="0"/>
          </a:p>
          <a:p>
            <a:endParaRPr lang="en-GB" sz="2400" dirty="0"/>
          </a:p>
        </p:txBody>
      </p:sp>
      <p:sp>
        <p:nvSpPr>
          <p:cNvPr id="6"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16645670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200" y="958850"/>
            <a:ext cx="4165600" cy="4940300"/>
          </a:xfrm>
          <a:prstGeom prst="rect">
            <a:avLst/>
          </a:prstGeom>
        </p:spPr>
      </p:pic>
    </p:spTree>
    <p:extLst>
      <p:ext uri="{BB962C8B-B14F-4D97-AF65-F5344CB8AC3E}">
        <p14:creationId xmlns:p14="http://schemas.microsoft.com/office/powerpoint/2010/main" val="7879581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999" y="3091500"/>
            <a:ext cx="7560000" cy="1143000"/>
          </a:xfrm>
        </p:spPr>
        <p:txBody>
          <a:bodyPr/>
          <a:lstStyle/>
          <a:p>
            <a:r>
              <a:rPr lang="en-GB" dirty="0" smtClean="0"/>
              <a:t>Using the services offered by the NIHR Clinical Research Network </a:t>
            </a:r>
            <a:endParaRPr lang="en-GB" dirty="0"/>
          </a:p>
        </p:txBody>
      </p:sp>
    </p:spTree>
    <p:extLst>
      <p:ext uri="{BB962C8B-B14F-4D97-AF65-F5344CB8AC3E}">
        <p14:creationId xmlns:p14="http://schemas.microsoft.com/office/powerpoint/2010/main" val="28498727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NIHR Clinical Research Network</a:t>
            </a:r>
            <a:endParaRPr lang="en-GB" dirty="0"/>
          </a:p>
        </p:txBody>
      </p:sp>
      <p:sp>
        <p:nvSpPr>
          <p:cNvPr id="3" name="Text Placeholder 2"/>
          <p:cNvSpPr>
            <a:spLocks noGrp="1"/>
          </p:cNvSpPr>
          <p:nvPr>
            <p:ph type="body" sz="quarter" idx="13"/>
          </p:nvPr>
        </p:nvSpPr>
        <p:spPr/>
        <p:txBody>
          <a:bodyPr>
            <a:normAutofit/>
          </a:bodyPr>
          <a:lstStyle/>
          <a:p>
            <a:r>
              <a:rPr lang="en-GB" sz="2800" dirty="0" smtClean="0"/>
              <a:t>The NIHR CRN provides support services to deliver research in the NHS to studies eligible for its portfolio.</a:t>
            </a:r>
          </a:p>
          <a:p>
            <a:r>
              <a:rPr lang="en-GB" sz="2800" dirty="0" smtClean="0"/>
              <a:t>Please see the CRN website for more details.</a:t>
            </a:r>
          </a:p>
          <a:p>
            <a:r>
              <a:rPr lang="en-GB" sz="2800" dirty="0">
                <a:hlinkClick r:id="rId2"/>
              </a:rPr>
              <a:t>https://www.crn.nihr.ac.uk</a:t>
            </a:r>
            <a:r>
              <a:rPr lang="en-GB" sz="2800" dirty="0" smtClean="0">
                <a:hlinkClick r:id="rId2"/>
              </a:rPr>
              <a:t>/</a:t>
            </a:r>
            <a:r>
              <a:rPr lang="en-GB" sz="2800" dirty="0" smtClean="0"/>
              <a:t> </a:t>
            </a:r>
            <a:endParaRPr lang="en-GB" sz="2800" dirty="0"/>
          </a:p>
        </p:txBody>
      </p:sp>
      <p:sp>
        <p:nvSpPr>
          <p:cNvPr id="5"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39811355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742340" y="2520000"/>
            <a:ext cx="7772400" cy="2018133"/>
          </a:xfrm>
        </p:spPr>
        <p:txBody>
          <a:bodyPr/>
          <a:lstStyle/>
          <a:p>
            <a:pPr algn="ctr"/>
            <a:r>
              <a:rPr lang="en-US" sz="6000" dirty="0" smtClean="0">
                <a:solidFill>
                  <a:schemeClr val="accent6"/>
                </a:solidFill>
              </a:rPr>
              <a:t>Thank you</a:t>
            </a:r>
            <a:r>
              <a:rPr lang="en-US" sz="2400" dirty="0" smtClean="0">
                <a:solidFill>
                  <a:schemeClr val="accent6"/>
                </a:solidFill>
              </a:rPr>
              <a:t/>
            </a:r>
            <a:br>
              <a:rPr lang="en-US" sz="2400" dirty="0" smtClean="0">
                <a:solidFill>
                  <a:schemeClr val="accent6"/>
                </a:solidFill>
              </a:rPr>
            </a:br>
            <a:r>
              <a:rPr lang="en-US" sz="2400" dirty="0">
                <a:solidFill>
                  <a:schemeClr val="accent6"/>
                </a:solidFill>
              </a:rPr>
              <a:t/>
            </a:r>
            <a:br>
              <a:rPr lang="en-US" sz="2400" dirty="0">
                <a:solidFill>
                  <a:schemeClr val="accent6"/>
                </a:solidFill>
              </a:rPr>
            </a:br>
            <a:r>
              <a:rPr lang="en-US" sz="2400" dirty="0" smtClean="0">
                <a:solidFill>
                  <a:schemeClr val="accent6"/>
                </a:solidFill>
              </a:rPr>
              <a:t/>
            </a:r>
            <a:br>
              <a:rPr lang="en-US" sz="2400" dirty="0" smtClean="0">
                <a:solidFill>
                  <a:schemeClr val="accent6"/>
                </a:solidFill>
              </a:rPr>
            </a:br>
            <a:r>
              <a:rPr lang="en-US" sz="2400" dirty="0">
                <a:solidFill>
                  <a:schemeClr val="accent6"/>
                </a:solidFill>
              </a:rPr>
              <a:t/>
            </a:r>
            <a:br>
              <a:rPr lang="en-US" sz="2400" dirty="0">
                <a:solidFill>
                  <a:schemeClr val="accent6"/>
                </a:solidFill>
              </a:rPr>
            </a:br>
            <a:r>
              <a:rPr lang="en-US" sz="2400" dirty="0" smtClean="0">
                <a:solidFill>
                  <a:schemeClr val="accent6"/>
                </a:solidFill>
              </a:rPr>
              <a:t>hra.approvalprogramme@nhs.net</a:t>
            </a:r>
            <a:br>
              <a:rPr lang="en-US" sz="2400" dirty="0" smtClean="0">
                <a:solidFill>
                  <a:schemeClr val="accent6"/>
                </a:solidFill>
              </a:rPr>
            </a:br>
            <a:r>
              <a:rPr lang="en-US" sz="2400" dirty="0" smtClean="0">
                <a:solidFill>
                  <a:schemeClr val="accent6"/>
                </a:solidFill>
              </a:rPr>
              <a:t>www.hra.nhs.uk</a:t>
            </a:r>
            <a:endParaRPr lang="en-US" sz="2400" dirty="0">
              <a:solidFill>
                <a:schemeClr val="accent6"/>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the implications of HRA Approval?</a:t>
            </a:r>
            <a:endParaRPr lang="en-GB" dirty="0"/>
          </a:p>
        </p:txBody>
      </p:sp>
      <p:sp>
        <p:nvSpPr>
          <p:cNvPr id="3" name="Text Placeholder 2"/>
          <p:cNvSpPr>
            <a:spLocks noGrp="1"/>
          </p:cNvSpPr>
          <p:nvPr>
            <p:ph type="body" sz="quarter" idx="13"/>
          </p:nvPr>
        </p:nvSpPr>
        <p:spPr/>
        <p:txBody>
          <a:bodyPr>
            <a:normAutofit/>
          </a:bodyPr>
          <a:lstStyle/>
          <a:p>
            <a:r>
              <a:rPr lang="en-GB" sz="2800" dirty="0" smtClean="0"/>
              <a:t>NIHR CSP no longer required</a:t>
            </a:r>
          </a:p>
          <a:p>
            <a:r>
              <a:rPr lang="en-GB" sz="2800" dirty="0" smtClean="0"/>
              <a:t>Applies to all </a:t>
            </a:r>
            <a:r>
              <a:rPr lang="en-GB" sz="2800" dirty="0" smtClean="0"/>
              <a:t>studies (non-portfolio and NIHR </a:t>
            </a:r>
            <a:r>
              <a:rPr lang="en-GB" sz="2800" dirty="0"/>
              <a:t>CRN </a:t>
            </a:r>
            <a:r>
              <a:rPr lang="en-GB" sz="2800" dirty="0" smtClean="0"/>
              <a:t>portfolio)</a:t>
            </a:r>
          </a:p>
          <a:p>
            <a:r>
              <a:rPr lang="en-GB" sz="2800" dirty="0" smtClean="0"/>
              <a:t>NHS in England must have regard to HRA guidance</a:t>
            </a:r>
          </a:p>
          <a:p>
            <a:r>
              <a:rPr lang="en-GB" sz="2800" dirty="0" smtClean="0"/>
              <a:t>Compatible with rest of UK</a:t>
            </a:r>
          </a:p>
          <a:p>
            <a:r>
              <a:rPr lang="en-GB" sz="2800" dirty="0" smtClean="0"/>
              <a:t>Supports preparation for EU Clinical Trials Regulation</a:t>
            </a:r>
          </a:p>
          <a:p>
            <a:endParaRPr lang="en-GB" sz="2800" dirty="0" smtClean="0"/>
          </a:p>
          <a:p>
            <a:endParaRPr lang="en-GB" sz="2800" dirty="0" smtClean="0"/>
          </a:p>
        </p:txBody>
      </p:sp>
      <p:sp>
        <p:nvSpPr>
          <p:cNvPr id="6"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3449977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999" y="3091500"/>
            <a:ext cx="7560000" cy="1143000"/>
          </a:xfrm>
        </p:spPr>
        <p:txBody>
          <a:bodyPr/>
          <a:lstStyle/>
          <a:p>
            <a:r>
              <a:rPr lang="en-GB" dirty="0" smtClean="0"/>
              <a:t>HRA Approval: </a:t>
            </a:r>
            <a:br>
              <a:rPr lang="en-GB" dirty="0" smtClean="0"/>
            </a:br>
            <a:r>
              <a:rPr lang="en-GB" dirty="0" smtClean="0"/>
              <a:t>HRA processes</a:t>
            </a:r>
            <a:endParaRPr lang="en-GB" dirty="0"/>
          </a:p>
        </p:txBody>
      </p:sp>
    </p:spTree>
    <p:extLst>
      <p:ext uri="{BB962C8B-B14F-4D97-AF65-F5344CB8AC3E}">
        <p14:creationId xmlns:p14="http://schemas.microsoft.com/office/powerpoint/2010/main" val="678968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552" y="692696"/>
            <a:ext cx="6300571" cy="523220"/>
          </a:xfrm>
          <a:prstGeom prst="rect">
            <a:avLst/>
          </a:prstGeom>
          <a:noFill/>
        </p:spPr>
        <p:txBody>
          <a:bodyPr wrap="none" rtlCol="0">
            <a:spAutoFit/>
          </a:bodyPr>
          <a:lstStyle/>
          <a:p>
            <a:pPr algn="l" fontAlgn="auto">
              <a:spcBef>
                <a:spcPts val="0"/>
              </a:spcBef>
              <a:spcAft>
                <a:spcPts val="0"/>
              </a:spcAft>
            </a:pPr>
            <a:r>
              <a:rPr lang="en-GB" sz="2800" i="0" dirty="0" smtClean="0">
                <a:solidFill>
                  <a:srgbClr val="2F2B6D"/>
                </a:solidFill>
                <a:latin typeface="Arial" panose="020B0604020202020204" pitchFamily="34" charset="0"/>
                <a:ea typeface="+mn-ea"/>
                <a:cs typeface="Arial" panose="020B0604020202020204" pitchFamily="34" charset="0"/>
              </a:rPr>
              <a:t>High level process with HRA Approval </a:t>
            </a:r>
            <a:endParaRPr lang="en-GB" sz="2800" i="0" dirty="0">
              <a:solidFill>
                <a:srgbClr val="2F2B6D"/>
              </a:solidFill>
              <a:latin typeface="Arial" panose="020B0604020202020204" pitchFamily="34" charset="0"/>
              <a:ea typeface="+mn-ea"/>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3001683277"/>
              </p:ext>
            </p:extLst>
          </p:nvPr>
        </p:nvGraphicFramePr>
        <p:xfrm>
          <a:off x="1835696" y="4589193"/>
          <a:ext cx="6624736" cy="2050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210013" y="1886820"/>
            <a:ext cx="6416091" cy="976728"/>
            <a:chOff x="210013" y="1886820"/>
            <a:chExt cx="6416091" cy="976728"/>
          </a:xfrm>
        </p:grpSpPr>
        <p:sp>
          <p:nvSpPr>
            <p:cNvPr id="7" name="Freeform 6"/>
            <p:cNvSpPr/>
            <p:nvPr/>
          </p:nvSpPr>
          <p:spPr>
            <a:xfrm>
              <a:off x="210013" y="1886820"/>
              <a:ext cx="1233863" cy="976728"/>
            </a:xfrm>
            <a:custGeom>
              <a:avLst/>
              <a:gdLst>
                <a:gd name="connsiteX0" fmla="*/ 0 w 1233863"/>
                <a:gd name="connsiteY0" fmla="*/ 97673 h 976728"/>
                <a:gd name="connsiteX1" fmla="*/ 97673 w 1233863"/>
                <a:gd name="connsiteY1" fmla="*/ 0 h 976728"/>
                <a:gd name="connsiteX2" fmla="*/ 1136190 w 1233863"/>
                <a:gd name="connsiteY2" fmla="*/ 0 h 976728"/>
                <a:gd name="connsiteX3" fmla="*/ 1233863 w 1233863"/>
                <a:gd name="connsiteY3" fmla="*/ 97673 h 976728"/>
                <a:gd name="connsiteX4" fmla="*/ 1233863 w 1233863"/>
                <a:gd name="connsiteY4" fmla="*/ 879055 h 976728"/>
                <a:gd name="connsiteX5" fmla="*/ 1136190 w 1233863"/>
                <a:gd name="connsiteY5" fmla="*/ 976728 h 976728"/>
                <a:gd name="connsiteX6" fmla="*/ 97673 w 1233863"/>
                <a:gd name="connsiteY6" fmla="*/ 976728 h 976728"/>
                <a:gd name="connsiteX7" fmla="*/ 0 w 1233863"/>
                <a:gd name="connsiteY7" fmla="*/ 879055 h 976728"/>
                <a:gd name="connsiteX8" fmla="*/ 0 w 1233863"/>
                <a:gd name="connsiteY8" fmla="*/ 97673 h 9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863" h="976728">
                  <a:moveTo>
                    <a:pt x="0" y="97673"/>
                  </a:moveTo>
                  <a:cubicBezTo>
                    <a:pt x="0" y="43730"/>
                    <a:pt x="43730" y="0"/>
                    <a:pt x="97673" y="0"/>
                  </a:cubicBezTo>
                  <a:lnTo>
                    <a:pt x="1136190" y="0"/>
                  </a:lnTo>
                  <a:cubicBezTo>
                    <a:pt x="1190133" y="0"/>
                    <a:pt x="1233863" y="43730"/>
                    <a:pt x="1233863" y="97673"/>
                  </a:cubicBezTo>
                  <a:lnTo>
                    <a:pt x="1233863" y="879055"/>
                  </a:lnTo>
                  <a:cubicBezTo>
                    <a:pt x="1233863" y="932998"/>
                    <a:pt x="1190133" y="976728"/>
                    <a:pt x="1136190" y="976728"/>
                  </a:cubicBezTo>
                  <a:lnTo>
                    <a:pt x="97673" y="976728"/>
                  </a:lnTo>
                  <a:cubicBezTo>
                    <a:pt x="43730" y="976728"/>
                    <a:pt x="0" y="932998"/>
                    <a:pt x="0" y="879055"/>
                  </a:cubicBezTo>
                  <a:lnTo>
                    <a:pt x="0" y="97673"/>
                  </a:lnTo>
                  <a:close/>
                </a:path>
              </a:pathLst>
            </a:custGeom>
            <a:solidFill>
              <a:srgbClr val="92D050"/>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85757" tIns="85757" rIns="85757" bIns="85757" numCol="1" spcCol="1270" anchor="ctr" anchorCtr="0">
              <a:noAutofit/>
            </a:bodyPr>
            <a:lstStyle/>
            <a:p>
              <a:pPr lvl="0" algn="ctr" defTabSz="666750">
                <a:lnSpc>
                  <a:spcPct val="90000"/>
                </a:lnSpc>
                <a:spcBef>
                  <a:spcPct val="0"/>
                </a:spcBef>
                <a:spcAft>
                  <a:spcPct val="35000"/>
                </a:spcAft>
              </a:pPr>
              <a:r>
                <a:rPr lang="en-GB" sz="1500" i="0" kern="1200" dirty="0" smtClean="0">
                  <a:latin typeface="Arial" panose="020B0604020202020204" pitchFamily="34" charset="0"/>
                  <a:cs typeface="Arial" panose="020B0604020202020204" pitchFamily="34" charset="0"/>
                </a:rPr>
                <a:t>Applicant completes IRAS Form</a:t>
              </a:r>
              <a:endParaRPr lang="en-GB" sz="1500" i="0" kern="1200" dirty="0">
                <a:latin typeface="Arial" panose="020B0604020202020204" pitchFamily="34" charset="0"/>
                <a:cs typeface="Arial" panose="020B0604020202020204" pitchFamily="34" charset="0"/>
              </a:endParaRPr>
            </a:p>
          </p:txBody>
        </p:sp>
        <p:sp>
          <p:nvSpPr>
            <p:cNvPr id="8" name="Freeform 7"/>
            <p:cNvSpPr/>
            <p:nvPr/>
          </p:nvSpPr>
          <p:spPr>
            <a:xfrm>
              <a:off x="1567263" y="2222185"/>
              <a:ext cx="261579" cy="305998"/>
            </a:xfrm>
            <a:custGeom>
              <a:avLst/>
              <a:gdLst>
                <a:gd name="connsiteX0" fmla="*/ 0 w 261579"/>
                <a:gd name="connsiteY0" fmla="*/ 61200 h 305998"/>
                <a:gd name="connsiteX1" fmla="*/ 130790 w 261579"/>
                <a:gd name="connsiteY1" fmla="*/ 61200 h 305998"/>
                <a:gd name="connsiteX2" fmla="*/ 130790 w 261579"/>
                <a:gd name="connsiteY2" fmla="*/ 0 h 305998"/>
                <a:gd name="connsiteX3" fmla="*/ 261579 w 261579"/>
                <a:gd name="connsiteY3" fmla="*/ 152999 h 305998"/>
                <a:gd name="connsiteX4" fmla="*/ 130790 w 261579"/>
                <a:gd name="connsiteY4" fmla="*/ 305998 h 305998"/>
                <a:gd name="connsiteX5" fmla="*/ 130790 w 261579"/>
                <a:gd name="connsiteY5" fmla="*/ 244798 h 305998"/>
                <a:gd name="connsiteX6" fmla="*/ 0 w 261579"/>
                <a:gd name="connsiteY6" fmla="*/ 244798 h 305998"/>
                <a:gd name="connsiteX7" fmla="*/ 0 w 261579"/>
                <a:gd name="connsiteY7" fmla="*/ 61200 h 30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579" h="305998">
                  <a:moveTo>
                    <a:pt x="0" y="61200"/>
                  </a:moveTo>
                  <a:lnTo>
                    <a:pt x="130790" y="61200"/>
                  </a:lnTo>
                  <a:lnTo>
                    <a:pt x="130790" y="0"/>
                  </a:lnTo>
                  <a:lnTo>
                    <a:pt x="261579" y="152999"/>
                  </a:lnTo>
                  <a:lnTo>
                    <a:pt x="130790" y="305998"/>
                  </a:lnTo>
                  <a:lnTo>
                    <a:pt x="130790" y="244798"/>
                  </a:lnTo>
                  <a:lnTo>
                    <a:pt x="0" y="244798"/>
                  </a:lnTo>
                  <a:lnTo>
                    <a:pt x="0" y="61200"/>
                  </a:lnTo>
                  <a:close/>
                </a:path>
              </a:pathLst>
            </a:custGeom>
            <a:solidFill>
              <a:schemeClr val="accent1">
                <a:lumMod val="40000"/>
                <a:lumOff val="60000"/>
              </a:schemeClr>
            </a:solidFill>
          </p:spPr>
          <p:style>
            <a:lnRef idx="0">
              <a:schemeClr val="accent6">
                <a:tint val="60000"/>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lt1"/>
            </a:fontRef>
          </p:style>
          <p:txBody>
            <a:bodyPr spcFirstLastPara="0" vert="horz" wrap="square" lIns="0" tIns="61200" rIns="78474" bIns="61200" numCol="1" spcCol="1270" anchor="ctr" anchorCtr="0">
              <a:noAutofit/>
            </a:bodyPr>
            <a:lstStyle/>
            <a:p>
              <a:pPr lvl="0" algn="ctr" defTabSz="533400">
                <a:lnSpc>
                  <a:spcPct val="90000"/>
                </a:lnSpc>
                <a:spcBef>
                  <a:spcPct val="0"/>
                </a:spcBef>
                <a:spcAft>
                  <a:spcPct val="35000"/>
                </a:spcAft>
              </a:pPr>
              <a:endParaRPr lang="en-GB" sz="1200" i="0" kern="1200">
                <a:latin typeface="Arial" panose="020B0604020202020204" pitchFamily="34" charset="0"/>
                <a:cs typeface="Arial" panose="020B0604020202020204" pitchFamily="34" charset="0"/>
              </a:endParaRPr>
            </a:p>
          </p:txBody>
        </p:sp>
        <p:sp>
          <p:nvSpPr>
            <p:cNvPr id="9" name="Freeform 8"/>
            <p:cNvSpPr/>
            <p:nvPr/>
          </p:nvSpPr>
          <p:spPr>
            <a:xfrm>
              <a:off x="1937422" y="1886820"/>
              <a:ext cx="1233863" cy="976728"/>
            </a:xfrm>
            <a:custGeom>
              <a:avLst/>
              <a:gdLst>
                <a:gd name="connsiteX0" fmla="*/ 0 w 1233863"/>
                <a:gd name="connsiteY0" fmla="*/ 97673 h 976728"/>
                <a:gd name="connsiteX1" fmla="*/ 97673 w 1233863"/>
                <a:gd name="connsiteY1" fmla="*/ 0 h 976728"/>
                <a:gd name="connsiteX2" fmla="*/ 1136190 w 1233863"/>
                <a:gd name="connsiteY2" fmla="*/ 0 h 976728"/>
                <a:gd name="connsiteX3" fmla="*/ 1233863 w 1233863"/>
                <a:gd name="connsiteY3" fmla="*/ 97673 h 976728"/>
                <a:gd name="connsiteX4" fmla="*/ 1233863 w 1233863"/>
                <a:gd name="connsiteY4" fmla="*/ 879055 h 976728"/>
                <a:gd name="connsiteX5" fmla="*/ 1136190 w 1233863"/>
                <a:gd name="connsiteY5" fmla="*/ 976728 h 976728"/>
                <a:gd name="connsiteX6" fmla="*/ 97673 w 1233863"/>
                <a:gd name="connsiteY6" fmla="*/ 976728 h 976728"/>
                <a:gd name="connsiteX7" fmla="*/ 0 w 1233863"/>
                <a:gd name="connsiteY7" fmla="*/ 879055 h 976728"/>
                <a:gd name="connsiteX8" fmla="*/ 0 w 1233863"/>
                <a:gd name="connsiteY8" fmla="*/ 97673 h 9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863" h="976728">
                  <a:moveTo>
                    <a:pt x="0" y="97673"/>
                  </a:moveTo>
                  <a:cubicBezTo>
                    <a:pt x="0" y="43730"/>
                    <a:pt x="43730" y="0"/>
                    <a:pt x="97673" y="0"/>
                  </a:cubicBezTo>
                  <a:lnTo>
                    <a:pt x="1136190" y="0"/>
                  </a:lnTo>
                  <a:cubicBezTo>
                    <a:pt x="1190133" y="0"/>
                    <a:pt x="1233863" y="43730"/>
                    <a:pt x="1233863" y="97673"/>
                  </a:cubicBezTo>
                  <a:lnTo>
                    <a:pt x="1233863" y="879055"/>
                  </a:lnTo>
                  <a:cubicBezTo>
                    <a:pt x="1233863" y="932998"/>
                    <a:pt x="1190133" y="976728"/>
                    <a:pt x="1136190" y="976728"/>
                  </a:cubicBezTo>
                  <a:lnTo>
                    <a:pt x="97673" y="976728"/>
                  </a:lnTo>
                  <a:cubicBezTo>
                    <a:pt x="43730" y="976728"/>
                    <a:pt x="0" y="932998"/>
                    <a:pt x="0" y="879055"/>
                  </a:cubicBezTo>
                  <a:lnTo>
                    <a:pt x="0" y="97673"/>
                  </a:lnTo>
                  <a:close/>
                </a:path>
              </a:pathLst>
            </a:custGeom>
            <a:solidFill>
              <a:srgbClr val="92D050"/>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85757" tIns="85757" rIns="85757" bIns="85757" numCol="1" spcCol="1270" anchor="ctr" anchorCtr="0">
              <a:noAutofit/>
            </a:bodyPr>
            <a:lstStyle/>
            <a:p>
              <a:pPr lvl="0" algn="ctr" defTabSz="666750">
                <a:lnSpc>
                  <a:spcPct val="90000"/>
                </a:lnSpc>
                <a:spcBef>
                  <a:spcPct val="0"/>
                </a:spcBef>
                <a:spcAft>
                  <a:spcPct val="35000"/>
                </a:spcAft>
              </a:pPr>
              <a:r>
                <a:rPr lang="en-GB" sz="1500" i="0" kern="1200" dirty="0" smtClean="0">
                  <a:latin typeface="Arial" panose="020B0604020202020204" pitchFamily="34" charset="0"/>
                  <a:cs typeface="Arial" panose="020B0604020202020204" pitchFamily="34" charset="0"/>
                </a:rPr>
                <a:t>Applicant submits IRAS pack to HRA</a:t>
              </a:r>
              <a:endParaRPr lang="en-GB" sz="1500" i="0" kern="1200" dirty="0">
                <a:latin typeface="Arial" panose="020B0604020202020204" pitchFamily="34" charset="0"/>
                <a:cs typeface="Arial" panose="020B0604020202020204" pitchFamily="34" charset="0"/>
              </a:endParaRPr>
            </a:p>
          </p:txBody>
        </p:sp>
        <p:sp>
          <p:nvSpPr>
            <p:cNvPr id="10" name="Freeform 9"/>
            <p:cNvSpPr/>
            <p:nvPr/>
          </p:nvSpPr>
          <p:spPr>
            <a:xfrm>
              <a:off x="3294672" y="2222185"/>
              <a:ext cx="261579" cy="305998"/>
            </a:xfrm>
            <a:custGeom>
              <a:avLst/>
              <a:gdLst>
                <a:gd name="connsiteX0" fmla="*/ 0 w 261579"/>
                <a:gd name="connsiteY0" fmla="*/ 61200 h 305998"/>
                <a:gd name="connsiteX1" fmla="*/ 130790 w 261579"/>
                <a:gd name="connsiteY1" fmla="*/ 61200 h 305998"/>
                <a:gd name="connsiteX2" fmla="*/ 130790 w 261579"/>
                <a:gd name="connsiteY2" fmla="*/ 0 h 305998"/>
                <a:gd name="connsiteX3" fmla="*/ 261579 w 261579"/>
                <a:gd name="connsiteY3" fmla="*/ 152999 h 305998"/>
                <a:gd name="connsiteX4" fmla="*/ 130790 w 261579"/>
                <a:gd name="connsiteY4" fmla="*/ 305998 h 305998"/>
                <a:gd name="connsiteX5" fmla="*/ 130790 w 261579"/>
                <a:gd name="connsiteY5" fmla="*/ 244798 h 305998"/>
                <a:gd name="connsiteX6" fmla="*/ 0 w 261579"/>
                <a:gd name="connsiteY6" fmla="*/ 244798 h 305998"/>
                <a:gd name="connsiteX7" fmla="*/ 0 w 261579"/>
                <a:gd name="connsiteY7" fmla="*/ 61200 h 30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579" h="305998">
                  <a:moveTo>
                    <a:pt x="0" y="61200"/>
                  </a:moveTo>
                  <a:lnTo>
                    <a:pt x="130790" y="61200"/>
                  </a:lnTo>
                  <a:lnTo>
                    <a:pt x="130790" y="0"/>
                  </a:lnTo>
                  <a:lnTo>
                    <a:pt x="261579" y="152999"/>
                  </a:lnTo>
                  <a:lnTo>
                    <a:pt x="130790" y="305998"/>
                  </a:lnTo>
                  <a:lnTo>
                    <a:pt x="130790" y="244798"/>
                  </a:lnTo>
                  <a:lnTo>
                    <a:pt x="0" y="244798"/>
                  </a:lnTo>
                  <a:lnTo>
                    <a:pt x="0" y="61200"/>
                  </a:lnTo>
                  <a:close/>
                </a:path>
              </a:pathLst>
            </a:custGeom>
            <a:solidFill>
              <a:schemeClr val="accent1">
                <a:lumMod val="40000"/>
                <a:lumOff val="60000"/>
              </a:schemeClr>
            </a:solidFill>
          </p:spPr>
          <p:style>
            <a:lnRef idx="0">
              <a:schemeClr val="accent6">
                <a:tint val="60000"/>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lt1"/>
            </a:fontRef>
          </p:style>
          <p:txBody>
            <a:bodyPr spcFirstLastPara="0" vert="horz" wrap="square" lIns="0" tIns="61200" rIns="78474" bIns="61200" numCol="1" spcCol="1270" anchor="ctr" anchorCtr="0">
              <a:noAutofit/>
            </a:bodyPr>
            <a:lstStyle/>
            <a:p>
              <a:pPr lvl="0" algn="ctr" defTabSz="533400">
                <a:lnSpc>
                  <a:spcPct val="90000"/>
                </a:lnSpc>
                <a:spcBef>
                  <a:spcPct val="0"/>
                </a:spcBef>
                <a:spcAft>
                  <a:spcPct val="35000"/>
                </a:spcAft>
              </a:pPr>
              <a:endParaRPr lang="en-GB" sz="1200" i="0" kern="1200">
                <a:latin typeface="Arial" panose="020B0604020202020204" pitchFamily="34" charset="0"/>
                <a:cs typeface="Arial" panose="020B0604020202020204" pitchFamily="34" charset="0"/>
              </a:endParaRPr>
            </a:p>
          </p:txBody>
        </p:sp>
        <p:sp>
          <p:nvSpPr>
            <p:cNvPr id="11" name="Freeform 10"/>
            <p:cNvSpPr/>
            <p:nvPr/>
          </p:nvSpPr>
          <p:spPr>
            <a:xfrm>
              <a:off x="3664831" y="1886820"/>
              <a:ext cx="1233863" cy="976728"/>
            </a:xfrm>
            <a:custGeom>
              <a:avLst/>
              <a:gdLst>
                <a:gd name="connsiteX0" fmla="*/ 0 w 1233863"/>
                <a:gd name="connsiteY0" fmla="*/ 97673 h 976728"/>
                <a:gd name="connsiteX1" fmla="*/ 97673 w 1233863"/>
                <a:gd name="connsiteY1" fmla="*/ 0 h 976728"/>
                <a:gd name="connsiteX2" fmla="*/ 1136190 w 1233863"/>
                <a:gd name="connsiteY2" fmla="*/ 0 h 976728"/>
                <a:gd name="connsiteX3" fmla="*/ 1233863 w 1233863"/>
                <a:gd name="connsiteY3" fmla="*/ 97673 h 976728"/>
                <a:gd name="connsiteX4" fmla="*/ 1233863 w 1233863"/>
                <a:gd name="connsiteY4" fmla="*/ 879055 h 976728"/>
                <a:gd name="connsiteX5" fmla="*/ 1136190 w 1233863"/>
                <a:gd name="connsiteY5" fmla="*/ 976728 h 976728"/>
                <a:gd name="connsiteX6" fmla="*/ 97673 w 1233863"/>
                <a:gd name="connsiteY6" fmla="*/ 976728 h 976728"/>
                <a:gd name="connsiteX7" fmla="*/ 0 w 1233863"/>
                <a:gd name="connsiteY7" fmla="*/ 879055 h 976728"/>
                <a:gd name="connsiteX8" fmla="*/ 0 w 1233863"/>
                <a:gd name="connsiteY8" fmla="*/ 97673 h 9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863" h="976728">
                  <a:moveTo>
                    <a:pt x="0" y="97673"/>
                  </a:moveTo>
                  <a:cubicBezTo>
                    <a:pt x="0" y="43730"/>
                    <a:pt x="43730" y="0"/>
                    <a:pt x="97673" y="0"/>
                  </a:cubicBezTo>
                  <a:lnTo>
                    <a:pt x="1136190" y="0"/>
                  </a:lnTo>
                  <a:cubicBezTo>
                    <a:pt x="1190133" y="0"/>
                    <a:pt x="1233863" y="43730"/>
                    <a:pt x="1233863" y="97673"/>
                  </a:cubicBezTo>
                  <a:lnTo>
                    <a:pt x="1233863" y="879055"/>
                  </a:lnTo>
                  <a:cubicBezTo>
                    <a:pt x="1233863" y="932998"/>
                    <a:pt x="1190133" y="976728"/>
                    <a:pt x="1136190" y="976728"/>
                  </a:cubicBezTo>
                  <a:lnTo>
                    <a:pt x="97673" y="976728"/>
                  </a:lnTo>
                  <a:cubicBezTo>
                    <a:pt x="43730" y="976728"/>
                    <a:pt x="0" y="932998"/>
                    <a:pt x="0" y="879055"/>
                  </a:cubicBezTo>
                  <a:lnTo>
                    <a:pt x="0" y="97673"/>
                  </a:lnTo>
                  <a:close/>
                </a:path>
              </a:pathLst>
            </a:custGeom>
            <a:solidFill>
              <a:srgbClr val="F8971D"/>
            </a:solidFill>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85757" tIns="85757" rIns="85757" bIns="85757" numCol="1" spcCol="1270" anchor="ctr" anchorCtr="0">
              <a:noAutofit/>
            </a:bodyPr>
            <a:lstStyle/>
            <a:p>
              <a:pPr lvl="0" algn="ctr" defTabSz="666750">
                <a:lnSpc>
                  <a:spcPct val="90000"/>
                </a:lnSpc>
                <a:spcBef>
                  <a:spcPct val="0"/>
                </a:spcBef>
                <a:spcAft>
                  <a:spcPct val="35000"/>
                </a:spcAft>
              </a:pPr>
              <a:r>
                <a:rPr lang="en-GB" sz="1500" i="0" kern="1200" dirty="0" smtClean="0">
                  <a:latin typeface="Arial" panose="020B0604020202020204" pitchFamily="34" charset="0"/>
                  <a:cs typeface="Arial" panose="020B0604020202020204" pitchFamily="34" charset="0"/>
                </a:rPr>
                <a:t>HRA issues outcome of initial assessment</a:t>
              </a:r>
              <a:endParaRPr lang="en-GB" sz="1500" i="0" kern="1200" dirty="0">
                <a:latin typeface="Arial" panose="020B0604020202020204" pitchFamily="34" charset="0"/>
                <a:cs typeface="Arial" panose="020B0604020202020204" pitchFamily="34" charset="0"/>
              </a:endParaRPr>
            </a:p>
          </p:txBody>
        </p:sp>
        <p:sp>
          <p:nvSpPr>
            <p:cNvPr id="15" name="Freeform 14"/>
            <p:cNvSpPr/>
            <p:nvPr/>
          </p:nvSpPr>
          <p:spPr>
            <a:xfrm>
              <a:off x="5022081" y="2222185"/>
              <a:ext cx="261579" cy="305998"/>
            </a:xfrm>
            <a:custGeom>
              <a:avLst/>
              <a:gdLst>
                <a:gd name="connsiteX0" fmla="*/ 0 w 261579"/>
                <a:gd name="connsiteY0" fmla="*/ 61200 h 305998"/>
                <a:gd name="connsiteX1" fmla="*/ 130790 w 261579"/>
                <a:gd name="connsiteY1" fmla="*/ 61200 h 305998"/>
                <a:gd name="connsiteX2" fmla="*/ 130790 w 261579"/>
                <a:gd name="connsiteY2" fmla="*/ 0 h 305998"/>
                <a:gd name="connsiteX3" fmla="*/ 261579 w 261579"/>
                <a:gd name="connsiteY3" fmla="*/ 152999 h 305998"/>
                <a:gd name="connsiteX4" fmla="*/ 130790 w 261579"/>
                <a:gd name="connsiteY4" fmla="*/ 305998 h 305998"/>
                <a:gd name="connsiteX5" fmla="*/ 130790 w 261579"/>
                <a:gd name="connsiteY5" fmla="*/ 244798 h 305998"/>
                <a:gd name="connsiteX6" fmla="*/ 0 w 261579"/>
                <a:gd name="connsiteY6" fmla="*/ 244798 h 305998"/>
                <a:gd name="connsiteX7" fmla="*/ 0 w 261579"/>
                <a:gd name="connsiteY7" fmla="*/ 61200 h 30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579" h="305998">
                  <a:moveTo>
                    <a:pt x="0" y="61200"/>
                  </a:moveTo>
                  <a:lnTo>
                    <a:pt x="130790" y="61200"/>
                  </a:lnTo>
                  <a:lnTo>
                    <a:pt x="130790" y="0"/>
                  </a:lnTo>
                  <a:lnTo>
                    <a:pt x="261579" y="152999"/>
                  </a:lnTo>
                  <a:lnTo>
                    <a:pt x="130790" y="305998"/>
                  </a:lnTo>
                  <a:lnTo>
                    <a:pt x="130790" y="244798"/>
                  </a:lnTo>
                  <a:lnTo>
                    <a:pt x="0" y="244798"/>
                  </a:lnTo>
                  <a:lnTo>
                    <a:pt x="0" y="61200"/>
                  </a:lnTo>
                  <a:close/>
                </a:path>
              </a:pathLst>
            </a:custGeom>
            <a:solidFill>
              <a:schemeClr val="accent1">
                <a:lumMod val="40000"/>
                <a:lumOff val="60000"/>
              </a:schemeClr>
            </a:solidFill>
          </p:spPr>
          <p:style>
            <a:lnRef idx="0">
              <a:schemeClr val="accent6">
                <a:tint val="60000"/>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lt1"/>
            </a:fontRef>
          </p:style>
          <p:txBody>
            <a:bodyPr spcFirstLastPara="0" vert="horz" wrap="square" lIns="0" tIns="61200" rIns="78474" bIns="61200" numCol="1" spcCol="1270" anchor="ctr" anchorCtr="0">
              <a:noAutofit/>
            </a:bodyPr>
            <a:lstStyle/>
            <a:p>
              <a:pPr lvl="0" algn="ctr" defTabSz="533400">
                <a:lnSpc>
                  <a:spcPct val="90000"/>
                </a:lnSpc>
                <a:spcBef>
                  <a:spcPct val="0"/>
                </a:spcBef>
                <a:spcAft>
                  <a:spcPct val="35000"/>
                </a:spcAft>
              </a:pPr>
              <a:endParaRPr lang="en-GB" sz="1200" i="0" kern="1200">
                <a:latin typeface="Arial" panose="020B0604020202020204" pitchFamily="34" charset="0"/>
                <a:cs typeface="Arial" panose="020B0604020202020204" pitchFamily="34" charset="0"/>
              </a:endParaRPr>
            </a:p>
          </p:txBody>
        </p:sp>
        <p:sp>
          <p:nvSpPr>
            <p:cNvPr id="16" name="Freeform 15"/>
            <p:cNvSpPr/>
            <p:nvPr/>
          </p:nvSpPr>
          <p:spPr>
            <a:xfrm>
              <a:off x="5392241" y="1886820"/>
              <a:ext cx="1233863" cy="976728"/>
            </a:xfrm>
            <a:custGeom>
              <a:avLst/>
              <a:gdLst>
                <a:gd name="connsiteX0" fmla="*/ 0 w 1233863"/>
                <a:gd name="connsiteY0" fmla="*/ 97673 h 976728"/>
                <a:gd name="connsiteX1" fmla="*/ 97673 w 1233863"/>
                <a:gd name="connsiteY1" fmla="*/ 0 h 976728"/>
                <a:gd name="connsiteX2" fmla="*/ 1136190 w 1233863"/>
                <a:gd name="connsiteY2" fmla="*/ 0 h 976728"/>
                <a:gd name="connsiteX3" fmla="*/ 1233863 w 1233863"/>
                <a:gd name="connsiteY3" fmla="*/ 97673 h 976728"/>
                <a:gd name="connsiteX4" fmla="*/ 1233863 w 1233863"/>
                <a:gd name="connsiteY4" fmla="*/ 879055 h 976728"/>
                <a:gd name="connsiteX5" fmla="*/ 1136190 w 1233863"/>
                <a:gd name="connsiteY5" fmla="*/ 976728 h 976728"/>
                <a:gd name="connsiteX6" fmla="*/ 97673 w 1233863"/>
                <a:gd name="connsiteY6" fmla="*/ 976728 h 976728"/>
                <a:gd name="connsiteX7" fmla="*/ 0 w 1233863"/>
                <a:gd name="connsiteY7" fmla="*/ 879055 h 976728"/>
                <a:gd name="connsiteX8" fmla="*/ 0 w 1233863"/>
                <a:gd name="connsiteY8" fmla="*/ 97673 h 9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863" h="976728">
                  <a:moveTo>
                    <a:pt x="0" y="97673"/>
                  </a:moveTo>
                  <a:cubicBezTo>
                    <a:pt x="0" y="43730"/>
                    <a:pt x="43730" y="0"/>
                    <a:pt x="97673" y="0"/>
                  </a:cubicBezTo>
                  <a:lnTo>
                    <a:pt x="1136190" y="0"/>
                  </a:lnTo>
                  <a:cubicBezTo>
                    <a:pt x="1190133" y="0"/>
                    <a:pt x="1233863" y="43730"/>
                    <a:pt x="1233863" y="97673"/>
                  </a:cubicBezTo>
                  <a:lnTo>
                    <a:pt x="1233863" y="879055"/>
                  </a:lnTo>
                  <a:cubicBezTo>
                    <a:pt x="1233863" y="932998"/>
                    <a:pt x="1190133" y="976728"/>
                    <a:pt x="1136190" y="976728"/>
                  </a:cubicBezTo>
                  <a:lnTo>
                    <a:pt x="97673" y="976728"/>
                  </a:lnTo>
                  <a:cubicBezTo>
                    <a:pt x="43730" y="976728"/>
                    <a:pt x="0" y="932998"/>
                    <a:pt x="0" y="879055"/>
                  </a:cubicBezTo>
                  <a:lnTo>
                    <a:pt x="0" y="97673"/>
                  </a:lnTo>
                  <a:close/>
                </a:path>
              </a:pathLst>
            </a:custGeom>
            <a:solidFill>
              <a:srgbClr val="F8971D"/>
            </a:solidFill>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85757" tIns="85757" rIns="85757" bIns="85757" numCol="1" spcCol="1270" anchor="ctr" anchorCtr="0">
              <a:noAutofit/>
            </a:bodyPr>
            <a:lstStyle/>
            <a:p>
              <a:pPr lvl="0" algn="ctr" defTabSz="666750">
                <a:lnSpc>
                  <a:spcPct val="90000"/>
                </a:lnSpc>
                <a:spcBef>
                  <a:spcPct val="0"/>
                </a:spcBef>
                <a:spcAft>
                  <a:spcPct val="35000"/>
                </a:spcAft>
              </a:pPr>
              <a:r>
                <a:rPr lang="en-GB" sz="1500" i="0" kern="1200" dirty="0" smtClean="0">
                  <a:latin typeface="Arial" panose="020B0604020202020204" pitchFamily="34" charset="0"/>
                  <a:cs typeface="Arial" panose="020B0604020202020204" pitchFamily="34" charset="0"/>
                </a:rPr>
                <a:t>HRA issues HRA Approval to CI</a:t>
              </a:r>
              <a:endParaRPr lang="en-GB" sz="1500" i="0" kern="1200" dirty="0">
                <a:latin typeface="Arial" panose="020B0604020202020204" pitchFamily="34" charset="0"/>
                <a:cs typeface="Arial" panose="020B0604020202020204" pitchFamily="34" charset="0"/>
              </a:endParaRPr>
            </a:p>
          </p:txBody>
        </p:sp>
      </p:grpSp>
      <p:grpSp>
        <p:nvGrpSpPr>
          <p:cNvPr id="12" name="Group 11"/>
          <p:cNvGrpSpPr/>
          <p:nvPr/>
        </p:nvGrpSpPr>
        <p:grpSpPr>
          <a:xfrm rot="5400000">
            <a:off x="5802330" y="3007852"/>
            <a:ext cx="351975" cy="411745"/>
            <a:chOff x="1830086" y="1098159"/>
            <a:chExt cx="351975" cy="411745"/>
          </a:xfrm>
        </p:grpSpPr>
        <p:sp>
          <p:nvSpPr>
            <p:cNvPr id="13" name="Right Arrow 12"/>
            <p:cNvSpPr/>
            <p:nvPr/>
          </p:nvSpPr>
          <p:spPr>
            <a:xfrm>
              <a:off x="1830086" y="1098159"/>
              <a:ext cx="351975" cy="41174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 name="Right Arrow 4"/>
            <p:cNvSpPr/>
            <p:nvPr/>
          </p:nvSpPr>
          <p:spPr>
            <a:xfrm>
              <a:off x="1830086" y="1180508"/>
              <a:ext cx="246383" cy="2470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defTabSz="622300" fontAlgn="auto">
                <a:lnSpc>
                  <a:spcPct val="90000"/>
                </a:lnSpc>
                <a:spcAft>
                  <a:spcPct val="35000"/>
                </a:spcAft>
              </a:pPr>
              <a:endParaRPr lang="en-GB" sz="1400" i="0">
                <a:solidFill>
                  <a:prstClr val="white"/>
                </a:solidFill>
              </a:endParaRPr>
            </a:p>
          </p:txBody>
        </p:sp>
      </p:grpSp>
      <p:grpSp>
        <p:nvGrpSpPr>
          <p:cNvPr id="18" name="Group 17"/>
          <p:cNvGrpSpPr/>
          <p:nvPr/>
        </p:nvGrpSpPr>
        <p:grpSpPr>
          <a:xfrm rot="5400000">
            <a:off x="4124401" y="4551243"/>
            <a:ext cx="351975" cy="411745"/>
            <a:chOff x="1830086" y="1098159"/>
            <a:chExt cx="351975" cy="411745"/>
          </a:xfrm>
        </p:grpSpPr>
        <p:sp>
          <p:nvSpPr>
            <p:cNvPr id="19" name="Right Arrow 18"/>
            <p:cNvSpPr/>
            <p:nvPr/>
          </p:nvSpPr>
          <p:spPr>
            <a:xfrm>
              <a:off x="1830086" y="1098159"/>
              <a:ext cx="351975" cy="41174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0" name="Right Arrow 4"/>
            <p:cNvSpPr/>
            <p:nvPr/>
          </p:nvSpPr>
          <p:spPr>
            <a:xfrm>
              <a:off x="1830086" y="1180508"/>
              <a:ext cx="246383" cy="2470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defTabSz="622300" fontAlgn="auto">
                <a:lnSpc>
                  <a:spcPct val="90000"/>
                </a:lnSpc>
                <a:spcAft>
                  <a:spcPct val="35000"/>
                </a:spcAft>
              </a:pPr>
              <a:endParaRPr lang="en-GB" sz="1400" i="0">
                <a:solidFill>
                  <a:prstClr val="white"/>
                </a:solidFill>
              </a:endParaRPr>
            </a:p>
          </p:txBody>
        </p:sp>
      </p:grpSp>
      <p:sp>
        <p:nvSpPr>
          <p:cNvPr id="21" name="Rounded Rectangle 4"/>
          <p:cNvSpPr/>
          <p:nvPr/>
        </p:nvSpPr>
        <p:spPr>
          <a:xfrm>
            <a:off x="5372333" y="3389712"/>
            <a:ext cx="1358667" cy="1153732"/>
          </a:xfrm>
          <a:prstGeom prst="roundRect">
            <a:avLst>
              <a:gd name="adj" fmla="val 13834"/>
            </a:avLst>
          </a:prstGeom>
          <a:solidFill>
            <a:srgbClr val="92D050"/>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defTabSz="800100" fontAlgn="auto">
              <a:lnSpc>
                <a:spcPct val="90000"/>
              </a:lnSpc>
              <a:spcAft>
                <a:spcPct val="35000"/>
              </a:spcAft>
            </a:pPr>
            <a:r>
              <a:rPr lang="en-GB" sz="1500" i="0" dirty="0" smtClean="0">
                <a:solidFill>
                  <a:prstClr val="white"/>
                </a:solidFill>
                <a:latin typeface="Arial" panose="020B0604020202020204" pitchFamily="34" charset="0"/>
                <a:cs typeface="Arial" panose="020B0604020202020204" pitchFamily="34" charset="0"/>
              </a:rPr>
              <a:t>Applicant sends HRA Approval to site</a:t>
            </a:r>
            <a:endParaRPr lang="en-GB" sz="1500" i="0" dirty="0">
              <a:solidFill>
                <a:prstClr val="white"/>
              </a:solidFill>
              <a:latin typeface="Arial" panose="020B0604020202020204" pitchFamily="34" charset="0"/>
              <a:cs typeface="Arial" panose="020B0604020202020204" pitchFamily="34" charset="0"/>
            </a:endParaRPr>
          </a:p>
        </p:txBody>
      </p:sp>
      <p:sp>
        <p:nvSpPr>
          <p:cNvPr id="22" name="Rounded Rectangle 4"/>
          <p:cNvSpPr/>
          <p:nvPr/>
        </p:nvSpPr>
        <p:spPr>
          <a:xfrm>
            <a:off x="3615124" y="3377637"/>
            <a:ext cx="1427370" cy="1165808"/>
          </a:xfrm>
          <a:prstGeom prst="roundRect">
            <a:avLst>
              <a:gd name="adj" fmla="val 13834"/>
            </a:avLst>
          </a:prstGeom>
          <a:solidFill>
            <a:srgbClr val="92D050"/>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defTabSz="800100" fontAlgn="auto">
              <a:lnSpc>
                <a:spcPct val="90000"/>
              </a:lnSpc>
              <a:spcAft>
                <a:spcPct val="35000"/>
              </a:spcAft>
            </a:pPr>
            <a:r>
              <a:rPr lang="en-GB" sz="1500" i="0" dirty="0" smtClean="0">
                <a:latin typeface="Arial" panose="020B0604020202020204" pitchFamily="34" charset="0"/>
                <a:cs typeface="Arial" panose="020B0604020202020204" pitchFamily="34" charset="0"/>
              </a:rPr>
              <a:t>Applicant </a:t>
            </a:r>
            <a:r>
              <a:rPr lang="en-GB" sz="1500" i="0" dirty="0" smtClean="0">
                <a:solidFill>
                  <a:prstClr val="white"/>
                </a:solidFill>
                <a:latin typeface="Arial" panose="020B0604020202020204" pitchFamily="34" charset="0"/>
                <a:cs typeface="Arial" panose="020B0604020202020204" pitchFamily="34" charset="0"/>
              </a:rPr>
              <a:t>adds initial HRA letter to local package</a:t>
            </a:r>
            <a:endParaRPr lang="en-GB" sz="1500" i="0" dirty="0">
              <a:solidFill>
                <a:prstClr val="white"/>
              </a:solidFill>
              <a:latin typeface="Arial" panose="020B0604020202020204" pitchFamily="34" charset="0"/>
              <a:cs typeface="Arial" panose="020B0604020202020204" pitchFamily="34" charset="0"/>
            </a:endParaRPr>
          </a:p>
        </p:txBody>
      </p:sp>
      <p:grpSp>
        <p:nvGrpSpPr>
          <p:cNvPr id="23" name="Group 22"/>
          <p:cNvGrpSpPr/>
          <p:nvPr/>
        </p:nvGrpSpPr>
        <p:grpSpPr>
          <a:xfrm rot="5400000">
            <a:off x="4152822" y="2984264"/>
            <a:ext cx="351975" cy="411745"/>
            <a:chOff x="1830086" y="1098159"/>
            <a:chExt cx="351975" cy="411745"/>
          </a:xfrm>
        </p:grpSpPr>
        <p:sp>
          <p:nvSpPr>
            <p:cNvPr id="24" name="Right Arrow 23"/>
            <p:cNvSpPr/>
            <p:nvPr/>
          </p:nvSpPr>
          <p:spPr>
            <a:xfrm>
              <a:off x="1830086" y="1098159"/>
              <a:ext cx="351975" cy="41174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5" name="Right Arrow 4"/>
            <p:cNvSpPr/>
            <p:nvPr/>
          </p:nvSpPr>
          <p:spPr>
            <a:xfrm>
              <a:off x="1830086" y="1180508"/>
              <a:ext cx="246383" cy="2470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defTabSz="622300" fontAlgn="auto">
                <a:lnSpc>
                  <a:spcPct val="90000"/>
                </a:lnSpc>
                <a:spcAft>
                  <a:spcPct val="35000"/>
                </a:spcAft>
              </a:pPr>
              <a:endParaRPr lang="en-GB" sz="1400" i="0">
                <a:solidFill>
                  <a:prstClr val="white"/>
                </a:solidFill>
              </a:endParaRPr>
            </a:p>
          </p:txBody>
        </p:sp>
      </p:grpSp>
      <p:grpSp>
        <p:nvGrpSpPr>
          <p:cNvPr id="26" name="Group 25"/>
          <p:cNvGrpSpPr/>
          <p:nvPr/>
        </p:nvGrpSpPr>
        <p:grpSpPr>
          <a:xfrm rot="5400000">
            <a:off x="5830620" y="4551243"/>
            <a:ext cx="351975" cy="411745"/>
            <a:chOff x="1830086" y="1098159"/>
            <a:chExt cx="351975" cy="411745"/>
          </a:xfrm>
        </p:grpSpPr>
        <p:sp>
          <p:nvSpPr>
            <p:cNvPr id="27" name="Right Arrow 26"/>
            <p:cNvSpPr/>
            <p:nvPr/>
          </p:nvSpPr>
          <p:spPr>
            <a:xfrm>
              <a:off x="1830086" y="1098159"/>
              <a:ext cx="351975" cy="41174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8" name="Right Arrow 4"/>
            <p:cNvSpPr/>
            <p:nvPr/>
          </p:nvSpPr>
          <p:spPr>
            <a:xfrm>
              <a:off x="1830086" y="1180508"/>
              <a:ext cx="246383" cy="2470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defTabSz="622300" fontAlgn="auto">
                <a:lnSpc>
                  <a:spcPct val="90000"/>
                </a:lnSpc>
                <a:spcAft>
                  <a:spcPct val="35000"/>
                </a:spcAft>
              </a:pPr>
              <a:endParaRPr lang="en-GB" sz="1400" i="0">
                <a:solidFill>
                  <a:prstClr val="white"/>
                </a:solidFill>
              </a:endParaRPr>
            </a:p>
          </p:txBody>
        </p:sp>
      </p:grpSp>
      <p:sp>
        <p:nvSpPr>
          <p:cNvPr id="29" name="Rectangle 28"/>
          <p:cNvSpPr/>
          <p:nvPr/>
        </p:nvSpPr>
        <p:spPr>
          <a:xfrm>
            <a:off x="150158" y="6438473"/>
            <a:ext cx="7918980" cy="230832"/>
          </a:xfrm>
          <a:prstGeom prst="rect">
            <a:avLst/>
          </a:prstGeom>
        </p:spPr>
        <p:txBody>
          <a:bodyPr wrap="square">
            <a:spAutoFit/>
          </a:bodyPr>
          <a:lstStyle/>
          <a:p>
            <a:pPr algn="l"/>
            <a:r>
              <a:rPr lang="en-GB" altLang="en-US" sz="900" i="0" dirty="0">
                <a:solidFill>
                  <a:srgbClr val="009FBA"/>
                </a:solidFill>
                <a:latin typeface="Arial" pitchFamily="34" charset="0"/>
                <a:ea typeface="Calibri" pitchFamily="34" charset="0"/>
                <a:cs typeface="Arial" pitchFamily="34" charset="0"/>
              </a:rPr>
              <a:t>This presentation is designed to provide general information only. Our website Terms and Conditions apply</a:t>
            </a:r>
            <a:r>
              <a:rPr lang="en-GB" altLang="en-US" sz="900" i="0" dirty="0">
                <a:solidFill>
                  <a:srgbClr val="FF0000"/>
                </a:solidFill>
                <a:latin typeface="Arial" pitchFamily="34" charset="0"/>
                <a:ea typeface="Calibri" pitchFamily="34" charset="0"/>
                <a:cs typeface="Arial" pitchFamily="34" charset="0"/>
              </a:rPr>
              <a:t> </a:t>
            </a:r>
            <a:r>
              <a:rPr lang="en-GB" altLang="en-US" sz="900" i="0" dirty="0">
                <a:solidFill>
                  <a:srgbClr val="FF0000"/>
                </a:solidFill>
                <a:latin typeface="Arial" pitchFamily="34" charset="0"/>
                <a:ea typeface="Calibri" pitchFamily="34" charset="0"/>
                <a:cs typeface="Arial" pitchFamily="34" charset="0"/>
                <a:hlinkClick r:id="rId8"/>
              </a:rPr>
              <a:t>www.hra.nhs.uk</a:t>
            </a:r>
            <a:endParaRPr lang="en-GB" altLang="en-US" sz="900" i="0" dirty="0">
              <a:solidFill>
                <a:srgbClr val="332A86"/>
              </a:solidFill>
              <a:latin typeface="Arial" pitchFamily="34" charset="0"/>
              <a:ea typeface="+mn-ea"/>
              <a:cs typeface="Arial" pitchFamily="34" charset="0"/>
            </a:endParaRPr>
          </a:p>
        </p:txBody>
      </p:sp>
      <p:sp>
        <p:nvSpPr>
          <p:cNvPr id="2" name="TextBox 1"/>
          <p:cNvSpPr txBox="1"/>
          <p:nvPr/>
        </p:nvSpPr>
        <p:spPr>
          <a:xfrm>
            <a:off x="6921499" y="2078718"/>
            <a:ext cx="2228157" cy="2308324"/>
          </a:xfrm>
          <a:prstGeom prst="rect">
            <a:avLst/>
          </a:prstGeom>
          <a:noFill/>
        </p:spPr>
        <p:txBody>
          <a:bodyPr wrap="square" rtlCol="0">
            <a:spAutoFit/>
          </a:bodyPr>
          <a:lstStyle/>
          <a:p>
            <a:pPr algn="l"/>
            <a:r>
              <a:rPr lang="en-GB" sz="1600" i="0" dirty="0" smtClean="0">
                <a:latin typeface="Arial" panose="020B0604020202020204" pitchFamily="34" charset="0"/>
                <a:cs typeface="Arial" panose="020B0604020202020204" pitchFamily="34" charset="0"/>
              </a:rPr>
              <a:t>Site team = R&amp;D </a:t>
            </a:r>
            <a:r>
              <a:rPr lang="en-GB" sz="1600" i="0" dirty="0">
                <a:latin typeface="Arial" panose="020B0604020202020204" pitchFamily="34" charset="0"/>
                <a:cs typeface="Arial" panose="020B0604020202020204" pitchFamily="34" charset="0"/>
              </a:rPr>
              <a:t>team </a:t>
            </a:r>
            <a:r>
              <a:rPr lang="en-GB" sz="1600" i="0" dirty="0" smtClean="0">
                <a:latin typeface="Arial" panose="020B0604020202020204" pitchFamily="34" charset="0"/>
                <a:cs typeface="Arial" panose="020B0604020202020204" pitchFamily="34" charset="0"/>
              </a:rPr>
              <a:t>+ research </a:t>
            </a:r>
            <a:r>
              <a:rPr lang="en-GB" sz="1600" i="0" dirty="0">
                <a:latin typeface="Arial" panose="020B0604020202020204" pitchFamily="34" charset="0"/>
                <a:cs typeface="Arial" panose="020B0604020202020204" pitchFamily="34" charset="0"/>
              </a:rPr>
              <a:t>delivery team (PI, research nurses, </a:t>
            </a:r>
            <a:r>
              <a:rPr lang="en-GB" sz="1600" i="0" dirty="0" err="1" smtClean="0">
                <a:latin typeface="Arial" panose="020B0604020202020204" pitchFamily="34" charset="0"/>
                <a:cs typeface="Arial" panose="020B0604020202020204" pitchFamily="34" charset="0"/>
              </a:rPr>
              <a:t>etc</a:t>
            </a:r>
            <a:r>
              <a:rPr lang="en-GB" sz="1600" i="0" dirty="0" smtClean="0">
                <a:latin typeface="Arial" panose="020B0604020202020204" pitchFamily="34" charset="0"/>
                <a:cs typeface="Arial" panose="020B0604020202020204" pitchFamily="34" charset="0"/>
              </a:rPr>
              <a:t>) +</a:t>
            </a:r>
            <a:endParaRPr lang="en-GB" sz="1600" i="0" dirty="0">
              <a:latin typeface="Arial" panose="020B0604020202020204" pitchFamily="34" charset="0"/>
              <a:cs typeface="Arial" panose="020B0604020202020204" pitchFamily="34" charset="0"/>
            </a:endParaRPr>
          </a:p>
          <a:p>
            <a:pPr algn="l"/>
            <a:r>
              <a:rPr lang="en-GB" sz="1600" i="0" dirty="0" smtClean="0">
                <a:latin typeface="Arial" panose="020B0604020202020204" pitchFamily="34" charset="0"/>
                <a:cs typeface="Arial" panose="020B0604020202020204" pitchFamily="34" charset="0"/>
              </a:rPr>
              <a:t>LCRN </a:t>
            </a:r>
            <a:r>
              <a:rPr lang="en-GB" sz="1600" i="0" dirty="0">
                <a:latin typeface="Arial" panose="020B0604020202020204" pitchFamily="34" charset="0"/>
                <a:cs typeface="Arial" panose="020B0604020202020204" pitchFamily="34" charset="0"/>
              </a:rPr>
              <a:t>team </a:t>
            </a:r>
            <a:r>
              <a:rPr lang="en-GB" sz="1600" i="0" dirty="0" smtClean="0">
                <a:latin typeface="Arial" panose="020B0604020202020204" pitchFamily="34" charset="0"/>
                <a:cs typeface="Arial" panose="020B0604020202020204" pitchFamily="34" charset="0"/>
              </a:rPr>
              <a:t>(for portfolio studies)</a:t>
            </a:r>
          </a:p>
          <a:p>
            <a:pPr algn="l"/>
            <a:r>
              <a:rPr lang="en-GB" sz="1600" i="0" dirty="0" smtClean="0">
                <a:latin typeface="Arial" panose="020B0604020202020204" pitchFamily="34" charset="0"/>
                <a:cs typeface="Arial" panose="020B0604020202020204" pitchFamily="34" charset="0"/>
              </a:rPr>
              <a:t>See </a:t>
            </a:r>
            <a:r>
              <a:rPr lang="en-GB" sz="1600" i="0" dirty="0" smtClean="0">
                <a:latin typeface="Arial" panose="020B0604020202020204" pitchFamily="34" charset="0"/>
                <a:cs typeface="Arial" panose="020B0604020202020204" pitchFamily="34" charset="0"/>
                <a:hlinkClick r:id="rId9"/>
              </a:rPr>
              <a:t>www.rdforum.nhs.uk</a:t>
            </a:r>
            <a:r>
              <a:rPr lang="en-GB" sz="1600" i="0" dirty="0" smtClean="0">
                <a:latin typeface="Arial" panose="020B0604020202020204" pitchFamily="34" charset="0"/>
                <a:cs typeface="Arial" panose="020B0604020202020204" pitchFamily="34" charset="0"/>
              </a:rPr>
              <a:t> contacts</a:t>
            </a:r>
            <a:endParaRPr lang="en-GB" sz="1600" i="0" dirty="0">
              <a:latin typeface="Arial" panose="020B0604020202020204" pitchFamily="34" charset="0"/>
              <a:cs typeface="Arial" panose="020B0604020202020204" pitchFamily="34" charset="0"/>
            </a:endParaRPr>
          </a:p>
        </p:txBody>
      </p:sp>
      <p:grpSp>
        <p:nvGrpSpPr>
          <p:cNvPr id="30" name="Group 29"/>
          <p:cNvGrpSpPr/>
          <p:nvPr/>
        </p:nvGrpSpPr>
        <p:grpSpPr>
          <a:xfrm>
            <a:off x="207191" y="3366124"/>
            <a:ext cx="1233863" cy="976728"/>
            <a:chOff x="2822" y="470051"/>
            <a:chExt cx="1233863" cy="976728"/>
          </a:xfrm>
          <a:solidFill>
            <a:srgbClr val="92D050"/>
          </a:solidFill>
        </p:grpSpPr>
        <p:sp>
          <p:nvSpPr>
            <p:cNvPr id="32" name="Rounded Rectangle 31"/>
            <p:cNvSpPr/>
            <p:nvPr/>
          </p:nvSpPr>
          <p:spPr>
            <a:xfrm>
              <a:off x="2822" y="470051"/>
              <a:ext cx="1233863" cy="976728"/>
            </a:xfrm>
            <a:prstGeom prst="round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3" name="Rounded Rectangle 4"/>
            <p:cNvSpPr/>
            <p:nvPr/>
          </p:nvSpPr>
          <p:spPr>
            <a:xfrm>
              <a:off x="31429" y="498658"/>
              <a:ext cx="1176649" cy="919514"/>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i="0" kern="1200" dirty="0" smtClean="0">
                  <a:latin typeface="Arial" panose="020B0604020202020204" pitchFamily="34" charset="0"/>
                  <a:cs typeface="Arial" panose="020B0604020202020204" pitchFamily="34" charset="0"/>
                </a:rPr>
                <a:t>Complete and submit other forms</a:t>
              </a:r>
              <a:endParaRPr lang="en-GB" sz="1500" i="0" kern="1200" dirty="0">
                <a:latin typeface="Arial" panose="020B0604020202020204" pitchFamily="34" charset="0"/>
                <a:cs typeface="Arial" panose="020B0604020202020204" pitchFamily="34" charset="0"/>
              </a:endParaRPr>
            </a:p>
          </p:txBody>
        </p:sp>
      </p:grpSp>
      <p:sp>
        <p:nvSpPr>
          <p:cNvPr id="34" name="Right Arrow 33"/>
          <p:cNvSpPr/>
          <p:nvPr/>
        </p:nvSpPr>
        <p:spPr>
          <a:xfrm rot="5400000">
            <a:off x="677331" y="2950517"/>
            <a:ext cx="351975" cy="41174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5" name="Rectangle 34"/>
          <p:cNvSpPr/>
          <p:nvPr/>
        </p:nvSpPr>
        <p:spPr>
          <a:xfrm>
            <a:off x="11246" y="4381496"/>
            <a:ext cx="3441638" cy="369332"/>
          </a:xfrm>
          <a:prstGeom prst="rect">
            <a:avLst/>
          </a:prstGeom>
        </p:spPr>
        <p:txBody>
          <a:bodyPr wrap="square">
            <a:spAutoFit/>
          </a:bodyPr>
          <a:lstStyle/>
          <a:p>
            <a:r>
              <a:rPr lang="en-GB" sz="1800" i="0" dirty="0">
                <a:solidFill>
                  <a:srgbClr val="C00000"/>
                </a:solidFill>
                <a:latin typeface="Arial" panose="020B0604020202020204" pitchFamily="34" charset="0"/>
                <a:cs typeface="Arial" panose="020B0604020202020204" pitchFamily="34" charset="0"/>
              </a:rPr>
              <a:t>www.supportmystudy.nihr.ac.uk</a:t>
            </a:r>
          </a:p>
        </p:txBody>
      </p:sp>
      <p:sp>
        <p:nvSpPr>
          <p:cNvPr id="36"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720881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00"/>
            <a:ext cx="9012932" cy="506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0" y="3695700"/>
            <a:ext cx="999282" cy="4000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4229100"/>
            <a:ext cx="2686050" cy="781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7353300" y="2324100"/>
            <a:ext cx="999282" cy="4000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391396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 name="Rectangle 71"/>
          <p:cNvSpPr/>
          <p:nvPr/>
        </p:nvSpPr>
        <p:spPr>
          <a:xfrm>
            <a:off x="150158" y="6438473"/>
            <a:ext cx="7918980" cy="230832"/>
          </a:xfrm>
          <a:prstGeom prst="rect">
            <a:avLst/>
          </a:prstGeom>
        </p:spPr>
        <p:txBody>
          <a:bodyPr wrap="square">
            <a:spAutoFit/>
          </a:bodyPr>
          <a:lstStyle/>
          <a:p>
            <a:pPr algn="l"/>
            <a:r>
              <a:rPr lang="en-GB" altLang="en-US" sz="900" i="0" dirty="0">
                <a:solidFill>
                  <a:srgbClr val="009FBA"/>
                </a:solidFill>
                <a:latin typeface="Arial" pitchFamily="34" charset="0"/>
                <a:ea typeface="Calibri" pitchFamily="34" charset="0"/>
                <a:cs typeface="Arial" pitchFamily="34" charset="0"/>
              </a:rPr>
              <a:t>This presentation is designed to provide general information only. Our website Terms and Conditions apply</a:t>
            </a:r>
            <a:r>
              <a:rPr lang="en-GB" altLang="en-US" sz="900" i="0" dirty="0">
                <a:solidFill>
                  <a:srgbClr val="FF0000"/>
                </a:solidFill>
                <a:latin typeface="Arial" pitchFamily="34" charset="0"/>
                <a:ea typeface="Calibri" pitchFamily="34" charset="0"/>
                <a:cs typeface="Arial" pitchFamily="34" charset="0"/>
              </a:rPr>
              <a:t> </a:t>
            </a:r>
            <a:r>
              <a:rPr lang="en-GB" altLang="en-US" sz="900" i="0" dirty="0">
                <a:solidFill>
                  <a:srgbClr val="FF0000"/>
                </a:solidFill>
                <a:latin typeface="Arial" pitchFamily="34" charset="0"/>
                <a:ea typeface="Calibri" pitchFamily="34" charset="0"/>
                <a:cs typeface="Arial" pitchFamily="34" charset="0"/>
                <a:hlinkClick r:id="rId3"/>
              </a:rPr>
              <a:t>www.hra.nhs.uk</a:t>
            </a:r>
            <a:endParaRPr lang="en-GB" altLang="en-US" sz="900" i="0" dirty="0">
              <a:solidFill>
                <a:srgbClr val="332A86"/>
              </a:solidFill>
              <a:latin typeface="Arial" pitchFamily="34" charset="0"/>
              <a:ea typeface="+mn-ea"/>
              <a:cs typeface="Arial" pitchFamily="34" charset="0"/>
            </a:endParaRPr>
          </a:p>
        </p:txBody>
      </p:sp>
      <p:grpSp>
        <p:nvGrpSpPr>
          <p:cNvPr id="86" name="Group 85"/>
          <p:cNvGrpSpPr/>
          <p:nvPr/>
        </p:nvGrpSpPr>
        <p:grpSpPr>
          <a:xfrm>
            <a:off x="395536" y="260648"/>
            <a:ext cx="8365876" cy="6095702"/>
            <a:chOff x="583978" y="260648"/>
            <a:chExt cx="8275498" cy="6336704"/>
          </a:xfrm>
        </p:grpSpPr>
        <p:sp>
          <p:nvSpPr>
            <p:cNvPr id="87" name="TextBox 86"/>
            <p:cNvSpPr txBox="1"/>
            <p:nvPr/>
          </p:nvSpPr>
          <p:spPr>
            <a:xfrm>
              <a:off x="909973" y="721160"/>
              <a:ext cx="963725" cy="523220"/>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smtClean="0">
                  <a:ln>
                    <a:noFill/>
                  </a:ln>
                  <a:solidFill>
                    <a:srgbClr val="F79646"/>
                  </a:solidFill>
                  <a:effectLst/>
                  <a:uLnTx/>
                  <a:uFillTx/>
                  <a:latin typeface="Arial"/>
                  <a:cs typeface="+mn-cs"/>
                </a:rPr>
                <a:t>HRA</a:t>
              </a:r>
            </a:p>
          </p:txBody>
        </p:sp>
        <p:cxnSp>
          <p:nvCxnSpPr>
            <p:cNvPr id="88" name="Straight Arrow Connector 87"/>
            <p:cNvCxnSpPr/>
            <p:nvPr/>
          </p:nvCxnSpPr>
          <p:spPr>
            <a:xfrm>
              <a:off x="2850959" y="1472594"/>
              <a:ext cx="0" cy="228214"/>
            </a:xfrm>
            <a:prstGeom prst="straightConnector1">
              <a:avLst/>
            </a:prstGeom>
            <a:noFill/>
            <a:ln w="25400" cap="flat" cmpd="sng" algn="ctr">
              <a:solidFill>
                <a:srgbClr val="F8971D"/>
              </a:solidFill>
              <a:prstDash val="solid"/>
              <a:tailEnd type="arrow"/>
            </a:ln>
            <a:effectLst>
              <a:outerShdw blurRad="40000" dist="20000" dir="5400000" rotWithShape="0">
                <a:srgbClr val="000000">
                  <a:alpha val="38000"/>
                </a:srgbClr>
              </a:outerShdw>
            </a:effectLst>
          </p:spPr>
        </p:cxnSp>
        <p:grpSp>
          <p:nvGrpSpPr>
            <p:cNvPr id="90" name="Group 89"/>
            <p:cNvGrpSpPr/>
            <p:nvPr/>
          </p:nvGrpSpPr>
          <p:grpSpPr>
            <a:xfrm>
              <a:off x="583978" y="260648"/>
              <a:ext cx="8275498" cy="6336704"/>
              <a:chOff x="583978" y="260648"/>
              <a:chExt cx="8275498" cy="6336704"/>
            </a:xfrm>
          </p:grpSpPr>
          <p:cxnSp>
            <p:nvCxnSpPr>
              <p:cNvPr id="91" name="Straight Connector 90"/>
              <p:cNvCxnSpPr/>
              <p:nvPr/>
            </p:nvCxnSpPr>
            <p:spPr>
              <a:xfrm flipH="1">
                <a:off x="2850957" y="1472594"/>
                <a:ext cx="2608815" cy="0"/>
              </a:xfrm>
              <a:prstGeom prst="line">
                <a:avLst/>
              </a:prstGeom>
              <a:noFill/>
              <a:ln w="25400" cap="flat" cmpd="sng" algn="ctr">
                <a:solidFill>
                  <a:srgbClr val="F8971D"/>
                </a:solidFill>
                <a:prstDash val="solid"/>
              </a:ln>
              <a:effectLst>
                <a:outerShdw blurRad="40000" dist="20000" dir="5400000" rotWithShape="0">
                  <a:srgbClr val="000000">
                    <a:alpha val="38000"/>
                  </a:srgbClr>
                </a:outerShdw>
              </a:effectLst>
            </p:spPr>
          </p:cxnSp>
          <p:cxnSp>
            <p:nvCxnSpPr>
              <p:cNvPr id="93" name="Straight Arrow Connector 92"/>
              <p:cNvCxnSpPr/>
              <p:nvPr/>
            </p:nvCxnSpPr>
            <p:spPr>
              <a:xfrm>
                <a:off x="5482545" y="2579217"/>
                <a:ext cx="0" cy="253194"/>
              </a:xfrm>
              <a:prstGeom prst="straightConnector1">
                <a:avLst/>
              </a:prstGeom>
              <a:noFill/>
              <a:ln w="25400" cap="flat" cmpd="sng" algn="ctr">
                <a:solidFill>
                  <a:srgbClr val="F8971D"/>
                </a:solidFill>
                <a:prstDash val="solid"/>
                <a:tailEnd type="arrow"/>
              </a:ln>
              <a:effectLst>
                <a:outerShdw blurRad="40000" dist="20000" dir="5400000" rotWithShape="0">
                  <a:srgbClr val="000000">
                    <a:alpha val="38000"/>
                  </a:srgbClr>
                </a:outerShdw>
              </a:effectLst>
            </p:spPr>
          </p:cxnSp>
          <p:cxnSp>
            <p:nvCxnSpPr>
              <p:cNvPr id="94" name="Straight Arrow Connector 93"/>
              <p:cNvCxnSpPr/>
              <p:nvPr/>
            </p:nvCxnSpPr>
            <p:spPr>
              <a:xfrm>
                <a:off x="5499522" y="3710820"/>
                <a:ext cx="0" cy="820615"/>
              </a:xfrm>
              <a:prstGeom prst="straightConnector1">
                <a:avLst/>
              </a:prstGeom>
              <a:noFill/>
              <a:ln w="25400" cap="flat" cmpd="sng" algn="ctr">
                <a:solidFill>
                  <a:srgbClr val="F8971D"/>
                </a:solidFill>
                <a:prstDash val="solid"/>
                <a:tailEnd type="arrow"/>
              </a:ln>
              <a:effectLst>
                <a:outerShdw blurRad="40000" dist="20000" dir="5400000" rotWithShape="0">
                  <a:srgbClr val="000000">
                    <a:alpha val="38000"/>
                  </a:srgbClr>
                </a:outerShdw>
              </a:effectLst>
            </p:spPr>
          </p:cxnSp>
          <p:cxnSp>
            <p:nvCxnSpPr>
              <p:cNvPr id="95" name="Straight Arrow Connector 94"/>
              <p:cNvCxnSpPr/>
              <p:nvPr/>
            </p:nvCxnSpPr>
            <p:spPr>
              <a:xfrm>
                <a:off x="5499522" y="5409844"/>
                <a:ext cx="0" cy="179396"/>
              </a:xfrm>
              <a:prstGeom prst="straightConnector1">
                <a:avLst/>
              </a:prstGeom>
              <a:noFill/>
              <a:ln w="25400" cap="flat" cmpd="sng" algn="ctr">
                <a:solidFill>
                  <a:srgbClr val="F8971D"/>
                </a:solidFill>
                <a:prstDash val="solid"/>
                <a:tailEnd type="arrow"/>
              </a:ln>
              <a:effectLst>
                <a:outerShdw blurRad="40000" dist="20000" dir="5400000" rotWithShape="0">
                  <a:srgbClr val="000000">
                    <a:alpha val="38000"/>
                  </a:srgbClr>
                </a:outerShdw>
              </a:effectLst>
            </p:spPr>
          </p:cxnSp>
          <p:cxnSp>
            <p:nvCxnSpPr>
              <p:cNvPr id="96" name="Straight Arrow Connector 95"/>
              <p:cNvCxnSpPr/>
              <p:nvPr/>
            </p:nvCxnSpPr>
            <p:spPr>
              <a:xfrm>
                <a:off x="3975922" y="4725144"/>
                <a:ext cx="272806" cy="224972"/>
              </a:xfrm>
              <a:prstGeom prst="straightConnector1">
                <a:avLst/>
              </a:prstGeom>
              <a:noFill/>
              <a:ln w="25400" cap="flat" cmpd="sng" algn="ctr">
                <a:solidFill>
                  <a:srgbClr val="F8971D"/>
                </a:solidFill>
                <a:prstDash val="solid"/>
                <a:tailEnd type="arrow"/>
              </a:ln>
              <a:effectLst>
                <a:outerShdw blurRad="40000" dist="20000" dir="5400000" rotWithShape="0">
                  <a:srgbClr val="000000">
                    <a:alpha val="38000"/>
                  </a:srgbClr>
                </a:outerShdw>
              </a:effectLst>
            </p:spPr>
          </p:cxnSp>
          <p:cxnSp>
            <p:nvCxnSpPr>
              <p:cNvPr id="97" name="Straight Arrow Connector 96"/>
              <p:cNvCxnSpPr/>
              <p:nvPr/>
            </p:nvCxnSpPr>
            <p:spPr>
              <a:xfrm>
                <a:off x="2850957" y="3710820"/>
                <a:ext cx="0" cy="401935"/>
              </a:xfrm>
              <a:prstGeom prst="straightConnector1">
                <a:avLst/>
              </a:prstGeom>
              <a:noFill/>
              <a:ln w="25400" cap="flat" cmpd="sng" algn="ctr">
                <a:solidFill>
                  <a:srgbClr val="F8971D"/>
                </a:solidFill>
                <a:prstDash val="solid"/>
                <a:tailEnd type="arrow"/>
              </a:ln>
              <a:effectLst>
                <a:outerShdw blurRad="40000" dist="20000" dir="5400000" rotWithShape="0">
                  <a:srgbClr val="000000">
                    <a:alpha val="38000"/>
                  </a:srgbClr>
                </a:outerShdw>
              </a:effectLst>
            </p:spPr>
          </p:cxnSp>
          <p:cxnSp>
            <p:nvCxnSpPr>
              <p:cNvPr id="98" name="Straight Arrow Connector 97"/>
              <p:cNvCxnSpPr/>
              <p:nvPr/>
            </p:nvCxnSpPr>
            <p:spPr>
              <a:xfrm>
                <a:off x="2850957" y="2579217"/>
                <a:ext cx="0" cy="273719"/>
              </a:xfrm>
              <a:prstGeom prst="straightConnector1">
                <a:avLst/>
              </a:prstGeom>
              <a:noFill/>
              <a:ln w="25400" cap="flat" cmpd="sng" algn="ctr">
                <a:solidFill>
                  <a:srgbClr val="F8971D"/>
                </a:solidFill>
                <a:prstDash val="solid"/>
                <a:tailEnd type="arrow"/>
              </a:ln>
              <a:effectLst>
                <a:outerShdw blurRad="40000" dist="20000" dir="5400000" rotWithShape="0">
                  <a:srgbClr val="000000">
                    <a:alpha val="38000"/>
                  </a:srgbClr>
                </a:outerShdw>
              </a:effectLst>
            </p:spPr>
          </p:cxnSp>
          <p:cxnSp>
            <p:nvCxnSpPr>
              <p:cNvPr id="99" name="Straight Arrow Connector 98"/>
              <p:cNvCxnSpPr/>
              <p:nvPr/>
            </p:nvCxnSpPr>
            <p:spPr>
              <a:xfrm>
                <a:off x="5482545" y="1244380"/>
                <a:ext cx="0" cy="468572"/>
              </a:xfrm>
              <a:prstGeom prst="straightConnector1">
                <a:avLst/>
              </a:prstGeom>
              <a:noFill/>
              <a:ln w="25400" cap="flat" cmpd="sng" algn="ctr">
                <a:solidFill>
                  <a:srgbClr val="F8971D"/>
                </a:solidFill>
                <a:prstDash val="solid"/>
                <a:tailEnd type="arrow"/>
              </a:ln>
              <a:effectLst>
                <a:outerShdw blurRad="40000" dist="20000" dir="5400000" rotWithShape="0">
                  <a:srgbClr val="000000">
                    <a:alpha val="38000"/>
                  </a:srgbClr>
                </a:outerShdw>
              </a:effectLst>
            </p:spPr>
          </p:cxnSp>
          <p:grpSp>
            <p:nvGrpSpPr>
              <p:cNvPr id="100" name="Group 99"/>
              <p:cNvGrpSpPr/>
              <p:nvPr/>
            </p:nvGrpSpPr>
            <p:grpSpPr>
              <a:xfrm>
                <a:off x="583978" y="260648"/>
                <a:ext cx="8275498" cy="6336704"/>
                <a:chOff x="583978" y="260648"/>
                <a:chExt cx="8275498" cy="6336704"/>
              </a:xfrm>
            </p:grpSpPr>
            <p:sp>
              <p:nvSpPr>
                <p:cNvPr id="102" name="Freeform 101"/>
                <p:cNvSpPr/>
                <p:nvPr/>
              </p:nvSpPr>
              <p:spPr>
                <a:xfrm>
                  <a:off x="1725997" y="1700808"/>
                  <a:ext cx="2249925" cy="837361"/>
                </a:xfrm>
                <a:custGeom>
                  <a:avLst/>
                  <a:gdLst>
                    <a:gd name="connsiteX0" fmla="*/ 0 w 2249925"/>
                    <a:gd name="connsiteY0" fmla="*/ 0 h 883639"/>
                    <a:gd name="connsiteX1" fmla="*/ 2249925 w 2249925"/>
                    <a:gd name="connsiteY1" fmla="*/ 0 h 883639"/>
                    <a:gd name="connsiteX2" fmla="*/ 2249925 w 2249925"/>
                    <a:gd name="connsiteY2" fmla="*/ 883639 h 883639"/>
                    <a:gd name="connsiteX3" fmla="*/ 0 w 2249925"/>
                    <a:gd name="connsiteY3" fmla="*/ 883639 h 883639"/>
                    <a:gd name="connsiteX4" fmla="*/ 0 w 2249925"/>
                    <a:gd name="connsiteY4" fmla="*/ 0 h 88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9925" h="883639">
                      <a:moveTo>
                        <a:pt x="0" y="0"/>
                      </a:moveTo>
                      <a:lnTo>
                        <a:pt x="2249925" y="0"/>
                      </a:lnTo>
                      <a:lnTo>
                        <a:pt x="2249925" y="883639"/>
                      </a:lnTo>
                      <a:lnTo>
                        <a:pt x="0" y="883639"/>
                      </a:lnTo>
                      <a:lnTo>
                        <a:pt x="0" y="0"/>
                      </a:lnTo>
                      <a:close/>
                    </a:path>
                  </a:pathLst>
                </a:custGeom>
                <a:solidFill>
                  <a:srgbClr val="F8971D">
                    <a:lumMod val="75000"/>
                  </a:srgbClr>
                </a:solidFill>
                <a:ln>
                  <a:solidFill>
                    <a:srgbClr val="F8971D">
                      <a:lumMod val="75000"/>
                    </a:srgbClr>
                  </a:solid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890" tIns="8890" rIns="8890" bIns="8890" numCol="1" spcCol="1270" anchor="ctr" anchorCtr="0">
                  <a:noAutofit/>
                </a:bodyPr>
                <a:lstStyle/>
                <a:p>
                  <a:pPr marL="0" marR="0" lvl="0" indent="0" defTabSz="622300" eaLnBrk="1" fontAlgn="auto" latinLnBrk="0" hangingPunct="1">
                    <a:lnSpc>
                      <a:spcPct val="90000"/>
                    </a:lnSpc>
                    <a:spcBef>
                      <a:spcPts val="0"/>
                    </a:spcBef>
                    <a:spcAft>
                      <a:spcPct val="35000"/>
                    </a:spcAft>
                    <a:buClrTx/>
                    <a:buSzTx/>
                    <a:buFontTx/>
                    <a:buNone/>
                    <a:tabLst/>
                    <a:defRPr/>
                  </a:pPr>
                  <a:r>
                    <a:rPr kumimoji="0" lang="en-GB" sz="1600" b="1" i="0" u="none" strike="noStrike" kern="0" cap="none" spc="0" normalizeH="0" baseline="0" noProof="0" dirty="0" smtClean="0">
                      <a:ln>
                        <a:noFill/>
                      </a:ln>
                      <a:solidFill>
                        <a:prstClr val="white"/>
                      </a:solidFill>
                      <a:effectLst/>
                      <a:uLnTx/>
                      <a:uFillTx/>
                      <a:latin typeface="Arial"/>
                      <a:ea typeface="+mn-ea"/>
                      <a:cs typeface="+mn-cs"/>
                    </a:rPr>
                    <a:t>REC validation</a:t>
                  </a:r>
                </a:p>
              </p:txBody>
            </p:sp>
            <p:sp>
              <p:nvSpPr>
                <p:cNvPr id="103" name="Freeform 102"/>
                <p:cNvSpPr/>
                <p:nvPr/>
              </p:nvSpPr>
              <p:spPr>
                <a:xfrm>
                  <a:off x="4278615" y="1700808"/>
                  <a:ext cx="2422089" cy="878409"/>
                </a:xfrm>
                <a:custGeom>
                  <a:avLst/>
                  <a:gdLst>
                    <a:gd name="connsiteX0" fmla="*/ 0 w 2249925"/>
                    <a:gd name="connsiteY0" fmla="*/ 0 h 837361"/>
                    <a:gd name="connsiteX1" fmla="*/ 2249925 w 2249925"/>
                    <a:gd name="connsiteY1" fmla="*/ 0 h 837361"/>
                    <a:gd name="connsiteX2" fmla="*/ 2249925 w 2249925"/>
                    <a:gd name="connsiteY2" fmla="*/ 837361 h 837361"/>
                    <a:gd name="connsiteX3" fmla="*/ 0 w 2249925"/>
                    <a:gd name="connsiteY3" fmla="*/ 837361 h 837361"/>
                    <a:gd name="connsiteX4" fmla="*/ 0 w 2249925"/>
                    <a:gd name="connsiteY4" fmla="*/ 0 h 83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9925" h="837361">
                      <a:moveTo>
                        <a:pt x="0" y="0"/>
                      </a:moveTo>
                      <a:lnTo>
                        <a:pt x="2249925" y="0"/>
                      </a:lnTo>
                      <a:lnTo>
                        <a:pt x="2249925" y="837361"/>
                      </a:lnTo>
                      <a:lnTo>
                        <a:pt x="0" y="837361"/>
                      </a:lnTo>
                      <a:lnTo>
                        <a:pt x="0" y="0"/>
                      </a:lnTo>
                      <a:close/>
                    </a:path>
                  </a:pathLst>
                </a:custGeom>
                <a:solidFill>
                  <a:srgbClr val="FFC000"/>
                </a:solidFill>
                <a:ln>
                  <a:solidFill>
                    <a:srgbClr val="FFC000"/>
                  </a:solid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890" tIns="8890" rIns="8890" bIns="8890" numCol="1" spcCol="1270" anchor="ctr" anchorCtr="0">
                  <a:noAutofit/>
                </a:bodyPr>
                <a:lstStyle/>
                <a:p>
                  <a:pPr marL="0" marR="0" lvl="0" indent="0" defTabSz="622300" eaLnBrk="1" fontAlgn="auto" latinLnBrk="0" hangingPunct="1">
                    <a:lnSpc>
                      <a:spcPct val="90000"/>
                    </a:lnSpc>
                    <a:spcBef>
                      <a:spcPts val="0"/>
                    </a:spcBef>
                    <a:spcAft>
                      <a:spcPct val="35000"/>
                    </a:spcAft>
                    <a:buClrTx/>
                    <a:buSzTx/>
                    <a:buFontTx/>
                    <a:buNone/>
                    <a:tabLst/>
                    <a:defRPr/>
                  </a:pPr>
                  <a:r>
                    <a:rPr kumimoji="0" lang="en-GB" sz="1600" b="1" i="0" u="none" strike="noStrike" kern="0" cap="none" spc="0" normalizeH="0" baseline="0" noProof="0" dirty="0" smtClean="0">
                      <a:ln>
                        <a:noFill/>
                      </a:ln>
                      <a:solidFill>
                        <a:prstClr val="white"/>
                      </a:solidFill>
                      <a:effectLst/>
                      <a:uLnTx/>
                      <a:uFillTx/>
                      <a:latin typeface="Arial"/>
                      <a:ea typeface="+mn-ea"/>
                      <a:cs typeface="+mn-cs"/>
                    </a:rPr>
                    <a:t>Initial Assessment</a:t>
                  </a:r>
                </a:p>
              </p:txBody>
            </p:sp>
            <p:sp>
              <p:nvSpPr>
                <p:cNvPr id="104" name="Freeform 103"/>
                <p:cNvSpPr/>
                <p:nvPr/>
              </p:nvSpPr>
              <p:spPr>
                <a:xfrm>
                  <a:off x="4293526" y="4531435"/>
                  <a:ext cx="2411991" cy="878409"/>
                </a:xfrm>
                <a:custGeom>
                  <a:avLst/>
                  <a:gdLst>
                    <a:gd name="connsiteX0" fmla="*/ 0 w 2347989"/>
                    <a:gd name="connsiteY0" fmla="*/ 0 h 860052"/>
                    <a:gd name="connsiteX1" fmla="*/ 2347989 w 2347989"/>
                    <a:gd name="connsiteY1" fmla="*/ 0 h 860052"/>
                    <a:gd name="connsiteX2" fmla="*/ 2347989 w 2347989"/>
                    <a:gd name="connsiteY2" fmla="*/ 860052 h 860052"/>
                    <a:gd name="connsiteX3" fmla="*/ 0 w 2347989"/>
                    <a:gd name="connsiteY3" fmla="*/ 860052 h 860052"/>
                    <a:gd name="connsiteX4" fmla="*/ 0 w 2347989"/>
                    <a:gd name="connsiteY4" fmla="*/ 0 h 86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989" h="860052">
                      <a:moveTo>
                        <a:pt x="0" y="0"/>
                      </a:moveTo>
                      <a:lnTo>
                        <a:pt x="2347989" y="0"/>
                      </a:lnTo>
                      <a:lnTo>
                        <a:pt x="2347989" y="860052"/>
                      </a:lnTo>
                      <a:lnTo>
                        <a:pt x="0" y="860052"/>
                      </a:lnTo>
                      <a:lnTo>
                        <a:pt x="0" y="0"/>
                      </a:lnTo>
                      <a:close/>
                    </a:path>
                  </a:pathLst>
                </a:custGeom>
                <a:solidFill>
                  <a:srgbClr val="F8971D"/>
                </a:solidFill>
                <a:ln>
                  <a:solidFill>
                    <a:srgbClr val="F8971D"/>
                  </a:solid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890" tIns="8890" rIns="8890" bIns="8890" numCol="1" spcCol="1270" anchor="ctr" anchorCtr="0">
                  <a:noAutofit/>
                </a:bodyPr>
                <a:lstStyle/>
                <a:p>
                  <a:pPr marL="0" marR="0" lvl="0" indent="0" defTabSz="622300" eaLnBrk="1" fontAlgn="auto" latinLnBrk="0" hangingPunct="1">
                    <a:lnSpc>
                      <a:spcPct val="90000"/>
                    </a:lnSpc>
                    <a:spcBef>
                      <a:spcPts val="0"/>
                    </a:spcBef>
                    <a:spcAft>
                      <a:spcPct val="35000"/>
                    </a:spcAft>
                    <a:buClrTx/>
                    <a:buSzTx/>
                    <a:buFontTx/>
                    <a:buNone/>
                    <a:tabLst/>
                    <a:defRPr/>
                  </a:pPr>
                  <a:r>
                    <a:rPr kumimoji="0" lang="en-GB" sz="1600" b="1" i="0" u="none" strike="noStrike" kern="0" cap="none" spc="0" normalizeH="0" baseline="0" noProof="0" dirty="0" smtClean="0">
                      <a:ln>
                        <a:noFill/>
                      </a:ln>
                      <a:solidFill>
                        <a:prstClr val="white"/>
                      </a:solidFill>
                      <a:effectLst/>
                      <a:uLnTx/>
                      <a:uFillTx/>
                      <a:latin typeface="Arial"/>
                      <a:ea typeface="+mn-ea"/>
                      <a:cs typeface="+mn-cs"/>
                    </a:rPr>
                    <a:t>Collate approvals</a:t>
                  </a:r>
                </a:p>
              </p:txBody>
            </p:sp>
            <p:sp>
              <p:nvSpPr>
                <p:cNvPr id="117" name="Rounded Rectangle 4"/>
                <p:cNvSpPr/>
                <p:nvPr/>
              </p:nvSpPr>
              <p:spPr>
                <a:xfrm>
                  <a:off x="4293482" y="5614965"/>
                  <a:ext cx="2412036" cy="826954"/>
                </a:xfrm>
                <a:prstGeom prst="rect">
                  <a:avLst/>
                </a:prstGeom>
                <a:solidFill>
                  <a:srgbClr val="F8971D"/>
                </a:solidFill>
                <a:ln>
                  <a:solidFill>
                    <a:srgbClr val="F8971D"/>
                  </a:solidFill>
                </a:ln>
                <a:effectLst>
                  <a:outerShdw blurRad="40000" dist="20000" dir="5400000" rotWithShape="0">
                    <a:srgbClr val="000000">
                      <a:alpha val="38000"/>
                    </a:srgbClr>
                  </a:outerShdw>
                </a:effectLst>
                <a:scene3d>
                  <a:camera prst="orthographicFront"/>
                  <a:lightRig rig="contrasting" dir="t">
                    <a:rot lat="0" lon="0" rev="600000"/>
                  </a:lightRig>
                </a:scene3d>
                <a:sp3d contourW="19050" prstMaterial="metal">
                  <a:bevelT w="88900" h="203200"/>
                  <a:bevelB w="165100" h="254000"/>
                </a:sp3d>
              </p:spPr>
              <p:txBody>
                <a:bodyPr spcFirstLastPara="0" vert="horz" wrap="square" lIns="8890" tIns="8890" rIns="8890" bIns="8890" numCol="1" spcCol="1270" anchor="ctr" anchorCtr="0">
                  <a:noAutofit/>
                </a:bodyPr>
                <a:lstStyle/>
                <a:p>
                  <a:pPr marL="0" marR="0" lvl="0" indent="0" defTabSz="622300" eaLnBrk="1" fontAlgn="auto" latinLnBrk="0" hangingPunct="1">
                    <a:lnSpc>
                      <a:spcPct val="90000"/>
                    </a:lnSpc>
                    <a:spcBef>
                      <a:spcPts val="0"/>
                    </a:spcBef>
                    <a:spcAft>
                      <a:spcPct val="35000"/>
                    </a:spcAft>
                    <a:buClrTx/>
                    <a:buSzTx/>
                    <a:buFontTx/>
                    <a:buNone/>
                    <a:tabLst/>
                    <a:defRPr/>
                  </a:pPr>
                  <a:r>
                    <a:rPr kumimoji="0" lang="en-GB" sz="1600" b="1" i="0" u="none" strike="noStrike" kern="0" cap="none" spc="0" normalizeH="0" baseline="0" noProof="0" dirty="0" smtClean="0">
                      <a:ln>
                        <a:noFill/>
                      </a:ln>
                      <a:solidFill>
                        <a:prstClr val="white"/>
                      </a:solidFill>
                      <a:effectLst/>
                      <a:uLnTx/>
                      <a:uFillTx/>
                      <a:latin typeface="Arial"/>
                      <a:ea typeface="+mn-ea"/>
                      <a:cs typeface="+mn-cs"/>
                    </a:rPr>
                    <a:t>HRA Approval</a:t>
                  </a:r>
                </a:p>
              </p:txBody>
            </p:sp>
            <p:sp>
              <p:nvSpPr>
                <p:cNvPr id="107" name="Rounded Rectangle 106"/>
                <p:cNvSpPr/>
                <p:nvPr/>
              </p:nvSpPr>
              <p:spPr>
                <a:xfrm>
                  <a:off x="583978" y="260648"/>
                  <a:ext cx="8275498" cy="6336704"/>
                </a:xfrm>
                <a:prstGeom prst="roundRect">
                  <a:avLst/>
                </a:prstGeom>
                <a:noFill/>
                <a:ln w="28575" cap="flat" cmpd="sng" algn="ctr">
                  <a:solidFill>
                    <a:srgbClr val="F79646">
                      <a:lumMod val="7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08" name="Freeform 107"/>
                <p:cNvSpPr/>
                <p:nvPr/>
              </p:nvSpPr>
              <p:spPr>
                <a:xfrm>
                  <a:off x="4264388" y="347985"/>
                  <a:ext cx="2422089" cy="878409"/>
                </a:xfrm>
                <a:custGeom>
                  <a:avLst/>
                  <a:gdLst>
                    <a:gd name="connsiteX0" fmla="*/ 0 w 2249925"/>
                    <a:gd name="connsiteY0" fmla="*/ 0 h 837361"/>
                    <a:gd name="connsiteX1" fmla="*/ 2249925 w 2249925"/>
                    <a:gd name="connsiteY1" fmla="*/ 0 h 837361"/>
                    <a:gd name="connsiteX2" fmla="*/ 2249925 w 2249925"/>
                    <a:gd name="connsiteY2" fmla="*/ 837361 h 837361"/>
                    <a:gd name="connsiteX3" fmla="*/ 0 w 2249925"/>
                    <a:gd name="connsiteY3" fmla="*/ 837361 h 837361"/>
                    <a:gd name="connsiteX4" fmla="*/ 0 w 2249925"/>
                    <a:gd name="connsiteY4" fmla="*/ 0 h 83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9925" h="837361">
                      <a:moveTo>
                        <a:pt x="0" y="0"/>
                      </a:moveTo>
                      <a:lnTo>
                        <a:pt x="2249925" y="0"/>
                      </a:lnTo>
                      <a:lnTo>
                        <a:pt x="2249925" y="837361"/>
                      </a:lnTo>
                      <a:lnTo>
                        <a:pt x="0" y="837361"/>
                      </a:lnTo>
                      <a:lnTo>
                        <a:pt x="0" y="0"/>
                      </a:lnTo>
                      <a:close/>
                    </a:path>
                  </a:pathLst>
                </a:custGeom>
                <a:solidFill>
                  <a:srgbClr val="92D050"/>
                </a:solidFill>
                <a:ln>
                  <a:solidFill>
                    <a:srgbClr val="92D050"/>
                  </a:solid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890" tIns="8890" rIns="8890" bIns="8890" numCol="1" spcCol="1270" anchor="ctr" anchorCtr="0">
                  <a:noAutofit/>
                </a:bodyPr>
                <a:lstStyle/>
                <a:p>
                  <a:pPr marL="0" marR="0" lvl="0" indent="0" defTabSz="622300" eaLnBrk="1" fontAlgn="auto" latinLnBrk="0" hangingPunct="1">
                    <a:lnSpc>
                      <a:spcPct val="90000"/>
                    </a:lnSpc>
                    <a:spcBef>
                      <a:spcPts val="0"/>
                    </a:spcBef>
                    <a:spcAft>
                      <a:spcPct val="35000"/>
                    </a:spcAft>
                    <a:buClrTx/>
                    <a:buSzTx/>
                    <a:buFontTx/>
                    <a:buNone/>
                    <a:tabLst/>
                    <a:defRPr/>
                  </a:pPr>
                  <a:r>
                    <a:rPr kumimoji="0" lang="en-GB" sz="1600" b="1" i="0" u="none" strike="noStrike" kern="0" cap="none" spc="0" normalizeH="0" baseline="0" noProof="0" dirty="0" smtClean="0">
                      <a:ln>
                        <a:noFill/>
                      </a:ln>
                      <a:solidFill>
                        <a:prstClr val="white"/>
                      </a:solidFill>
                      <a:effectLst/>
                      <a:uLnTx/>
                      <a:uFillTx/>
                      <a:latin typeface="Arial"/>
                      <a:ea typeface="+mn-ea"/>
                      <a:cs typeface="+mn-cs"/>
                    </a:rPr>
                    <a:t>Application received</a:t>
                  </a:r>
                </a:p>
              </p:txBody>
            </p:sp>
            <p:sp>
              <p:nvSpPr>
                <p:cNvPr id="109" name="Freeform 108"/>
                <p:cNvSpPr/>
                <p:nvPr/>
              </p:nvSpPr>
              <p:spPr>
                <a:xfrm>
                  <a:off x="1725996" y="2852936"/>
                  <a:ext cx="2249925" cy="837361"/>
                </a:xfrm>
                <a:custGeom>
                  <a:avLst/>
                  <a:gdLst>
                    <a:gd name="connsiteX0" fmla="*/ 0 w 2249925"/>
                    <a:gd name="connsiteY0" fmla="*/ 0 h 883639"/>
                    <a:gd name="connsiteX1" fmla="*/ 2249925 w 2249925"/>
                    <a:gd name="connsiteY1" fmla="*/ 0 h 883639"/>
                    <a:gd name="connsiteX2" fmla="*/ 2249925 w 2249925"/>
                    <a:gd name="connsiteY2" fmla="*/ 883639 h 883639"/>
                    <a:gd name="connsiteX3" fmla="*/ 0 w 2249925"/>
                    <a:gd name="connsiteY3" fmla="*/ 883639 h 883639"/>
                    <a:gd name="connsiteX4" fmla="*/ 0 w 2249925"/>
                    <a:gd name="connsiteY4" fmla="*/ 0 h 88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9925" h="883639">
                      <a:moveTo>
                        <a:pt x="0" y="0"/>
                      </a:moveTo>
                      <a:lnTo>
                        <a:pt x="2249925" y="0"/>
                      </a:lnTo>
                      <a:lnTo>
                        <a:pt x="2249925" y="883639"/>
                      </a:lnTo>
                      <a:lnTo>
                        <a:pt x="0" y="883639"/>
                      </a:lnTo>
                      <a:lnTo>
                        <a:pt x="0" y="0"/>
                      </a:lnTo>
                      <a:close/>
                    </a:path>
                  </a:pathLst>
                </a:custGeom>
                <a:solidFill>
                  <a:srgbClr val="F8971D">
                    <a:lumMod val="75000"/>
                  </a:srgbClr>
                </a:solidFill>
                <a:ln>
                  <a:solidFill>
                    <a:srgbClr val="F8971D">
                      <a:lumMod val="75000"/>
                    </a:srgbClr>
                  </a:solid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890" tIns="8890" rIns="8890" bIns="8890" numCol="1" spcCol="1270" anchor="ctr" anchorCtr="0">
                  <a:noAutofit/>
                </a:bodyPr>
                <a:lstStyle/>
                <a:p>
                  <a:pPr marL="0" marR="0" lvl="0" indent="0" defTabSz="622300" eaLnBrk="1" fontAlgn="auto" latinLnBrk="0" hangingPunct="1">
                    <a:lnSpc>
                      <a:spcPct val="90000"/>
                    </a:lnSpc>
                    <a:spcBef>
                      <a:spcPts val="0"/>
                    </a:spcBef>
                    <a:spcAft>
                      <a:spcPct val="35000"/>
                    </a:spcAft>
                    <a:buClrTx/>
                    <a:buSzTx/>
                    <a:buFontTx/>
                    <a:buNone/>
                    <a:tabLst/>
                    <a:defRPr/>
                  </a:pPr>
                  <a:r>
                    <a:rPr kumimoji="0" lang="en-GB" sz="1600" b="1" i="0" u="none" strike="noStrike" kern="0" cap="none" spc="0" normalizeH="0" baseline="0" noProof="0" dirty="0" smtClean="0">
                      <a:ln>
                        <a:noFill/>
                      </a:ln>
                      <a:solidFill>
                        <a:prstClr val="white"/>
                      </a:solidFill>
                      <a:effectLst/>
                      <a:uLnTx/>
                      <a:uFillTx/>
                      <a:latin typeface="Arial"/>
                      <a:ea typeface="+mn-ea"/>
                      <a:cs typeface="+mn-cs"/>
                    </a:rPr>
                    <a:t>REC review</a:t>
                  </a:r>
                </a:p>
              </p:txBody>
            </p:sp>
            <p:sp>
              <p:nvSpPr>
                <p:cNvPr id="110" name="Freeform 109"/>
                <p:cNvSpPr/>
                <p:nvPr/>
              </p:nvSpPr>
              <p:spPr>
                <a:xfrm>
                  <a:off x="1725995" y="4112755"/>
                  <a:ext cx="2249925" cy="837361"/>
                </a:xfrm>
                <a:custGeom>
                  <a:avLst/>
                  <a:gdLst>
                    <a:gd name="connsiteX0" fmla="*/ 0 w 2249925"/>
                    <a:gd name="connsiteY0" fmla="*/ 0 h 883639"/>
                    <a:gd name="connsiteX1" fmla="*/ 2249925 w 2249925"/>
                    <a:gd name="connsiteY1" fmla="*/ 0 h 883639"/>
                    <a:gd name="connsiteX2" fmla="*/ 2249925 w 2249925"/>
                    <a:gd name="connsiteY2" fmla="*/ 883639 h 883639"/>
                    <a:gd name="connsiteX3" fmla="*/ 0 w 2249925"/>
                    <a:gd name="connsiteY3" fmla="*/ 883639 h 883639"/>
                    <a:gd name="connsiteX4" fmla="*/ 0 w 2249925"/>
                    <a:gd name="connsiteY4" fmla="*/ 0 h 88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9925" h="883639">
                      <a:moveTo>
                        <a:pt x="0" y="0"/>
                      </a:moveTo>
                      <a:lnTo>
                        <a:pt x="2249925" y="0"/>
                      </a:lnTo>
                      <a:lnTo>
                        <a:pt x="2249925" y="883639"/>
                      </a:lnTo>
                      <a:lnTo>
                        <a:pt x="0" y="883639"/>
                      </a:lnTo>
                      <a:lnTo>
                        <a:pt x="0" y="0"/>
                      </a:lnTo>
                      <a:close/>
                    </a:path>
                  </a:pathLst>
                </a:custGeom>
                <a:solidFill>
                  <a:srgbClr val="F8971D">
                    <a:lumMod val="75000"/>
                  </a:srgbClr>
                </a:solidFill>
                <a:ln>
                  <a:solidFill>
                    <a:srgbClr val="F8971D">
                      <a:lumMod val="75000"/>
                    </a:srgbClr>
                  </a:solid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890" tIns="8890" rIns="8890" bIns="8890" numCol="1" spcCol="1270" anchor="ctr" anchorCtr="0">
                  <a:noAutofit/>
                </a:bodyPr>
                <a:lstStyle/>
                <a:p>
                  <a:pPr marL="0" marR="0" lvl="0" indent="0" defTabSz="622300" eaLnBrk="1" fontAlgn="auto" latinLnBrk="0" hangingPunct="1">
                    <a:lnSpc>
                      <a:spcPct val="90000"/>
                    </a:lnSpc>
                    <a:spcBef>
                      <a:spcPts val="0"/>
                    </a:spcBef>
                    <a:spcAft>
                      <a:spcPct val="35000"/>
                    </a:spcAft>
                    <a:buClrTx/>
                    <a:buSzTx/>
                    <a:buFontTx/>
                    <a:buNone/>
                    <a:tabLst/>
                    <a:defRPr/>
                  </a:pPr>
                  <a:r>
                    <a:rPr kumimoji="0" lang="en-GB" sz="1600" b="1" i="0" u="none" strike="noStrike" kern="0" cap="none" spc="0" normalizeH="0" baseline="0" noProof="0" dirty="0" smtClean="0">
                      <a:ln>
                        <a:noFill/>
                      </a:ln>
                      <a:solidFill>
                        <a:prstClr val="white"/>
                      </a:solidFill>
                      <a:effectLst/>
                      <a:uLnTx/>
                      <a:uFillTx/>
                      <a:latin typeface="Arial"/>
                      <a:ea typeface="+mn-ea"/>
                      <a:cs typeface="+mn-cs"/>
                    </a:rPr>
                    <a:t>REC Favourable Opinion</a:t>
                  </a:r>
                </a:p>
              </p:txBody>
            </p:sp>
            <p:sp>
              <p:nvSpPr>
                <p:cNvPr id="112" name="Freeform 111"/>
                <p:cNvSpPr/>
                <p:nvPr/>
              </p:nvSpPr>
              <p:spPr>
                <a:xfrm>
                  <a:off x="4248729" y="2832411"/>
                  <a:ext cx="2422089" cy="878409"/>
                </a:xfrm>
                <a:custGeom>
                  <a:avLst/>
                  <a:gdLst>
                    <a:gd name="connsiteX0" fmla="*/ 0 w 2249925"/>
                    <a:gd name="connsiteY0" fmla="*/ 0 h 837361"/>
                    <a:gd name="connsiteX1" fmla="*/ 2249925 w 2249925"/>
                    <a:gd name="connsiteY1" fmla="*/ 0 h 837361"/>
                    <a:gd name="connsiteX2" fmla="*/ 2249925 w 2249925"/>
                    <a:gd name="connsiteY2" fmla="*/ 837361 h 837361"/>
                    <a:gd name="connsiteX3" fmla="*/ 0 w 2249925"/>
                    <a:gd name="connsiteY3" fmla="*/ 837361 h 837361"/>
                    <a:gd name="connsiteX4" fmla="*/ 0 w 2249925"/>
                    <a:gd name="connsiteY4" fmla="*/ 0 h 83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9925" h="837361">
                      <a:moveTo>
                        <a:pt x="0" y="0"/>
                      </a:moveTo>
                      <a:lnTo>
                        <a:pt x="2249925" y="0"/>
                      </a:lnTo>
                      <a:lnTo>
                        <a:pt x="2249925" y="837361"/>
                      </a:lnTo>
                      <a:lnTo>
                        <a:pt x="0" y="837361"/>
                      </a:lnTo>
                      <a:lnTo>
                        <a:pt x="0" y="0"/>
                      </a:lnTo>
                      <a:close/>
                    </a:path>
                  </a:pathLst>
                </a:custGeom>
                <a:solidFill>
                  <a:srgbClr val="FFC000"/>
                </a:solidFill>
                <a:ln>
                  <a:solidFill>
                    <a:srgbClr val="FFC000"/>
                  </a:solid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890" tIns="8890" rIns="8890" bIns="8890" numCol="1" spcCol="1270" anchor="ctr" anchorCtr="0">
                  <a:noAutofit/>
                </a:bodyPr>
                <a:lstStyle/>
                <a:p>
                  <a:pPr marL="0" marR="0" lvl="0" indent="0" defTabSz="622300" eaLnBrk="1" fontAlgn="auto" latinLnBrk="0" hangingPunct="1">
                    <a:lnSpc>
                      <a:spcPct val="90000"/>
                    </a:lnSpc>
                    <a:spcBef>
                      <a:spcPts val="0"/>
                    </a:spcBef>
                    <a:spcAft>
                      <a:spcPct val="35000"/>
                    </a:spcAft>
                    <a:buClrTx/>
                    <a:buSzTx/>
                    <a:buFontTx/>
                    <a:buNone/>
                    <a:tabLst/>
                    <a:defRPr/>
                  </a:pPr>
                  <a:r>
                    <a:rPr kumimoji="0" lang="en-GB" sz="1600" b="1" i="0" u="none" strike="noStrike" kern="0" cap="none" spc="0" normalizeH="0" baseline="0" noProof="0" dirty="0" smtClean="0">
                      <a:ln>
                        <a:noFill/>
                      </a:ln>
                      <a:solidFill>
                        <a:prstClr val="white"/>
                      </a:solidFill>
                      <a:effectLst/>
                      <a:uLnTx/>
                      <a:uFillTx/>
                      <a:latin typeface="Arial"/>
                      <a:ea typeface="+mn-ea"/>
                      <a:cs typeface="+mn-cs"/>
                    </a:rPr>
                    <a:t>HRA assessment</a:t>
                  </a:r>
                </a:p>
              </p:txBody>
            </p:sp>
            <p:cxnSp>
              <p:nvCxnSpPr>
                <p:cNvPr id="114" name="Straight Arrow Connector 113"/>
                <p:cNvCxnSpPr/>
                <p:nvPr/>
              </p:nvCxnSpPr>
              <p:spPr>
                <a:xfrm>
                  <a:off x="3975922" y="3271616"/>
                  <a:ext cx="272806" cy="0"/>
                </a:xfrm>
                <a:prstGeom prst="straightConnector1">
                  <a:avLst/>
                </a:prstGeom>
                <a:noFill/>
                <a:ln w="25400" cap="flat" cmpd="sng" algn="ctr">
                  <a:solidFill>
                    <a:srgbClr val="F8971D"/>
                  </a:solidFill>
                  <a:prstDash val="solid"/>
                  <a:headEnd type="arrow"/>
                  <a:tailEnd type="arrow"/>
                </a:ln>
                <a:effectLst>
                  <a:outerShdw blurRad="40000" dist="20000" dir="5400000" rotWithShape="0">
                    <a:srgbClr val="000000">
                      <a:alpha val="38000"/>
                    </a:srgbClr>
                  </a:outerShdw>
                </a:effectLst>
              </p:spPr>
            </p:cxnSp>
          </p:grpSp>
        </p:grpSp>
      </p:grpSp>
      <p:cxnSp>
        <p:nvCxnSpPr>
          <p:cNvPr id="118" name="Straight Arrow Connector 117"/>
          <p:cNvCxnSpPr/>
          <p:nvPr/>
        </p:nvCxnSpPr>
        <p:spPr>
          <a:xfrm>
            <a:off x="3824524" y="2101436"/>
            <a:ext cx="275785" cy="0"/>
          </a:xfrm>
          <a:prstGeom prst="straightConnector1">
            <a:avLst/>
          </a:prstGeom>
          <a:noFill/>
          <a:ln w="25400" cap="flat" cmpd="sng" algn="ctr">
            <a:solidFill>
              <a:srgbClr val="F8971D"/>
            </a:solidFill>
            <a:prstDash val="solid"/>
            <a:headEnd type="arrow"/>
            <a:tailEnd type="arrow"/>
          </a:ln>
          <a:effectLst>
            <a:outerShdw blurRad="40000" dist="20000" dir="5400000" rotWithShape="0">
              <a:srgbClr val="000000">
                <a:alpha val="38000"/>
              </a:srgbClr>
            </a:outerShdw>
          </a:effectLst>
        </p:spPr>
      </p:cxnSp>
      <p:sp>
        <p:nvSpPr>
          <p:cNvPr id="28"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1481802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ro su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2_progress and plans for finance">
  <a:themeElements>
    <a:clrScheme name="HRA">
      <a:dk1>
        <a:srgbClr val="332A86"/>
      </a:dk1>
      <a:lt1>
        <a:sysClr val="window" lastClr="FFFFFF"/>
      </a:lt1>
      <a:dk2>
        <a:srgbClr val="332A86"/>
      </a:dk2>
      <a:lt2>
        <a:srgbClr val="FFFFFF"/>
      </a:lt2>
      <a:accent1>
        <a:srgbClr val="F8971D"/>
      </a:accent1>
      <a:accent2>
        <a:srgbClr val="00ADC6"/>
      </a:accent2>
      <a:accent3>
        <a:srgbClr val="5BBF21"/>
      </a:accent3>
      <a:accent4>
        <a:srgbClr val="83389B"/>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3_NHS Style">
  <a:themeElements>
    <a:clrScheme name="HRA">
      <a:dk1>
        <a:srgbClr val="332A86"/>
      </a:dk1>
      <a:lt1>
        <a:sysClr val="window" lastClr="FFFFFF"/>
      </a:lt1>
      <a:dk2>
        <a:srgbClr val="332A86"/>
      </a:dk2>
      <a:lt2>
        <a:srgbClr val="FFFFFF"/>
      </a:lt2>
      <a:accent1>
        <a:srgbClr val="F8971D"/>
      </a:accent1>
      <a:accent2>
        <a:srgbClr val="00ADC6"/>
      </a:accent2>
      <a:accent3>
        <a:srgbClr val="5BBF21"/>
      </a:accent3>
      <a:accent4>
        <a:srgbClr val="83389B"/>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NHS Style">
  <a:themeElements>
    <a:clrScheme name="HRA">
      <a:dk1>
        <a:srgbClr val="332A86"/>
      </a:dk1>
      <a:lt1>
        <a:sysClr val="window" lastClr="FFFFFF"/>
      </a:lt1>
      <a:dk2>
        <a:srgbClr val="332A86"/>
      </a:dk2>
      <a:lt2>
        <a:srgbClr val="FFFFFF"/>
      </a:lt2>
      <a:accent1>
        <a:srgbClr val="F8971D"/>
      </a:accent1>
      <a:accent2>
        <a:srgbClr val="00ADC6"/>
      </a:accent2>
      <a:accent3>
        <a:srgbClr val="5BBF21"/>
      </a:accent3>
      <a:accent4>
        <a:srgbClr val="83389B"/>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progress and plans for finance">
  <a:themeElements>
    <a:clrScheme name="HRA">
      <a:dk1>
        <a:srgbClr val="332A86"/>
      </a:dk1>
      <a:lt1>
        <a:sysClr val="window" lastClr="FFFFFF"/>
      </a:lt1>
      <a:dk2>
        <a:srgbClr val="332A86"/>
      </a:dk2>
      <a:lt2>
        <a:srgbClr val="FFFFFF"/>
      </a:lt2>
      <a:accent1>
        <a:srgbClr val="F8971D"/>
      </a:accent1>
      <a:accent2>
        <a:srgbClr val="00ADC6"/>
      </a:accent2>
      <a:accent3>
        <a:srgbClr val="5BBF21"/>
      </a:accent3>
      <a:accent4>
        <a:srgbClr val="83389B"/>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4_Disclaimer">
  <a:themeElements>
    <a:clrScheme name="HRA">
      <a:dk1>
        <a:srgbClr val="332A86"/>
      </a:dk1>
      <a:lt1>
        <a:sysClr val="window" lastClr="FFFFFF"/>
      </a:lt1>
      <a:dk2>
        <a:srgbClr val="332A86"/>
      </a:dk2>
      <a:lt2>
        <a:srgbClr val="FFFFFF"/>
      </a:lt2>
      <a:accent1>
        <a:srgbClr val="F8971D"/>
      </a:accent1>
      <a:accent2>
        <a:srgbClr val="00ADC6"/>
      </a:accent2>
      <a:accent3>
        <a:srgbClr val="5BBF21"/>
      </a:accent3>
      <a:accent4>
        <a:srgbClr val="83389B"/>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3_Disclaimer">
  <a:themeElements>
    <a:clrScheme name="HRA">
      <a:dk1>
        <a:srgbClr val="332A86"/>
      </a:dk1>
      <a:lt1>
        <a:sysClr val="window" lastClr="FFFFFF"/>
      </a:lt1>
      <a:dk2>
        <a:srgbClr val="332A86"/>
      </a:dk2>
      <a:lt2>
        <a:srgbClr val="FFFFFF"/>
      </a:lt2>
      <a:accent1>
        <a:srgbClr val="F8971D"/>
      </a:accent1>
      <a:accent2>
        <a:srgbClr val="00ADC6"/>
      </a:accent2>
      <a:accent3>
        <a:srgbClr val="5BBF21"/>
      </a:accent3>
      <a:accent4>
        <a:srgbClr val="83389B"/>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5_Disclaimer">
  <a:themeElements>
    <a:clrScheme name="HRA">
      <a:dk1>
        <a:srgbClr val="332A86"/>
      </a:dk1>
      <a:lt1>
        <a:sysClr val="window" lastClr="FFFFFF"/>
      </a:lt1>
      <a:dk2>
        <a:srgbClr val="332A86"/>
      </a:dk2>
      <a:lt2>
        <a:srgbClr val="FFFFFF"/>
      </a:lt2>
      <a:accent1>
        <a:srgbClr val="F8971D"/>
      </a:accent1>
      <a:accent2>
        <a:srgbClr val="00ADC6"/>
      </a:accent2>
      <a:accent3>
        <a:srgbClr val="5BBF21"/>
      </a:accent3>
      <a:accent4>
        <a:srgbClr val="83389B"/>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6_Disclaimer">
  <a:themeElements>
    <a:clrScheme name="HRA">
      <a:dk1>
        <a:srgbClr val="332A86"/>
      </a:dk1>
      <a:lt1>
        <a:sysClr val="window" lastClr="FFFFFF"/>
      </a:lt1>
      <a:dk2>
        <a:srgbClr val="332A86"/>
      </a:dk2>
      <a:lt2>
        <a:srgbClr val="FFFFFF"/>
      </a:lt2>
      <a:accent1>
        <a:srgbClr val="F8971D"/>
      </a:accent1>
      <a:accent2>
        <a:srgbClr val="00ADC6"/>
      </a:accent2>
      <a:accent3>
        <a:srgbClr val="5BBF21"/>
      </a:accent3>
      <a:accent4>
        <a:srgbClr val="83389B"/>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7_Disclaimer">
  <a:themeElements>
    <a:clrScheme name="HRA">
      <a:dk1>
        <a:srgbClr val="332A86"/>
      </a:dk1>
      <a:lt1>
        <a:sysClr val="window" lastClr="FFFFFF"/>
      </a:lt1>
      <a:dk2>
        <a:srgbClr val="332A86"/>
      </a:dk2>
      <a:lt2>
        <a:srgbClr val="FFFFFF"/>
      </a:lt2>
      <a:accent1>
        <a:srgbClr val="F8971D"/>
      </a:accent1>
      <a:accent2>
        <a:srgbClr val="00ADC6"/>
      </a:accent2>
      <a:accent3>
        <a:srgbClr val="5BBF21"/>
      </a:accent3>
      <a:accent4>
        <a:srgbClr val="83389B"/>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8_Disclaimer">
  <a:themeElements>
    <a:clrScheme name="HRA">
      <a:dk1>
        <a:srgbClr val="332A86"/>
      </a:dk1>
      <a:lt1>
        <a:sysClr val="window" lastClr="FFFFFF"/>
      </a:lt1>
      <a:dk2>
        <a:srgbClr val="332A86"/>
      </a:dk2>
      <a:lt2>
        <a:srgbClr val="FFFFFF"/>
      </a:lt2>
      <a:accent1>
        <a:srgbClr val="F8971D"/>
      </a:accent1>
      <a:accent2>
        <a:srgbClr val="00ADC6"/>
      </a:accent2>
      <a:accent3>
        <a:srgbClr val="5BBF21"/>
      </a:accent3>
      <a:accent4>
        <a:srgbClr val="83389B"/>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slide suite">
  <a:themeElements>
    <a:clrScheme name="HRA">
      <a:dk1>
        <a:srgbClr val="332A86"/>
      </a:dk1>
      <a:lt1>
        <a:sysClr val="window" lastClr="FFFFFF"/>
      </a:lt1>
      <a:dk2>
        <a:srgbClr val="332A86"/>
      </a:dk2>
      <a:lt2>
        <a:srgbClr val="FFFFFF"/>
      </a:lt2>
      <a:accent1>
        <a:srgbClr val="F8971D"/>
      </a:accent1>
      <a:accent2>
        <a:srgbClr val="00ADC6"/>
      </a:accent2>
      <a:accent3>
        <a:srgbClr val="5BBF21"/>
      </a:accent3>
      <a:accent4>
        <a:srgbClr val="83389B"/>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isclaim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isclaimer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Disclaimer">
  <a:themeElements>
    <a:clrScheme name="HRA">
      <a:dk1>
        <a:srgbClr val="332A86"/>
      </a:dk1>
      <a:lt1>
        <a:sysClr val="window" lastClr="FFFFFF"/>
      </a:lt1>
      <a:dk2>
        <a:srgbClr val="332A86"/>
      </a:dk2>
      <a:lt2>
        <a:srgbClr val="FFFFFF"/>
      </a:lt2>
      <a:accent1>
        <a:srgbClr val="F8971D"/>
      </a:accent1>
      <a:accent2>
        <a:srgbClr val="00ADC6"/>
      </a:accent2>
      <a:accent3>
        <a:srgbClr val="5BBF21"/>
      </a:accent3>
      <a:accent4>
        <a:srgbClr val="83389B"/>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progress and plans for finance">
  <a:themeElements>
    <a:clrScheme name="HRA">
      <a:dk1>
        <a:srgbClr val="332A86"/>
      </a:dk1>
      <a:lt1>
        <a:sysClr val="window" lastClr="FFFFFF"/>
      </a:lt1>
      <a:dk2>
        <a:srgbClr val="332A86"/>
      </a:dk2>
      <a:lt2>
        <a:srgbClr val="FFFFFF"/>
      </a:lt2>
      <a:accent1>
        <a:srgbClr val="F8971D"/>
      </a:accent1>
      <a:accent2>
        <a:srgbClr val="00ADC6"/>
      </a:accent2>
      <a:accent3>
        <a:srgbClr val="5BBF21"/>
      </a:accent3>
      <a:accent4>
        <a:srgbClr val="83389B"/>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Disclaim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2_NHS Style">
  <a:themeElements>
    <a:clrScheme name="HRA">
      <a:dk1>
        <a:srgbClr val="332A86"/>
      </a:dk1>
      <a:lt1>
        <a:sysClr val="window" lastClr="FFFFFF"/>
      </a:lt1>
      <a:dk2>
        <a:srgbClr val="332A86"/>
      </a:dk2>
      <a:lt2>
        <a:srgbClr val="FFFFFF"/>
      </a:lt2>
      <a:accent1>
        <a:srgbClr val="F8971D"/>
      </a:accent1>
      <a:accent2>
        <a:srgbClr val="00ADC6"/>
      </a:accent2>
      <a:accent3>
        <a:srgbClr val="5BBF21"/>
      </a:accent3>
      <a:accent4>
        <a:srgbClr val="83389B"/>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24130</TotalTime>
  <Words>5916</Words>
  <Application>Microsoft Office PowerPoint</Application>
  <PresentationFormat>On-screen Show (4:3)</PresentationFormat>
  <Paragraphs>443</Paragraphs>
  <Slides>46</Slides>
  <Notes>45</Notes>
  <HiddenSlides>0</HiddenSlides>
  <MMClips>0</MMClips>
  <ScaleCrop>false</ScaleCrop>
  <HeadingPairs>
    <vt:vector size="4" baseType="variant">
      <vt:variant>
        <vt:lpstr>Theme</vt:lpstr>
      </vt:variant>
      <vt:variant>
        <vt:i4>19</vt:i4>
      </vt:variant>
      <vt:variant>
        <vt:lpstr>Slide Titles</vt:lpstr>
      </vt:variant>
      <vt:variant>
        <vt:i4>46</vt:i4>
      </vt:variant>
    </vt:vector>
  </HeadingPairs>
  <TitlesOfParts>
    <vt:vector size="65" baseType="lpstr">
      <vt:lpstr>Intro suite</vt:lpstr>
      <vt:lpstr>White slide suite</vt:lpstr>
      <vt:lpstr>Disclaimer</vt:lpstr>
      <vt:lpstr>Disclaimer Final</vt:lpstr>
      <vt:lpstr>1_Disclaimer</vt:lpstr>
      <vt:lpstr>3_progress and plans for finance</vt:lpstr>
      <vt:lpstr>Office Theme</vt:lpstr>
      <vt:lpstr>2_Disclaimer</vt:lpstr>
      <vt:lpstr>2_NHS Style</vt:lpstr>
      <vt:lpstr>2_progress and plans for finance</vt:lpstr>
      <vt:lpstr>3_NHS Style</vt:lpstr>
      <vt:lpstr>NHS Style</vt:lpstr>
      <vt:lpstr>progress and plans for finance</vt:lpstr>
      <vt:lpstr>4_Disclaimer</vt:lpstr>
      <vt:lpstr>3_Disclaimer</vt:lpstr>
      <vt:lpstr>5_Disclaimer</vt:lpstr>
      <vt:lpstr>6_Disclaimer</vt:lpstr>
      <vt:lpstr>7_Disclaimer</vt:lpstr>
      <vt:lpstr>8_Disclaimer</vt:lpstr>
      <vt:lpstr>HRA Approval:  training for commercial studies </vt:lpstr>
      <vt:lpstr>PowerPoint Presentation</vt:lpstr>
      <vt:lpstr>PowerPoint Presentation</vt:lpstr>
      <vt:lpstr>PowerPoint Presentation</vt:lpstr>
      <vt:lpstr>What are the implications of HRA Approval?</vt:lpstr>
      <vt:lpstr>HRA Approval:  HRA processes</vt:lpstr>
      <vt:lpstr>PowerPoint Presentation</vt:lpstr>
      <vt:lpstr>PowerPoint Presentation</vt:lpstr>
      <vt:lpstr>PowerPoint Presentation</vt:lpstr>
      <vt:lpstr>HRA Expectations of sponsors</vt:lpstr>
      <vt:lpstr>HRA Assessment Criteria and Standards</vt:lpstr>
      <vt:lpstr>Application package for HRA Approval</vt:lpstr>
      <vt:lpstr>Applying to HRA</vt:lpstr>
      <vt:lpstr>Agreements – commercial</vt:lpstr>
      <vt:lpstr>Costing – commercial studies</vt:lpstr>
      <vt:lpstr>HRA Initial Assessment Letter</vt:lpstr>
      <vt:lpstr>HRA Approval Letter</vt:lpstr>
      <vt:lpstr>Maximising benefit of new process</vt:lpstr>
      <vt:lpstr>Cross-border studies</vt:lpstr>
      <vt:lpstr>PowerPoint Presentation</vt:lpstr>
      <vt:lpstr>HRA Approval:  site level processes</vt:lpstr>
      <vt:lpstr>Site set-up stages</vt:lpstr>
      <vt:lpstr>PowerPoint Presentation</vt:lpstr>
      <vt:lpstr>PowerPoint Presentation</vt:lpstr>
      <vt:lpstr>PowerPoint Presentation</vt:lpstr>
      <vt:lpstr>PowerPoint Presentation</vt:lpstr>
      <vt:lpstr>Local Information Pack - commercial</vt:lpstr>
      <vt:lpstr>PowerPoint Presentation</vt:lpstr>
      <vt:lpstr>PowerPoint Presentation</vt:lpstr>
      <vt:lpstr>Key points for sponsors/applicants  in England</vt:lpstr>
      <vt:lpstr>Cross-border studies</vt:lpstr>
      <vt:lpstr>Cross-border studies from outside England</vt:lpstr>
      <vt:lpstr>HRA Approval will continue to develop further</vt:lpstr>
      <vt:lpstr>PowerPoint Presentation</vt:lpstr>
      <vt:lpstr>Amendments</vt:lpstr>
      <vt:lpstr>HRA amendment process</vt:lpstr>
      <vt:lpstr>For studies set up before March 2016</vt:lpstr>
      <vt:lpstr>Submitting Amendments</vt:lpstr>
      <vt:lpstr>Amendment Categorisation</vt:lpstr>
      <vt:lpstr>PowerPoint Presentation</vt:lpstr>
      <vt:lpstr>PowerPoint Presentation</vt:lpstr>
      <vt:lpstr>Site process</vt:lpstr>
      <vt:lpstr>PowerPoint Presentation</vt:lpstr>
      <vt:lpstr>Using the services offered by the NIHR Clinical Research Network </vt:lpstr>
      <vt:lpstr>NIHR Clinical Research Network</vt:lpstr>
      <vt:lpstr>Thank you    hra.approvalprogramme@nhs.net www.hra.nhs.uk</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 in one,  two or three lines</dc:title>
  <dc:creator>Keith Vernege</dc:creator>
  <cp:lastModifiedBy>Janet Messer</cp:lastModifiedBy>
  <cp:revision>300</cp:revision>
  <cp:lastPrinted>2016-01-21T09:01:59Z</cp:lastPrinted>
  <dcterms:created xsi:type="dcterms:W3CDTF">2015-09-30T13:50:37Z</dcterms:created>
  <dcterms:modified xsi:type="dcterms:W3CDTF">2016-11-17T18:55:37Z</dcterms:modified>
</cp:coreProperties>
</file>