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2"/>
  </p:notesMasterIdLst>
  <p:handoutMasterIdLst>
    <p:handoutMasterId r:id="rId13"/>
  </p:handoutMasterIdLst>
  <p:sldIdLst>
    <p:sldId id="272" r:id="rId5"/>
    <p:sldId id="293" r:id="rId6"/>
    <p:sldId id="294" r:id="rId7"/>
    <p:sldId id="284" r:id="rId8"/>
    <p:sldId id="291" r:id="rId9"/>
    <p:sldId id="286" r:id="rId10"/>
    <p:sldId id="29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messer" initials="Jm" lastIdx="16" clrIdx="0">
    <p:extLst>
      <p:ext uri="{19B8F6BF-5375-455C-9EA6-DF929625EA0E}">
        <p15:presenceInfo xmlns:p15="http://schemas.microsoft.com/office/powerpoint/2012/main" userId="Janet messer" providerId="None"/>
      </p:ext>
    </p:extLst>
  </p:cmAuthor>
  <p:cmAuthor id="2" name="Jonathan Fennelly-Barnwell" initials="JF" lastIdx="14" clrIdx="1">
    <p:extLst>
      <p:ext uri="{19B8F6BF-5375-455C-9EA6-DF929625EA0E}">
        <p15:presenceInfo xmlns:p15="http://schemas.microsoft.com/office/powerpoint/2012/main" userId="Jonathan Fennelly-Barnw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15FE3F-9851-4F61-91AD-1F7821597592}" v="4" dt="2022-05-11T14:54:40.3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59694" autoAdjust="0"/>
  </p:normalViewPr>
  <p:slideViewPr>
    <p:cSldViewPr snapToGrid="0">
      <p:cViewPr varScale="1">
        <p:scale>
          <a:sx n="68" d="100"/>
          <a:sy n="68" d="100"/>
        </p:scale>
        <p:origin x="2880"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Marriner" userId="62a8639e-57d8-4d67-8793-610f3ce3a4cf" providerId="ADAL" clId="{E115FE3F-9851-4F61-91AD-1F7821597592}"/>
    <pc:docChg chg="custSel addSld delSld modSld sldOrd">
      <pc:chgData name="Katie Marriner" userId="62a8639e-57d8-4d67-8793-610f3ce3a4cf" providerId="ADAL" clId="{E115FE3F-9851-4F61-91AD-1F7821597592}" dt="2022-05-11T14:59:58.512" v="565" actId="20577"/>
      <pc:docMkLst>
        <pc:docMk/>
      </pc:docMkLst>
      <pc:sldChg chg="modSp mod">
        <pc:chgData name="Katie Marriner" userId="62a8639e-57d8-4d67-8793-610f3ce3a4cf" providerId="ADAL" clId="{E115FE3F-9851-4F61-91AD-1F7821597592}" dt="2022-05-11T14:50:17.219" v="31" actId="20577"/>
        <pc:sldMkLst>
          <pc:docMk/>
          <pc:sldMk cId="3412030842" sldId="272"/>
        </pc:sldMkLst>
        <pc:spChg chg="mod">
          <ac:chgData name="Katie Marriner" userId="62a8639e-57d8-4d67-8793-610f3ce3a4cf" providerId="ADAL" clId="{E115FE3F-9851-4F61-91AD-1F7821597592}" dt="2022-05-11T14:50:17.219" v="31" actId="20577"/>
          <ac:spMkLst>
            <pc:docMk/>
            <pc:sldMk cId="3412030842" sldId="272"/>
            <ac:spMk id="4" creationId="{00000000-0000-0000-0000-000000000000}"/>
          </ac:spMkLst>
        </pc:spChg>
        <pc:spChg chg="mod">
          <ac:chgData name="Katie Marriner" userId="62a8639e-57d8-4d67-8793-610f3ce3a4cf" providerId="ADAL" clId="{E115FE3F-9851-4F61-91AD-1F7821597592}" dt="2022-05-11T14:50:08.740" v="16" actId="20577"/>
          <ac:spMkLst>
            <pc:docMk/>
            <pc:sldMk cId="3412030842" sldId="272"/>
            <ac:spMk id="5" creationId="{DE58EF96-8867-4E41-AB22-D2B043E2119B}"/>
          </ac:spMkLst>
        </pc:spChg>
      </pc:sldChg>
      <pc:sldChg chg="modSp mod">
        <pc:chgData name="Katie Marriner" userId="62a8639e-57d8-4d67-8793-610f3ce3a4cf" providerId="ADAL" clId="{E115FE3F-9851-4F61-91AD-1F7821597592}" dt="2022-05-11T14:59:58.512" v="565" actId="20577"/>
        <pc:sldMkLst>
          <pc:docMk/>
          <pc:sldMk cId="2003783058" sldId="284"/>
        </pc:sldMkLst>
        <pc:spChg chg="mod">
          <ac:chgData name="Katie Marriner" userId="62a8639e-57d8-4d67-8793-610f3ce3a4cf" providerId="ADAL" clId="{E115FE3F-9851-4F61-91AD-1F7821597592}" dt="2022-05-11T14:59:58.512" v="565" actId="20577"/>
          <ac:spMkLst>
            <pc:docMk/>
            <pc:sldMk cId="2003783058" sldId="284"/>
            <ac:spMk id="3" creationId="{60670DE6-C5CA-4C70-9CE3-F4B7F275FAFA}"/>
          </ac:spMkLst>
        </pc:spChg>
      </pc:sldChg>
      <pc:sldChg chg="modSp mod ord modNotesTx">
        <pc:chgData name="Katie Marriner" userId="62a8639e-57d8-4d67-8793-610f3ce3a4cf" providerId="ADAL" clId="{E115FE3F-9851-4F61-91AD-1F7821597592}" dt="2022-05-11T14:58:29.578" v="522" actId="14100"/>
        <pc:sldMkLst>
          <pc:docMk/>
          <pc:sldMk cId="1961802891" sldId="286"/>
        </pc:sldMkLst>
        <pc:spChg chg="mod">
          <ac:chgData name="Katie Marriner" userId="62a8639e-57d8-4d67-8793-610f3ce3a4cf" providerId="ADAL" clId="{E115FE3F-9851-4F61-91AD-1F7821597592}" dt="2022-05-11T14:58:29.578" v="522" actId="14100"/>
          <ac:spMkLst>
            <pc:docMk/>
            <pc:sldMk cId="1961802891" sldId="286"/>
            <ac:spMk id="2" creationId="{D5A523C4-9765-4643-95BC-69A6D0B19583}"/>
          </ac:spMkLst>
        </pc:spChg>
      </pc:sldChg>
      <pc:sldChg chg="ord">
        <pc:chgData name="Katie Marriner" userId="62a8639e-57d8-4d67-8793-610f3ce3a4cf" providerId="ADAL" clId="{E115FE3F-9851-4F61-91AD-1F7821597592}" dt="2022-05-11T14:55:35.636" v="266"/>
        <pc:sldMkLst>
          <pc:docMk/>
          <pc:sldMk cId="3137937526" sldId="292"/>
        </pc:sldMkLst>
      </pc:sldChg>
      <pc:sldChg chg="modSp add mod ord modNotesTx">
        <pc:chgData name="Katie Marriner" userId="62a8639e-57d8-4d67-8793-610f3ce3a4cf" providerId="ADAL" clId="{E115FE3F-9851-4F61-91AD-1F7821597592}" dt="2022-05-11T14:57:01.660" v="394" actId="20577"/>
        <pc:sldMkLst>
          <pc:docMk/>
          <pc:sldMk cId="680319720" sldId="293"/>
        </pc:sldMkLst>
        <pc:spChg chg="mod">
          <ac:chgData name="Katie Marriner" userId="62a8639e-57d8-4d67-8793-610f3ce3a4cf" providerId="ADAL" clId="{E115FE3F-9851-4F61-91AD-1F7821597592}" dt="2022-05-11T14:54:37.522" v="259" actId="20578"/>
          <ac:spMkLst>
            <pc:docMk/>
            <pc:sldMk cId="680319720" sldId="293"/>
            <ac:spMk id="3" creationId="{DD989223-3D89-4735-96EC-7321BE388901}"/>
          </ac:spMkLst>
        </pc:spChg>
      </pc:sldChg>
      <pc:sldChg chg="del">
        <pc:chgData name="Katie Marriner" userId="62a8639e-57d8-4d67-8793-610f3ce3a4cf" providerId="ADAL" clId="{E115FE3F-9851-4F61-91AD-1F7821597592}" dt="2022-05-11T14:50:29.241" v="32" actId="2696"/>
        <pc:sldMkLst>
          <pc:docMk/>
          <pc:sldMk cId="3629463650" sldId="293"/>
        </pc:sldMkLst>
      </pc:sldChg>
      <pc:sldChg chg="del">
        <pc:chgData name="Katie Marriner" userId="62a8639e-57d8-4d67-8793-610f3ce3a4cf" providerId="ADAL" clId="{E115FE3F-9851-4F61-91AD-1F7821597592}" dt="2022-05-11T14:50:31.675" v="33" actId="2696"/>
        <pc:sldMkLst>
          <pc:docMk/>
          <pc:sldMk cId="2715358708" sldId="294"/>
        </pc:sldMkLst>
      </pc:sldChg>
      <pc:sldChg chg="add ord modNotesTx">
        <pc:chgData name="Katie Marriner" userId="62a8639e-57d8-4d67-8793-610f3ce3a4cf" providerId="ADAL" clId="{E115FE3F-9851-4F61-91AD-1F7821597592}" dt="2022-05-11T14:57:27.860" v="506" actId="20577"/>
        <pc:sldMkLst>
          <pc:docMk/>
          <pc:sldMk cId="2751814948" sldId="294"/>
        </pc:sldMkLst>
      </pc:sldChg>
    </pc:docChg>
  </pc:docChgLst>
  <pc:docChgLst>
    <pc:chgData name="Katie Marriner" userId="62a8639e-57d8-4d67-8793-610f3ce3a4cf" providerId="ADAL" clId="{1893D90B-EBE3-4F24-8440-375CBA78E63C}"/>
    <pc:docChg chg="modSld sldOrd">
      <pc:chgData name="Katie Marriner" userId="62a8639e-57d8-4d67-8793-610f3ce3a4cf" providerId="ADAL" clId="{1893D90B-EBE3-4F24-8440-375CBA78E63C}" dt="2022-05-11T15:12:04.401" v="258" actId="6549"/>
      <pc:docMkLst>
        <pc:docMk/>
      </pc:docMkLst>
      <pc:sldChg chg="modNotesTx">
        <pc:chgData name="Katie Marriner" userId="62a8639e-57d8-4d67-8793-610f3ce3a4cf" providerId="ADAL" clId="{1893D90B-EBE3-4F24-8440-375CBA78E63C}" dt="2022-05-11T15:10:48.953" v="77" actId="20577"/>
        <pc:sldMkLst>
          <pc:docMk/>
          <pc:sldMk cId="2003783058" sldId="284"/>
        </pc:sldMkLst>
      </pc:sldChg>
      <pc:sldChg chg="modNotesTx">
        <pc:chgData name="Katie Marriner" userId="62a8639e-57d8-4d67-8793-610f3ce3a4cf" providerId="ADAL" clId="{1893D90B-EBE3-4F24-8440-375CBA78E63C}" dt="2022-05-11T15:12:04.401" v="258" actId="6549"/>
        <pc:sldMkLst>
          <pc:docMk/>
          <pc:sldMk cId="1961802891" sldId="286"/>
        </pc:sldMkLst>
      </pc:sldChg>
      <pc:sldChg chg="modNotesTx">
        <pc:chgData name="Katie Marriner" userId="62a8639e-57d8-4d67-8793-610f3ce3a4cf" providerId="ADAL" clId="{1893D90B-EBE3-4F24-8440-375CBA78E63C}" dt="2022-05-11T15:10:58.772" v="78" actId="6549"/>
        <pc:sldMkLst>
          <pc:docMk/>
          <pc:sldMk cId="2657100880" sldId="291"/>
        </pc:sldMkLst>
      </pc:sldChg>
      <pc:sldChg chg="ord modNotesTx">
        <pc:chgData name="Katie Marriner" userId="62a8639e-57d8-4d67-8793-610f3ce3a4cf" providerId="ADAL" clId="{1893D90B-EBE3-4F24-8440-375CBA78E63C}" dt="2022-05-11T15:11:48.433" v="256" actId="20577"/>
        <pc:sldMkLst>
          <pc:docMk/>
          <pc:sldMk cId="3137937526" sldId="292"/>
        </pc:sldMkLst>
      </pc:sldChg>
      <pc:sldChg chg="modNotesTx">
        <pc:chgData name="Katie Marriner" userId="62a8639e-57d8-4d67-8793-610f3ce3a4cf" providerId="ADAL" clId="{1893D90B-EBE3-4F24-8440-375CBA78E63C}" dt="2022-05-11T15:10:08.447" v="2" actId="6549"/>
        <pc:sldMkLst>
          <pc:docMk/>
          <pc:sldMk cId="680319720" sldId="293"/>
        </pc:sldMkLst>
      </pc:sldChg>
      <pc:sldChg chg="modNotesTx">
        <pc:chgData name="Katie Marriner" userId="62a8639e-57d8-4d67-8793-610f3ce3a4cf" providerId="ADAL" clId="{1893D90B-EBE3-4F24-8440-375CBA78E63C}" dt="2022-05-11T15:10:18.509" v="3" actId="6549"/>
        <pc:sldMkLst>
          <pc:docMk/>
          <pc:sldMk cId="2751814948" sldId="2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5654DD-F1FB-4618-81CF-552873E6AD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3CFA82-649E-4DBE-9F68-A266930BD2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E5026C-B217-4778-AABD-A3A1AC25D55F}" type="datetimeFigureOut">
              <a:rPr lang="en-GB" smtClean="0"/>
              <a:t>12/05/2022</a:t>
            </a:fld>
            <a:endParaRPr lang="en-GB"/>
          </a:p>
        </p:txBody>
      </p:sp>
      <p:sp>
        <p:nvSpPr>
          <p:cNvPr id="4" name="Footer Placeholder 3">
            <a:extLst>
              <a:ext uri="{FF2B5EF4-FFF2-40B4-BE49-F238E27FC236}">
                <a16:creationId xmlns:a16="http://schemas.microsoft.com/office/drawing/2014/main" id="{3032734B-0FAD-4191-A41B-6AB3808B918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BAFEDB2-8CED-4BE9-A57B-DD55BCE0D15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39FFDC-60A1-4F48-B811-06C593ED9D7F}" type="slidenum">
              <a:rPr lang="en-GB" smtClean="0"/>
              <a:t>‹#›</a:t>
            </a:fld>
            <a:endParaRPr lang="en-GB"/>
          </a:p>
        </p:txBody>
      </p:sp>
    </p:spTree>
    <p:extLst>
      <p:ext uri="{BB962C8B-B14F-4D97-AF65-F5344CB8AC3E}">
        <p14:creationId xmlns:p14="http://schemas.microsoft.com/office/powerpoint/2010/main" val="2022417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D78A5-3E54-4271-9CC1-94FBCF9AAD60}" type="datetimeFigureOut">
              <a:rPr lang="en-GB" smtClean="0"/>
              <a:t>12/05/2022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732AA-059A-46BD-9EAF-8CA8AB26FA0E}" type="slidenum">
              <a:rPr lang="en-GB" smtClean="0"/>
              <a:t>‹#›</a:t>
            </a:fld>
            <a:endParaRPr lang="en-GB"/>
          </a:p>
        </p:txBody>
      </p:sp>
    </p:spTree>
    <p:extLst>
      <p:ext uri="{BB962C8B-B14F-4D97-AF65-F5344CB8AC3E}">
        <p14:creationId xmlns:p14="http://schemas.microsoft.com/office/powerpoint/2010/main" val="3581503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2732AA-059A-46BD-9EAF-8CA8AB26FA0E}" type="slidenum">
              <a:rPr lang="en-GB" smtClean="0"/>
              <a:t>1</a:t>
            </a:fld>
            <a:endParaRPr lang="en-GB"/>
          </a:p>
        </p:txBody>
      </p:sp>
    </p:spTree>
    <p:extLst>
      <p:ext uri="{BB962C8B-B14F-4D97-AF65-F5344CB8AC3E}">
        <p14:creationId xmlns:p14="http://schemas.microsoft.com/office/powerpoint/2010/main" val="345532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 overview of the draft outturn position when compared to the financial plan for the year. </a:t>
            </a:r>
          </a:p>
        </p:txBody>
      </p:sp>
      <p:sp>
        <p:nvSpPr>
          <p:cNvPr id="4" name="Slide Number Placeholder 3"/>
          <p:cNvSpPr>
            <a:spLocks noGrp="1"/>
          </p:cNvSpPr>
          <p:nvPr>
            <p:ph type="sldNum" sz="quarter" idx="5"/>
          </p:nvPr>
        </p:nvSpPr>
        <p:spPr/>
        <p:txBody>
          <a:bodyPr/>
          <a:lstStyle/>
          <a:p>
            <a:fld id="{ED2732AA-059A-46BD-9EAF-8CA8AB26FA0E}" type="slidenum">
              <a:rPr lang="en-GB" smtClean="0"/>
              <a:t>2</a:t>
            </a:fld>
            <a:endParaRPr lang="en-GB"/>
          </a:p>
        </p:txBody>
      </p:sp>
    </p:spTree>
    <p:extLst>
      <p:ext uri="{BB962C8B-B14F-4D97-AF65-F5344CB8AC3E}">
        <p14:creationId xmlns:p14="http://schemas.microsoft.com/office/powerpoint/2010/main" val="796862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2732AA-059A-46BD-9EAF-8CA8AB26FA0E}" type="slidenum">
              <a:rPr lang="en-GB" smtClean="0"/>
              <a:t>3</a:t>
            </a:fld>
            <a:endParaRPr lang="en-GB"/>
          </a:p>
        </p:txBody>
      </p:sp>
    </p:spTree>
    <p:extLst>
      <p:ext uri="{BB962C8B-B14F-4D97-AF65-F5344CB8AC3E}">
        <p14:creationId xmlns:p14="http://schemas.microsoft.com/office/powerpoint/2010/main" val="613986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Now an update on some key movements in the draft financial statements.  </a:t>
            </a:r>
            <a:endParaRPr lang="en-GB" dirty="0"/>
          </a:p>
        </p:txBody>
      </p:sp>
      <p:sp>
        <p:nvSpPr>
          <p:cNvPr id="4" name="Slide Number Placeholder 3"/>
          <p:cNvSpPr>
            <a:spLocks noGrp="1"/>
          </p:cNvSpPr>
          <p:nvPr>
            <p:ph type="sldNum" sz="quarter" idx="5"/>
          </p:nvPr>
        </p:nvSpPr>
        <p:spPr/>
        <p:txBody>
          <a:bodyPr/>
          <a:lstStyle/>
          <a:p>
            <a:fld id="{ED2732AA-059A-46BD-9EAF-8CA8AB26FA0E}" type="slidenum">
              <a:rPr lang="en-GB" smtClean="0"/>
              <a:t>4</a:t>
            </a:fld>
            <a:endParaRPr lang="en-GB"/>
          </a:p>
        </p:txBody>
      </p:sp>
    </p:spTree>
    <p:extLst>
      <p:ext uri="{BB962C8B-B14F-4D97-AF65-F5344CB8AC3E}">
        <p14:creationId xmlns:p14="http://schemas.microsoft.com/office/powerpoint/2010/main" val="2403509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2732AA-059A-46BD-9EAF-8CA8AB26FA0E}" type="slidenum">
              <a:rPr lang="en-GB" smtClean="0"/>
              <a:t>5</a:t>
            </a:fld>
            <a:endParaRPr lang="en-GB"/>
          </a:p>
        </p:txBody>
      </p:sp>
    </p:spTree>
    <p:extLst>
      <p:ext uri="{BB962C8B-B14F-4D97-AF65-F5344CB8AC3E}">
        <p14:creationId xmlns:p14="http://schemas.microsoft.com/office/powerpoint/2010/main" val="1825996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2732AA-059A-46BD-9EAF-8CA8AB26FA0E}" type="slidenum">
              <a:rPr lang="en-GB" smtClean="0"/>
              <a:t>6</a:t>
            </a:fld>
            <a:endParaRPr lang="en-GB"/>
          </a:p>
        </p:txBody>
      </p:sp>
    </p:spTree>
    <p:extLst>
      <p:ext uri="{BB962C8B-B14F-4D97-AF65-F5344CB8AC3E}">
        <p14:creationId xmlns:p14="http://schemas.microsoft.com/office/powerpoint/2010/main" val="385934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0" kern="1200" dirty="0">
                <a:solidFill>
                  <a:schemeClr val="tx1"/>
                </a:solidFill>
                <a:effectLst/>
                <a:latin typeface="+mn-lt"/>
                <a:ea typeface="+mn-ea"/>
                <a:cs typeface="+mn-cs"/>
              </a:rPr>
              <a:t>Working towards laying ahead of parliamentary summer recess. </a:t>
            </a:r>
          </a:p>
          <a:p>
            <a:endParaRPr lang="en-GB" dirty="0"/>
          </a:p>
        </p:txBody>
      </p:sp>
      <p:sp>
        <p:nvSpPr>
          <p:cNvPr id="4" name="Slide Number Placeholder 3"/>
          <p:cNvSpPr>
            <a:spLocks noGrp="1"/>
          </p:cNvSpPr>
          <p:nvPr>
            <p:ph type="sldNum" sz="quarter" idx="5"/>
          </p:nvPr>
        </p:nvSpPr>
        <p:spPr/>
        <p:txBody>
          <a:bodyPr/>
          <a:lstStyle/>
          <a:p>
            <a:fld id="{ED2732AA-059A-46BD-9EAF-8CA8AB26FA0E}" type="slidenum">
              <a:rPr lang="en-GB" smtClean="0"/>
              <a:t>7</a:t>
            </a:fld>
            <a:endParaRPr lang="en-GB"/>
          </a:p>
        </p:txBody>
      </p:sp>
    </p:spTree>
    <p:extLst>
      <p:ext uri="{BB962C8B-B14F-4D97-AF65-F5344CB8AC3E}">
        <p14:creationId xmlns:p14="http://schemas.microsoft.com/office/powerpoint/2010/main" val="119487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73C5A39-9326-4D9A-B662-2404D7D2E3F3}"/>
              </a:ext>
            </a:extLst>
          </p:cNvPr>
          <p:cNvSpPr>
            <a:spLocks noGrp="1"/>
          </p:cNvSpPr>
          <p:nvPr>
            <p:ph type="body" sz="quarter" idx="10" hasCustomPrompt="1"/>
          </p:nvPr>
        </p:nvSpPr>
        <p:spPr>
          <a:xfrm>
            <a:off x="300446" y="1293542"/>
            <a:ext cx="5627428" cy="914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0">
                <a:solidFill>
                  <a:srgbClr val="003893"/>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4000" b="1" dirty="0">
                <a:solidFill>
                  <a:srgbClr val="0072CE"/>
                </a:solidFill>
                <a:latin typeface="Arial" panose="020B0604020202020204" pitchFamily="34" charset="0"/>
                <a:cs typeface="Arial" panose="020B0604020202020204" pitchFamily="34" charset="0"/>
              </a:rPr>
              <a:t>Title Arial 40</a:t>
            </a:r>
          </a:p>
          <a:p>
            <a:pPr lvl="0"/>
            <a:endParaRPr lang="en-GB" dirty="0"/>
          </a:p>
        </p:txBody>
      </p:sp>
      <p:sp>
        <p:nvSpPr>
          <p:cNvPr id="11" name="Text Placeholder 10">
            <a:extLst>
              <a:ext uri="{FF2B5EF4-FFF2-40B4-BE49-F238E27FC236}">
                <a16:creationId xmlns:a16="http://schemas.microsoft.com/office/drawing/2014/main" id="{EDD30085-6F94-40E6-9687-C10715099847}"/>
              </a:ext>
            </a:extLst>
          </p:cNvPr>
          <p:cNvSpPr>
            <a:spLocks noGrp="1"/>
          </p:cNvSpPr>
          <p:nvPr>
            <p:ph type="body" sz="quarter" idx="12" hasCustomPrompt="1"/>
          </p:nvPr>
        </p:nvSpPr>
        <p:spPr>
          <a:xfrm>
            <a:off x="6412412" y="5602172"/>
            <a:ext cx="2465581" cy="914400"/>
          </a:xfrm>
          <a:prstGeom prst="rect">
            <a:avLst/>
          </a:prstGeom>
        </p:spPr>
        <p:txBody>
          <a:bodyPr/>
          <a:lstStyle>
            <a:lvl2pPr marL="457200" indent="0">
              <a:buNone/>
              <a:defRPr/>
            </a:lvl2pPr>
          </a:lstStyle>
          <a:p>
            <a:pPr lvl="1"/>
            <a:r>
              <a:rPr lang="en-US" dirty="0"/>
              <a:t>Text Arial 24</a:t>
            </a:r>
          </a:p>
        </p:txBody>
      </p:sp>
    </p:spTree>
    <p:extLst>
      <p:ext uri="{BB962C8B-B14F-4D97-AF65-F5344CB8AC3E}">
        <p14:creationId xmlns:p14="http://schemas.microsoft.com/office/powerpoint/2010/main" val="311974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bann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ED7E80-A320-492C-A4F9-5DA52DD345D9}"/>
              </a:ext>
            </a:extLst>
          </p:cNvPr>
          <p:cNvSpPr/>
          <p:nvPr userDrawn="1"/>
        </p:nvSpPr>
        <p:spPr>
          <a:xfrm>
            <a:off x="0" y="2036723"/>
            <a:ext cx="9144000" cy="1919919"/>
          </a:xfrm>
          <a:prstGeom prst="rect">
            <a:avLst/>
          </a:prstGeom>
          <a:solidFill>
            <a:srgbClr val="0030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424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pic>
        <p:nvPicPr>
          <p:cNvPr id="5" name="Picture 4" descr="G:\Shared Drive\Communications\5. Resources\Brand\Logo\NHS Health Research Authority RGB Blue.jpg"/>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5184141" y="4"/>
            <a:ext cx="3959860" cy="1457325"/>
          </a:xfrm>
          <a:prstGeom prst="rect">
            <a:avLst/>
          </a:prstGeom>
          <a:noFill/>
          <a:ln>
            <a:noFill/>
          </a:ln>
          <a:extLst>
            <a:ext uri="{53640926-AAD7-44D8-BBD7-CCE9431645EC}">
              <a14:shadowObscured xmlns:a14="http://schemas.microsoft.com/office/drawing/2010/main"/>
            </a:ext>
          </a:extLst>
        </p:spPr>
      </p:pic>
      <p:sp>
        <p:nvSpPr>
          <p:cNvPr id="9" name="Text Placeholder 8">
            <a:extLst>
              <a:ext uri="{FF2B5EF4-FFF2-40B4-BE49-F238E27FC236}">
                <a16:creationId xmlns:a16="http://schemas.microsoft.com/office/drawing/2014/main" id="{4E0AA94F-1241-414B-A4A4-9C2ACC4CDE79}"/>
              </a:ext>
            </a:extLst>
          </p:cNvPr>
          <p:cNvSpPr>
            <a:spLocks noGrp="1"/>
          </p:cNvSpPr>
          <p:nvPr>
            <p:ph type="body" sz="quarter" idx="10" hasCustomPrompt="1"/>
          </p:nvPr>
        </p:nvSpPr>
        <p:spPr>
          <a:xfrm>
            <a:off x="232699" y="1305762"/>
            <a:ext cx="3890414" cy="914400"/>
          </a:xfrm>
          <a:prstGeom prst="rect">
            <a:avLst/>
          </a:prstGeom>
        </p:spPr>
        <p:txBody>
          <a:bodyPr/>
          <a:lstStyle>
            <a:lvl1pPr>
              <a:defRPr>
                <a:solidFill>
                  <a:schemeClr val="accent1"/>
                </a:solidFill>
              </a:defRPr>
            </a:lvl1pPr>
          </a:lstStyle>
          <a:p>
            <a:pPr lvl="0"/>
            <a:r>
              <a:rPr lang="en-US" dirty="0"/>
              <a:t>Title, Arial 40</a:t>
            </a:r>
            <a:endParaRPr lang="en-GB" dirty="0"/>
          </a:p>
        </p:txBody>
      </p:sp>
      <p:sp>
        <p:nvSpPr>
          <p:cNvPr id="11" name="Text Placeholder 10">
            <a:extLst>
              <a:ext uri="{FF2B5EF4-FFF2-40B4-BE49-F238E27FC236}">
                <a16:creationId xmlns:a16="http://schemas.microsoft.com/office/drawing/2014/main" id="{1F5B7682-70E1-45B2-B01B-65782445CC13}"/>
              </a:ext>
            </a:extLst>
          </p:cNvPr>
          <p:cNvSpPr>
            <a:spLocks noGrp="1"/>
          </p:cNvSpPr>
          <p:nvPr>
            <p:ph type="body" sz="quarter" idx="11" hasCustomPrompt="1"/>
          </p:nvPr>
        </p:nvSpPr>
        <p:spPr>
          <a:xfrm>
            <a:off x="232699" y="2514599"/>
            <a:ext cx="8620356" cy="3778135"/>
          </a:xfrm>
          <a:prstGeom prst="rect">
            <a:avLst/>
          </a:prstGeom>
        </p:spPr>
        <p:txBody>
          <a:bodyPr/>
          <a:lstStyle>
            <a:lvl1pPr>
              <a:defRPr/>
            </a:lvl1pPr>
            <a:lvl2pPr>
              <a:defRPr sz="2400"/>
            </a:lvl2pPr>
          </a:lstStyle>
          <a:p>
            <a:pPr lvl="1"/>
            <a:r>
              <a:rPr lang="en-US" dirty="0"/>
              <a:t>Arial 24</a:t>
            </a:r>
          </a:p>
        </p:txBody>
      </p:sp>
    </p:spTree>
    <p:extLst>
      <p:ext uri="{BB962C8B-B14F-4D97-AF65-F5344CB8AC3E}">
        <p14:creationId xmlns:p14="http://schemas.microsoft.com/office/powerpoint/2010/main" val="361029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able Placeholder 8">
            <a:extLst>
              <a:ext uri="{FF2B5EF4-FFF2-40B4-BE49-F238E27FC236}">
                <a16:creationId xmlns:a16="http://schemas.microsoft.com/office/drawing/2014/main" id="{A8A009E2-3D48-4500-BFC5-66D51DEA919A}"/>
              </a:ext>
            </a:extLst>
          </p:cNvPr>
          <p:cNvSpPr>
            <a:spLocks noGrp="1"/>
          </p:cNvSpPr>
          <p:nvPr>
            <p:ph type="tbl" sz="quarter" idx="10"/>
          </p:nvPr>
        </p:nvSpPr>
        <p:spPr>
          <a:xfrm>
            <a:off x="955964" y="2220162"/>
            <a:ext cx="7207134" cy="4314306"/>
          </a:xfrm>
          <a:prstGeom prst="rect">
            <a:avLst/>
          </a:prstGeom>
        </p:spPr>
        <p:txBody>
          <a:bodyPr/>
          <a:lstStyle/>
          <a:p>
            <a:endParaRPr lang="en-GB" dirty="0"/>
          </a:p>
        </p:txBody>
      </p:sp>
      <p:sp>
        <p:nvSpPr>
          <p:cNvPr id="10" name="Text Placeholder 8">
            <a:extLst>
              <a:ext uri="{FF2B5EF4-FFF2-40B4-BE49-F238E27FC236}">
                <a16:creationId xmlns:a16="http://schemas.microsoft.com/office/drawing/2014/main" id="{446B102F-45E4-4218-BD0F-6B451CC5807E}"/>
              </a:ext>
            </a:extLst>
          </p:cNvPr>
          <p:cNvSpPr>
            <a:spLocks noGrp="1"/>
          </p:cNvSpPr>
          <p:nvPr>
            <p:ph type="body" sz="quarter" idx="11" hasCustomPrompt="1"/>
          </p:nvPr>
        </p:nvSpPr>
        <p:spPr>
          <a:xfrm>
            <a:off x="232699" y="1305762"/>
            <a:ext cx="3890414" cy="914400"/>
          </a:xfrm>
          <a:prstGeom prst="rect">
            <a:avLst/>
          </a:prstGeom>
        </p:spPr>
        <p:txBody>
          <a:bodyPr/>
          <a:lstStyle>
            <a:lvl1pPr>
              <a:defRPr>
                <a:solidFill>
                  <a:schemeClr val="accent1"/>
                </a:solidFill>
              </a:defRPr>
            </a:lvl1pPr>
          </a:lstStyle>
          <a:p>
            <a:pPr lvl="0"/>
            <a:r>
              <a:rPr lang="en-US" dirty="0"/>
              <a:t>Title, Arial 40</a:t>
            </a:r>
            <a:endParaRPr lang="en-GB" dirty="0"/>
          </a:p>
        </p:txBody>
      </p:sp>
    </p:spTree>
    <p:extLst>
      <p:ext uri="{BB962C8B-B14F-4D97-AF65-F5344CB8AC3E}">
        <p14:creationId xmlns:p14="http://schemas.microsoft.com/office/powerpoint/2010/main" val="20311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0851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G:\Shared Drive\Communications\5. Resources\Brand\Logo\NHS Health Research Authority RGB Blue.jpg">
            <a:extLst>
              <a:ext uri="{FF2B5EF4-FFF2-40B4-BE49-F238E27FC236}">
                <a16:creationId xmlns:a16="http://schemas.microsoft.com/office/drawing/2014/main" id="{D4C853AE-6535-454F-9565-AD09609E345F}"/>
              </a:ext>
            </a:extLst>
          </p:cNvPr>
          <p:cNvPicPr/>
          <p:nvPr userDrawn="1"/>
        </p:nvPicPr>
        <p:blipFill rotWithShape="1">
          <a:blip r:embed="rId7" cstate="screen">
            <a:extLst>
              <a:ext uri="{28A0092B-C50C-407E-A947-70E740481C1C}">
                <a14:useLocalDpi xmlns:a14="http://schemas.microsoft.com/office/drawing/2010/main"/>
              </a:ext>
            </a:extLst>
          </a:blip>
          <a:srcRect/>
          <a:stretch/>
        </p:blipFill>
        <p:spPr bwMode="auto">
          <a:xfrm>
            <a:off x="5184141" y="4"/>
            <a:ext cx="3959860" cy="14573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25200494"/>
      </p:ext>
    </p:extLst>
  </p:cSld>
  <p:clrMap bg1="lt1" tx1="dk1" bg2="lt2" tx2="dk2" accent1="accent1" accent2="accent2" accent3="accent3" accent4="accent4" accent5="accent5" accent6="accent6" hlink="hlink" folHlink="folHlink"/>
  <p:sldLayoutIdLst>
    <p:sldLayoutId id="2147483678" r:id="rId1"/>
    <p:sldLayoutId id="2147483663" r:id="rId2"/>
    <p:sldLayoutId id="2147483674" r:id="rId3"/>
    <p:sldLayoutId id="2147483666"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324302"/>
            <a:ext cx="9144000" cy="5623035"/>
          </a:xfrm>
          <a:prstGeom prst="rect">
            <a:avLst/>
          </a:prstGeom>
        </p:spPr>
      </p:pic>
      <p:sp>
        <p:nvSpPr>
          <p:cNvPr id="4" name="Title 3">
            <a:extLst>
              <a:ext uri="{C183D7F6-B498-43B3-948B-1728B52AA6E4}">
                <adec:decorative xmlns:adec="http://schemas.microsoft.com/office/drawing/2017/decorative" val="0"/>
              </a:ext>
            </a:extLst>
          </p:cNvPr>
          <p:cNvSpPr txBox="1">
            <a:spLocks noGrp="1"/>
          </p:cNvSpPr>
          <p:nvPr>
            <p:ph type="title" idx="4294967295"/>
          </p:nvPr>
        </p:nvSpPr>
        <p:spPr>
          <a:xfrm>
            <a:off x="0" y="616416"/>
            <a:ext cx="6667403"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0072CE"/>
                </a:solidFill>
                <a:effectLst/>
                <a:uLnTx/>
                <a:uFillTx/>
                <a:latin typeface="Arial" panose="020B0604020202020204" pitchFamily="34" charset="0"/>
                <a:ea typeface="+mn-ea"/>
                <a:cs typeface="Arial" panose="020B0604020202020204" pitchFamily="34" charset="0"/>
              </a:rPr>
              <a:t>HRA 2021-22 Draft Outturn</a:t>
            </a:r>
          </a:p>
        </p:txBody>
      </p:sp>
      <p:sp>
        <p:nvSpPr>
          <p:cNvPr id="5" name="Speaker">
            <a:extLst>
              <a:ext uri="{FF2B5EF4-FFF2-40B4-BE49-F238E27FC236}">
                <a16:creationId xmlns:a16="http://schemas.microsoft.com/office/drawing/2014/main" id="{DE58EF96-8867-4E41-AB22-D2B043E2119B}"/>
              </a:ext>
            </a:extLst>
          </p:cNvPr>
          <p:cNvSpPr txBox="1">
            <a:spLocks/>
          </p:cNvSpPr>
          <p:nvPr/>
        </p:nvSpPr>
        <p:spPr bwMode="gray">
          <a:xfrm>
            <a:off x="5909734" y="5690737"/>
            <a:ext cx="3294612" cy="430887"/>
          </a:xfrm>
          <a:prstGeom prst="rect">
            <a:avLst/>
          </a:prstGeom>
        </p:spPr>
        <p:txBody>
          <a:bodyPr vert="horz" wrap="square" lIns="0" tIns="0" rIns="0" bIns="0" rtlCol="0"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kern="1200" baseline="0">
                <a:solidFill>
                  <a:schemeClr val="tx1"/>
                </a:solidFill>
                <a:latin typeface="+mn-lt"/>
                <a:ea typeface="+mn-ea"/>
                <a:cs typeface="+mn-cs"/>
              </a:defRPr>
            </a:lvl1pPr>
            <a:lvl2pPr marL="544279" indent="0" algn="ctr" defTabSz="1088558" rtl="0" eaLnBrk="1" latinLnBrk="0" hangingPunct="1">
              <a:spcBef>
                <a:spcPts val="600"/>
              </a:spcBef>
              <a:buClr>
                <a:schemeClr val="accent1"/>
              </a:buClr>
              <a:buSzPct val="100000"/>
              <a:buFont typeface="Wingdings" pitchFamily="2" charset="2"/>
              <a:buNone/>
              <a:defRPr sz="1800" kern="1200">
                <a:solidFill>
                  <a:schemeClr val="tx1">
                    <a:tint val="75000"/>
                  </a:schemeClr>
                </a:solidFill>
                <a:latin typeface="+mn-lt"/>
                <a:ea typeface="+mn-ea"/>
                <a:cs typeface="+mn-cs"/>
              </a:defRPr>
            </a:lvl2pPr>
            <a:lvl3pPr marL="1088558" indent="0" algn="ctr" defTabSz="1088558" rtl="0" eaLnBrk="1" latinLnBrk="0" hangingPunct="1">
              <a:spcBef>
                <a:spcPts val="300"/>
              </a:spcBef>
              <a:buClr>
                <a:schemeClr val="tx1"/>
              </a:buClr>
              <a:buSzPct val="100000"/>
              <a:buFont typeface="Arial" panose="020B0604020202020204" pitchFamily="34" charset="0"/>
              <a:buNone/>
              <a:defRPr lang="en-US" sz="1800" kern="1200" noProof="0">
                <a:solidFill>
                  <a:schemeClr val="tx1">
                    <a:tint val="75000"/>
                  </a:schemeClr>
                </a:solidFill>
                <a:latin typeface="+mn-lt"/>
                <a:ea typeface="+mn-ea"/>
                <a:cs typeface="+mn-cs"/>
              </a:defRPr>
            </a:lvl3pPr>
            <a:lvl4pPr marL="1632837" indent="0" algn="ctr" defTabSz="1088558" rtl="0" eaLnBrk="1" latinLnBrk="0" hangingPunct="1">
              <a:spcBef>
                <a:spcPts val="300"/>
              </a:spcBef>
              <a:buClr>
                <a:schemeClr val="tx1"/>
              </a:buClr>
              <a:buSzPct val="120000"/>
              <a:buFont typeface="Arial" pitchFamily="34" charset="0"/>
              <a:buNone/>
              <a:defRPr sz="1600" kern="1200">
                <a:solidFill>
                  <a:schemeClr val="tx1">
                    <a:tint val="75000"/>
                  </a:schemeClr>
                </a:solidFill>
                <a:latin typeface="+mn-lt"/>
                <a:ea typeface="+mn-ea"/>
                <a:cs typeface="+mn-cs"/>
              </a:defRPr>
            </a:lvl4pPr>
            <a:lvl5pPr marL="2177116" indent="0" algn="ctr" defTabSz="1088558" rtl="0" eaLnBrk="1" latinLnBrk="0" hangingPunct="1">
              <a:spcBef>
                <a:spcPts val="100"/>
              </a:spcBef>
              <a:buClr>
                <a:schemeClr val="tx1"/>
              </a:buClr>
              <a:buSzPct val="100000"/>
              <a:buFont typeface="Symbol" panose="05050102010706020507" pitchFamily="18" charset="2"/>
              <a:buNone/>
              <a:defRPr sz="1400" kern="1200" baseline="0">
                <a:solidFill>
                  <a:schemeClr val="tx1">
                    <a:tint val="75000"/>
                  </a:schemeClr>
                </a:solidFill>
                <a:latin typeface="+mn-lt"/>
                <a:ea typeface="+mn-ea"/>
                <a:cs typeface="+mn-cs"/>
              </a:defRPr>
            </a:lvl5pPr>
            <a:lvl6pPr marL="2721396" indent="0" algn="ctr" defTabSz="1088558"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675" indent="0" algn="ctr" defTabSz="1088558"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954" indent="0" algn="ctr" defTabSz="1088558"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233" indent="0" algn="ctr" defTabSz="1088558"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US" sz="2400" dirty="0">
                <a:solidFill>
                  <a:schemeClr val="bg1"/>
                </a:solidFill>
                <a:latin typeface="Arial" panose="020B0604020202020204" pitchFamily="34" charset="0"/>
                <a:cs typeface="Arial" panose="020B0604020202020204" pitchFamily="34" charset="0"/>
              </a:rPr>
              <a:t>Katie Marriner</a:t>
            </a:r>
          </a:p>
          <a:p>
            <a:r>
              <a:rPr lang="en-US" sz="2400" dirty="0">
                <a:solidFill>
                  <a:schemeClr val="bg1"/>
                </a:solidFill>
                <a:latin typeface="Arial" panose="020B0604020202020204" pitchFamily="34" charset="0"/>
                <a:cs typeface="Arial" panose="020B0604020202020204" pitchFamily="34" charset="0"/>
              </a:rPr>
              <a:t>HRA Board </a:t>
            </a:r>
          </a:p>
          <a:p>
            <a:r>
              <a:rPr lang="en-US" sz="2400" dirty="0">
                <a:solidFill>
                  <a:schemeClr val="bg1"/>
                </a:solidFill>
                <a:latin typeface="Arial" panose="020B0604020202020204" pitchFamily="34" charset="0"/>
                <a:cs typeface="Arial" panose="020B0604020202020204" pitchFamily="34" charset="0"/>
              </a:rPr>
              <a:t>May 2022</a:t>
            </a:r>
          </a:p>
        </p:txBody>
      </p:sp>
    </p:spTree>
    <p:extLst>
      <p:ext uri="{BB962C8B-B14F-4D97-AF65-F5344CB8AC3E}">
        <p14:creationId xmlns:p14="http://schemas.microsoft.com/office/powerpoint/2010/main" val="341203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3393B9-42E8-4DA3-B0A8-BB5AC36167C9}"/>
              </a:ext>
            </a:extLst>
          </p:cNvPr>
          <p:cNvSpPr>
            <a:spLocks noGrp="1"/>
          </p:cNvSpPr>
          <p:nvPr>
            <p:ph type="title" idx="4294967295"/>
          </p:nvPr>
        </p:nvSpPr>
        <p:spPr>
          <a:xfrm>
            <a:off x="232698" y="338199"/>
            <a:ext cx="8836873" cy="914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2021-22 Outturn Position </a:t>
            </a:r>
          </a:p>
        </p:txBody>
      </p:sp>
      <p:sp>
        <p:nvSpPr>
          <p:cNvPr id="3" name="Text Placeholder 2">
            <a:extLst>
              <a:ext uri="{FF2B5EF4-FFF2-40B4-BE49-F238E27FC236}">
                <a16:creationId xmlns:a16="http://schemas.microsoft.com/office/drawing/2014/main" id="{DD989223-3D89-4735-96EC-7321BE388901}"/>
              </a:ext>
            </a:extLst>
          </p:cNvPr>
          <p:cNvSpPr>
            <a:spLocks noGrp="1"/>
          </p:cNvSpPr>
          <p:nvPr>
            <p:ph type="body" sz="quarter" idx="11"/>
          </p:nvPr>
        </p:nvSpPr>
        <p:spPr>
          <a:xfrm>
            <a:off x="232698" y="3205715"/>
            <a:ext cx="8620356" cy="3090801"/>
          </a:xfrm>
        </p:spPr>
        <p:txBody>
          <a:bodyPr/>
          <a:lstStyle/>
          <a:p>
            <a:r>
              <a:rPr lang="en-GB" sz="1800" b="1" dirty="0"/>
              <a:t>Revenue underspend;</a:t>
            </a:r>
          </a:p>
          <a:p>
            <a:pPr marL="285750" indent="-285750">
              <a:spcBef>
                <a:spcPts val="0"/>
              </a:spcBef>
              <a:buFont typeface="Arial" panose="020B0604020202020204" pitchFamily="34" charset="0"/>
              <a:buChar char="•"/>
            </a:pPr>
            <a:r>
              <a:rPr lang="en-GB" sz="1800" dirty="0"/>
              <a:t>Economies achieved by adopting a more virtual business model including moving to a virtual ethics service and greater reliance on technology to do our business </a:t>
            </a:r>
          </a:p>
          <a:p>
            <a:pPr marL="285750" lvl="0" indent="-285750" fontAlgn="base">
              <a:spcBef>
                <a:spcPts val="0"/>
              </a:spcBef>
              <a:buFont typeface="Arial" panose="020B0604020202020204" pitchFamily="34" charset="0"/>
              <a:buChar char="•"/>
            </a:pPr>
            <a:r>
              <a:rPr lang="en-GB" sz="1800" dirty="0"/>
              <a:t>A challenging external environment impacting on our ability to attract talent and grow our staff group at the desired pace to appropriately resource our services and aims.   </a:t>
            </a:r>
          </a:p>
          <a:p>
            <a:pPr marL="285750" lvl="0" indent="-285750" fontAlgn="base">
              <a:spcBef>
                <a:spcPts val="0"/>
              </a:spcBef>
              <a:buFont typeface="Arial" panose="020B0604020202020204" pitchFamily="34" charset="0"/>
              <a:buChar char="•"/>
            </a:pPr>
            <a:r>
              <a:rPr lang="en-GB" sz="1800" dirty="0"/>
              <a:t>727k of the revenue underspend relates to RSP, which has been reprofiled. </a:t>
            </a:r>
          </a:p>
          <a:p>
            <a:pPr fontAlgn="base"/>
            <a:r>
              <a:rPr lang="en-GB" sz="1800" b="1" dirty="0"/>
              <a:t>  Capital underspend;</a:t>
            </a:r>
          </a:p>
          <a:p>
            <a:pPr marL="285750" lvl="0" indent="-285750" fontAlgn="base">
              <a:buFont typeface="Arial" panose="020B0604020202020204" pitchFamily="34" charset="0"/>
              <a:buChar char="•"/>
            </a:pPr>
            <a:r>
              <a:rPr lang="en-GB" sz="1800" dirty="0"/>
              <a:t>A strategic review of our research systems transformation following the successful delivery of combined review so that we can learn from the first phase and incorporate this learning in the next phase of the delivery (reprofiled)</a:t>
            </a:r>
          </a:p>
          <a:p>
            <a:pPr fontAlgn="base"/>
            <a:r>
              <a:rPr lang="en-GB" sz="1600" dirty="0"/>
              <a:t> </a:t>
            </a:r>
            <a:endParaRPr lang="en-GB" sz="1200" dirty="0"/>
          </a:p>
          <a:p>
            <a:pPr marL="571500" indent="-571500">
              <a:buFont typeface="Arial" panose="020B0604020202020204" pitchFamily="34" charset="0"/>
              <a:buChar char="•"/>
            </a:pPr>
            <a:endParaRPr lang="en-GB" sz="2400" dirty="0"/>
          </a:p>
          <a:p>
            <a:pPr marL="571500" indent="-571500">
              <a:buFont typeface="Arial" panose="020B0604020202020204" pitchFamily="34" charset="0"/>
              <a:buChar char="•"/>
            </a:pPr>
            <a:endParaRPr lang="en-GB" sz="2400" dirty="0"/>
          </a:p>
          <a:p>
            <a:pPr marL="571500" indent="-571500">
              <a:buFont typeface="Arial" panose="020B0604020202020204" pitchFamily="34" charset="0"/>
              <a:buChar char="•"/>
            </a:pPr>
            <a:endParaRPr lang="en-GB" sz="2400" dirty="0"/>
          </a:p>
        </p:txBody>
      </p:sp>
      <p:graphicFrame>
        <p:nvGraphicFramePr>
          <p:cNvPr id="4" name="Table 3">
            <a:extLst>
              <a:ext uri="{FF2B5EF4-FFF2-40B4-BE49-F238E27FC236}">
                <a16:creationId xmlns:a16="http://schemas.microsoft.com/office/drawing/2014/main" id="{BB241DF8-B9E5-4C54-BD7B-D41895B5A710}"/>
              </a:ext>
            </a:extLst>
          </p:cNvPr>
          <p:cNvGraphicFramePr>
            <a:graphicFrameLocks noGrp="1"/>
          </p:cNvGraphicFramePr>
          <p:nvPr/>
        </p:nvGraphicFramePr>
        <p:xfrm>
          <a:off x="571735" y="1252599"/>
          <a:ext cx="7530273" cy="1828800"/>
        </p:xfrm>
        <a:graphic>
          <a:graphicData uri="http://schemas.openxmlformats.org/drawingml/2006/table">
            <a:tbl>
              <a:tblPr firstRow="1" firstCol="1" bandRow="1">
                <a:tableStyleId>{5C22544A-7EE6-4342-B048-85BDC9FD1C3A}</a:tableStyleId>
              </a:tblPr>
              <a:tblGrid>
                <a:gridCol w="1767309">
                  <a:extLst>
                    <a:ext uri="{9D8B030D-6E8A-4147-A177-3AD203B41FA5}">
                      <a16:colId xmlns:a16="http://schemas.microsoft.com/office/drawing/2014/main" val="3189345105"/>
                    </a:ext>
                  </a:extLst>
                </a:gridCol>
                <a:gridCol w="1534285">
                  <a:extLst>
                    <a:ext uri="{9D8B030D-6E8A-4147-A177-3AD203B41FA5}">
                      <a16:colId xmlns:a16="http://schemas.microsoft.com/office/drawing/2014/main" val="3754317929"/>
                    </a:ext>
                  </a:extLst>
                </a:gridCol>
                <a:gridCol w="1536790">
                  <a:extLst>
                    <a:ext uri="{9D8B030D-6E8A-4147-A177-3AD203B41FA5}">
                      <a16:colId xmlns:a16="http://schemas.microsoft.com/office/drawing/2014/main" val="100573237"/>
                    </a:ext>
                  </a:extLst>
                </a:gridCol>
                <a:gridCol w="1444082">
                  <a:extLst>
                    <a:ext uri="{9D8B030D-6E8A-4147-A177-3AD203B41FA5}">
                      <a16:colId xmlns:a16="http://schemas.microsoft.com/office/drawing/2014/main" val="1461289740"/>
                    </a:ext>
                  </a:extLst>
                </a:gridCol>
                <a:gridCol w="1247807">
                  <a:extLst>
                    <a:ext uri="{9D8B030D-6E8A-4147-A177-3AD203B41FA5}">
                      <a16:colId xmlns:a16="http://schemas.microsoft.com/office/drawing/2014/main" val="2946890778"/>
                    </a:ext>
                  </a:extLst>
                </a:gridCol>
              </a:tblGrid>
              <a:tr h="530537">
                <a:tc>
                  <a:txBody>
                    <a:bodyPr/>
                    <a:lstStyle/>
                    <a:p>
                      <a:r>
                        <a:rPr lang="en-GB" sz="2000">
                          <a:effectLst/>
                        </a:rPr>
                        <a:t>Expenditure type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2021-22 Budget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2021-22 Outturn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Variance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Variance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6378607"/>
                  </a:ext>
                </a:extLst>
              </a:tr>
              <a:tr h="265268">
                <a:tc>
                  <a:txBody>
                    <a:bodyPr/>
                    <a:lstStyle/>
                    <a:p>
                      <a:r>
                        <a:rPr lang="en-GB" sz="2000">
                          <a:effectLst/>
                        </a:rPr>
                        <a:t>Revenue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20,276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17,659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-2,617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-13%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0950701"/>
                  </a:ext>
                </a:extLst>
              </a:tr>
              <a:tr h="265268">
                <a:tc>
                  <a:txBody>
                    <a:bodyPr/>
                    <a:lstStyle/>
                    <a:p>
                      <a:r>
                        <a:rPr lang="en-GB" sz="2000">
                          <a:effectLst/>
                        </a:rPr>
                        <a:t>Capital</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2,765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1,160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-1,605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-58%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9936755"/>
                  </a:ext>
                </a:extLst>
              </a:tr>
              <a:tr h="265268">
                <a:tc>
                  <a:txBody>
                    <a:bodyPr/>
                    <a:lstStyle/>
                    <a:p>
                      <a:r>
                        <a:rPr lang="en-GB" sz="2000">
                          <a:effectLst/>
                        </a:rPr>
                        <a:t>Depreciation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1,678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1,629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-49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6721235"/>
                  </a:ext>
                </a:extLst>
              </a:tr>
              <a:tr h="265268">
                <a:tc>
                  <a:txBody>
                    <a:bodyPr/>
                    <a:lstStyle/>
                    <a:p>
                      <a:r>
                        <a:rPr lang="en-GB" sz="2000" dirty="0">
                          <a:effectLst/>
                        </a:rPr>
                        <a:t>Total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dirty="0">
                          <a:effectLst/>
                        </a:rPr>
                        <a:t>24,719</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20,448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-4,271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dirty="0">
                          <a:effectLst/>
                        </a:rPr>
                        <a:t>-17%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3863884"/>
                  </a:ext>
                </a:extLst>
              </a:tr>
            </a:tbl>
          </a:graphicData>
        </a:graphic>
      </p:graphicFrame>
    </p:spTree>
    <p:extLst>
      <p:ext uri="{BB962C8B-B14F-4D97-AF65-F5344CB8AC3E}">
        <p14:creationId xmlns:p14="http://schemas.microsoft.com/office/powerpoint/2010/main" val="68031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02906"/>
            <a:ext cx="9144000" cy="1919919"/>
          </a:xfrm>
          <a:prstGeom prst="rect">
            <a:avLst/>
          </a:prstGeom>
          <a:solidFill>
            <a:srgbClr val="003087"/>
          </a:solid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Key movements from forecast to outturn position </a:t>
            </a:r>
          </a:p>
        </p:txBody>
      </p:sp>
      <p:sp>
        <p:nvSpPr>
          <p:cNvPr id="3" name="Text Placeholder 2">
            <a:extLst>
              <a:ext uri="{FF2B5EF4-FFF2-40B4-BE49-F238E27FC236}">
                <a16:creationId xmlns:a16="http://schemas.microsoft.com/office/drawing/2014/main" id="{94BAC99E-C8BE-4179-A2B7-CACF970C76E0}"/>
              </a:ext>
            </a:extLst>
          </p:cNvPr>
          <p:cNvSpPr txBox="1">
            <a:spLocks/>
          </p:cNvSpPr>
          <p:nvPr/>
        </p:nvSpPr>
        <p:spPr>
          <a:xfrm>
            <a:off x="110076" y="3567221"/>
            <a:ext cx="8620356" cy="309080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0" indent="-457200">
              <a:buFont typeface="Arial" panose="020B0604020202020204" pitchFamily="34" charset="0"/>
              <a:buChar char="•"/>
            </a:pPr>
            <a:r>
              <a:rPr lang="en-GB" sz="3200" dirty="0"/>
              <a:t>RSP</a:t>
            </a:r>
          </a:p>
          <a:p>
            <a:pPr marL="457200" lvl="0" indent="-457200">
              <a:buFont typeface="Arial" panose="020B0604020202020204" pitchFamily="34" charset="0"/>
              <a:buChar char="•"/>
            </a:pPr>
            <a:r>
              <a:rPr lang="en-GB" sz="3200" dirty="0"/>
              <a:t>Staffing </a:t>
            </a:r>
          </a:p>
          <a:p>
            <a:pPr marL="457200" lvl="0" indent="-457200">
              <a:buFont typeface="Arial" panose="020B0604020202020204" pitchFamily="34" charset="0"/>
              <a:buChar char="•"/>
            </a:pPr>
            <a:r>
              <a:rPr lang="en-GB" sz="3200" dirty="0"/>
              <a:t>Travel &amp; face to face activity</a:t>
            </a:r>
          </a:p>
          <a:p>
            <a:pPr marL="457200" lvl="0" indent="-457200">
              <a:buFont typeface="Arial" panose="020B0604020202020204" pitchFamily="34" charset="0"/>
              <a:buChar char="•"/>
            </a:pPr>
            <a:r>
              <a:rPr lang="en-GB" sz="3200" dirty="0"/>
              <a:t>Balance sheet tidy up</a:t>
            </a:r>
          </a:p>
          <a:p>
            <a:pPr marL="571500" indent="-571500">
              <a:buFont typeface="Arial" panose="020B0604020202020204" pitchFamily="34" charset="0"/>
              <a:buChar char="•"/>
            </a:pPr>
            <a:endParaRPr lang="en-GB" sz="2400" dirty="0"/>
          </a:p>
          <a:p>
            <a:pPr marL="571500" indent="-571500">
              <a:buFont typeface="Arial" panose="020B0604020202020204" pitchFamily="34" charset="0"/>
              <a:buChar char="•"/>
            </a:pPr>
            <a:endParaRPr lang="en-GB" sz="2400" dirty="0"/>
          </a:p>
        </p:txBody>
      </p:sp>
    </p:spTree>
    <p:extLst>
      <p:ext uri="{BB962C8B-B14F-4D97-AF65-F5344CB8AC3E}">
        <p14:creationId xmlns:p14="http://schemas.microsoft.com/office/powerpoint/2010/main" val="275181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A523C4-9765-4643-95BC-69A6D0B19583}"/>
              </a:ext>
            </a:extLst>
          </p:cNvPr>
          <p:cNvSpPr>
            <a:spLocks noGrp="1"/>
          </p:cNvSpPr>
          <p:nvPr>
            <p:ph type="title" idx="4294967295"/>
          </p:nvPr>
        </p:nvSpPr>
        <p:spPr>
          <a:xfrm>
            <a:off x="232699" y="565266"/>
            <a:ext cx="6418473" cy="914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Financial Statements 21-22 </a:t>
            </a:r>
          </a:p>
        </p:txBody>
      </p:sp>
      <p:sp>
        <p:nvSpPr>
          <p:cNvPr id="3" name="Text Placeholder 2">
            <a:extLst>
              <a:ext uri="{FF2B5EF4-FFF2-40B4-BE49-F238E27FC236}">
                <a16:creationId xmlns:a16="http://schemas.microsoft.com/office/drawing/2014/main" id="{60670DE6-C5CA-4C70-9CE3-F4B7F275FAFA}"/>
              </a:ext>
            </a:extLst>
          </p:cNvPr>
          <p:cNvSpPr>
            <a:spLocks noGrp="1"/>
          </p:cNvSpPr>
          <p:nvPr>
            <p:ph type="body" sz="quarter" idx="11"/>
          </p:nvPr>
        </p:nvSpPr>
        <p:spPr>
          <a:xfrm>
            <a:off x="232699" y="1272302"/>
            <a:ext cx="8420647" cy="4752802"/>
          </a:xfrm>
        </p:spPr>
        <p:txBody>
          <a:bodyPr/>
          <a:lstStyle/>
          <a:p>
            <a:pPr marL="342900" indent="-342900">
              <a:buFontTx/>
              <a:buChar char="-"/>
            </a:pPr>
            <a:r>
              <a:rPr lang="en-GB" sz="2400" b="1" dirty="0"/>
              <a:t>Net Expenditure</a:t>
            </a:r>
          </a:p>
          <a:p>
            <a:r>
              <a:rPr lang="en-GB" sz="2400" dirty="0"/>
              <a:t>	- £19.3m for 21-22</a:t>
            </a:r>
          </a:p>
          <a:p>
            <a:r>
              <a:rPr lang="en-GB" sz="2400" dirty="0"/>
              <a:t>	- £3.1m / 19% greater than 20-21</a:t>
            </a:r>
          </a:p>
          <a:p>
            <a:pPr marL="342900" indent="-342900">
              <a:buFontTx/>
              <a:buChar char="-"/>
            </a:pPr>
            <a:r>
              <a:rPr lang="en-GB" sz="2400" b="1" dirty="0"/>
              <a:t>Pay</a:t>
            </a:r>
          </a:p>
          <a:p>
            <a:pPr marL="1257300" lvl="1" indent="-571500">
              <a:buFontTx/>
              <a:buChar char="-"/>
            </a:pPr>
            <a:r>
              <a:rPr lang="en-GB" dirty="0"/>
              <a:t>£2.3m higher than 20-21</a:t>
            </a:r>
          </a:p>
          <a:p>
            <a:pPr marL="1257300" lvl="1" indent="-571500">
              <a:buFontTx/>
              <a:buChar char="-"/>
            </a:pPr>
            <a:r>
              <a:rPr lang="en-GB" dirty="0"/>
              <a:t>Average headcount 23% increase (48 Staff)</a:t>
            </a:r>
          </a:p>
          <a:p>
            <a:pPr marL="342900" indent="-342900">
              <a:buFontTx/>
              <a:buChar char="-"/>
            </a:pPr>
            <a:r>
              <a:rPr lang="en-GB" sz="2400" b="1" dirty="0"/>
              <a:t>Non Pay</a:t>
            </a:r>
          </a:p>
          <a:p>
            <a:pPr marL="1257300" lvl="1" indent="-571500">
              <a:buFontTx/>
              <a:buChar char="-"/>
            </a:pPr>
            <a:r>
              <a:rPr lang="en-GB" dirty="0"/>
              <a:t>£350k lower than 20-21</a:t>
            </a:r>
          </a:p>
          <a:p>
            <a:pPr marL="1257300" lvl="1" indent="-571500">
              <a:buFontTx/>
              <a:buChar char="-"/>
            </a:pPr>
            <a:r>
              <a:rPr lang="en-GB" dirty="0"/>
              <a:t>Property cost decrease (7%)</a:t>
            </a:r>
          </a:p>
          <a:p>
            <a:pPr marL="1257300" lvl="1" indent="-571500">
              <a:buFontTx/>
              <a:buChar char="-"/>
            </a:pPr>
            <a:r>
              <a:rPr lang="en-GB" dirty="0"/>
              <a:t>Virtual service delivery</a:t>
            </a:r>
          </a:p>
          <a:p>
            <a:pPr marL="1257300" lvl="1" indent="-571500">
              <a:buFontTx/>
              <a:buChar char="-"/>
            </a:pPr>
            <a:endParaRPr lang="en-GB" sz="3200" dirty="0"/>
          </a:p>
        </p:txBody>
      </p:sp>
    </p:spTree>
    <p:extLst>
      <p:ext uri="{BB962C8B-B14F-4D97-AF65-F5344CB8AC3E}">
        <p14:creationId xmlns:p14="http://schemas.microsoft.com/office/powerpoint/2010/main" val="2003783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A523C4-9765-4643-95BC-69A6D0B19583}"/>
              </a:ext>
            </a:extLst>
          </p:cNvPr>
          <p:cNvSpPr>
            <a:spLocks noGrp="1"/>
          </p:cNvSpPr>
          <p:nvPr>
            <p:ph type="title" idx="4294967295"/>
          </p:nvPr>
        </p:nvSpPr>
        <p:spPr>
          <a:xfrm>
            <a:off x="232699" y="565266"/>
            <a:ext cx="6418473" cy="914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Financial Statements 21-22 (cont.) </a:t>
            </a:r>
          </a:p>
        </p:txBody>
      </p:sp>
      <p:sp>
        <p:nvSpPr>
          <p:cNvPr id="3" name="Text Placeholder 2">
            <a:extLst>
              <a:ext uri="{FF2B5EF4-FFF2-40B4-BE49-F238E27FC236}">
                <a16:creationId xmlns:a16="http://schemas.microsoft.com/office/drawing/2014/main" id="{60670DE6-C5CA-4C70-9CE3-F4B7F275FAFA}"/>
              </a:ext>
            </a:extLst>
          </p:cNvPr>
          <p:cNvSpPr>
            <a:spLocks noGrp="1"/>
          </p:cNvSpPr>
          <p:nvPr>
            <p:ph type="body" sz="quarter" idx="11"/>
          </p:nvPr>
        </p:nvSpPr>
        <p:spPr>
          <a:xfrm>
            <a:off x="232699" y="1765738"/>
            <a:ext cx="8620356" cy="4485587"/>
          </a:xfrm>
        </p:spPr>
        <p:txBody>
          <a:bodyPr/>
          <a:lstStyle/>
          <a:p>
            <a:pPr marL="342900" indent="-342900">
              <a:buFontTx/>
              <a:buChar char="-"/>
            </a:pPr>
            <a:r>
              <a:rPr lang="en-GB" sz="2400" b="1" dirty="0"/>
              <a:t>Depreciation &amp; Amortisation </a:t>
            </a:r>
          </a:p>
          <a:p>
            <a:r>
              <a:rPr lang="en-GB" sz="2400" dirty="0"/>
              <a:t>	- Increase of £411k or 34% on 20-21</a:t>
            </a:r>
          </a:p>
          <a:p>
            <a:r>
              <a:rPr lang="en-GB" sz="2400" dirty="0"/>
              <a:t>	- IRAS Development </a:t>
            </a:r>
          </a:p>
          <a:p>
            <a:endParaRPr lang="en-GB" sz="2400" b="1" dirty="0"/>
          </a:p>
          <a:p>
            <a:pPr marL="342900" indent="-342900">
              <a:buFontTx/>
              <a:buChar char="-"/>
            </a:pPr>
            <a:r>
              <a:rPr lang="en-GB" sz="2400" b="1" dirty="0"/>
              <a:t>Closing Cash Balance </a:t>
            </a:r>
            <a:endParaRPr lang="en-GB" b="1" dirty="0"/>
          </a:p>
          <a:p>
            <a:pPr marL="1257300" lvl="1" indent="-571500">
              <a:buFontTx/>
              <a:buChar char="-"/>
            </a:pPr>
            <a:r>
              <a:rPr lang="en-GB" dirty="0"/>
              <a:t>£1.1m / 22% decrease compared to 2020-21</a:t>
            </a:r>
          </a:p>
          <a:p>
            <a:pPr lvl="1" indent="0">
              <a:buNone/>
            </a:pPr>
            <a:endParaRPr lang="en-GB" dirty="0"/>
          </a:p>
          <a:p>
            <a:pPr marL="342900" indent="-342900">
              <a:buFontTx/>
              <a:buChar char="-"/>
            </a:pPr>
            <a:r>
              <a:rPr lang="en-GB" sz="2400" b="1" dirty="0"/>
              <a:t>Better Payments Practice</a:t>
            </a:r>
            <a:endParaRPr lang="en-GB" b="1" dirty="0"/>
          </a:p>
          <a:p>
            <a:pPr marL="1257300" lvl="1" indent="-571500">
              <a:buFontTx/>
              <a:buChar char="-"/>
            </a:pPr>
            <a:r>
              <a:rPr lang="en-GB" dirty="0"/>
              <a:t>96% Of non NHS invoices paid within target (up from 91% in 20-21)</a:t>
            </a:r>
          </a:p>
          <a:p>
            <a:pPr marL="1257300" lvl="1" indent="-571500">
              <a:buFontTx/>
              <a:buChar char="-"/>
            </a:pPr>
            <a:r>
              <a:rPr lang="en-GB" dirty="0"/>
              <a:t>95% of NHS invoices paid within target (in line with the 96% in 20-21)</a:t>
            </a:r>
          </a:p>
          <a:p>
            <a:pPr lvl="1" indent="0">
              <a:buNone/>
            </a:pPr>
            <a:endParaRPr lang="en-GB" dirty="0"/>
          </a:p>
        </p:txBody>
      </p:sp>
    </p:spTree>
    <p:extLst>
      <p:ext uri="{BB962C8B-B14F-4D97-AF65-F5344CB8AC3E}">
        <p14:creationId xmlns:p14="http://schemas.microsoft.com/office/powerpoint/2010/main" val="265710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A523C4-9765-4643-95BC-69A6D0B19583}"/>
              </a:ext>
            </a:extLst>
          </p:cNvPr>
          <p:cNvSpPr>
            <a:spLocks noGrp="1"/>
          </p:cNvSpPr>
          <p:nvPr>
            <p:ph type="title" idx="4294967295"/>
          </p:nvPr>
        </p:nvSpPr>
        <p:spPr>
          <a:xfrm>
            <a:off x="232699" y="391362"/>
            <a:ext cx="5830476" cy="914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IFRS 16 – Lease Costs</a:t>
            </a:r>
          </a:p>
        </p:txBody>
      </p:sp>
      <p:sp>
        <p:nvSpPr>
          <p:cNvPr id="3" name="Text Placeholder 2">
            <a:extLst>
              <a:ext uri="{FF2B5EF4-FFF2-40B4-BE49-F238E27FC236}">
                <a16:creationId xmlns:a16="http://schemas.microsoft.com/office/drawing/2014/main" id="{60670DE6-C5CA-4C70-9CE3-F4B7F275FAFA}"/>
              </a:ext>
            </a:extLst>
          </p:cNvPr>
          <p:cNvSpPr>
            <a:spLocks noGrp="1"/>
          </p:cNvSpPr>
          <p:nvPr>
            <p:ph type="body" sz="quarter" idx="11"/>
          </p:nvPr>
        </p:nvSpPr>
        <p:spPr>
          <a:xfrm>
            <a:off x="232699" y="1305762"/>
            <a:ext cx="8620356" cy="5160876"/>
          </a:xfrm>
        </p:spPr>
        <p:txBody>
          <a:bodyPr/>
          <a:lstStyle/>
          <a:p>
            <a:r>
              <a:rPr lang="en-GB" sz="2400" b="1" dirty="0"/>
              <a:t>Operating Lease costs (Note 11) in 21-22 Accounts </a:t>
            </a:r>
          </a:p>
          <a:p>
            <a:pPr marL="342900" indent="-342900">
              <a:buFontTx/>
              <a:buChar char="-"/>
            </a:pPr>
            <a:r>
              <a:rPr lang="en-GB" sz="2400" dirty="0"/>
              <a:t>Increase of £1m against 20-21 costs shown.</a:t>
            </a:r>
          </a:p>
          <a:p>
            <a:pPr marL="342900" indent="-342900">
              <a:buFontTx/>
              <a:buChar char="-"/>
            </a:pPr>
            <a:r>
              <a:rPr lang="en-GB" sz="2400" dirty="0"/>
              <a:t>Due to inclusion of Nottingham and Bristol leases</a:t>
            </a:r>
          </a:p>
          <a:p>
            <a:pPr marL="342900" indent="-342900">
              <a:buFontTx/>
              <a:buChar char="-"/>
            </a:pPr>
            <a:r>
              <a:rPr lang="en-GB" sz="2400" dirty="0"/>
              <a:t>Will decrease considerably in the 22-23 accounts, as a number of these leases will move to the balance sheet. </a:t>
            </a:r>
          </a:p>
          <a:p>
            <a:r>
              <a:rPr lang="en-GB" sz="2400" b="1" dirty="0"/>
              <a:t>Adopting IFRS 16:</a:t>
            </a:r>
          </a:p>
          <a:p>
            <a:pPr marL="342900" indent="-342900">
              <a:buFontTx/>
              <a:buChar char="-"/>
            </a:pPr>
            <a:r>
              <a:rPr lang="en-GB" sz="2400" dirty="0"/>
              <a:t>New standard regarding the accounting treatment of leases</a:t>
            </a:r>
          </a:p>
          <a:p>
            <a:pPr marL="342900" indent="-342900">
              <a:buFontTx/>
              <a:buChar char="-"/>
            </a:pPr>
            <a:r>
              <a:rPr lang="en-GB" sz="2400" dirty="0"/>
              <a:t>Applied from April 2022  </a:t>
            </a:r>
          </a:p>
          <a:p>
            <a:pPr marL="342900" indent="-342900">
              <a:buFontTx/>
              <a:buChar char="-"/>
            </a:pPr>
            <a:r>
              <a:rPr lang="en-GB" sz="2400" dirty="0"/>
              <a:t>Adjusts reporting of leases to be treated similarly to other non financial assets (such as property, plant &amp; equipment) where the value is capitalised, and then depreciated. </a:t>
            </a:r>
          </a:p>
          <a:p>
            <a:pPr marL="342900" indent="-342900">
              <a:buFontTx/>
              <a:buChar char="-"/>
            </a:pPr>
            <a:r>
              <a:rPr lang="en-GB" sz="2400" dirty="0"/>
              <a:t>Note 1.12 includes an important IFRS disclosure showing the expected impact on the 22-23 accounts.</a:t>
            </a:r>
          </a:p>
          <a:p>
            <a:pPr marL="342900" indent="-342900">
              <a:buFontTx/>
              <a:buChar char="-"/>
            </a:pPr>
            <a:endParaRPr lang="en-GB" sz="2400" dirty="0"/>
          </a:p>
        </p:txBody>
      </p:sp>
    </p:spTree>
    <p:extLst>
      <p:ext uri="{BB962C8B-B14F-4D97-AF65-F5344CB8AC3E}">
        <p14:creationId xmlns:p14="http://schemas.microsoft.com/office/powerpoint/2010/main" val="196180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02906"/>
            <a:ext cx="9144000" cy="1919919"/>
          </a:xfrm>
          <a:prstGeom prst="rect">
            <a:avLst/>
          </a:prstGeom>
          <a:solidFill>
            <a:srgbClr val="003087"/>
          </a:solid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Question / Discussion</a:t>
            </a:r>
          </a:p>
        </p:txBody>
      </p:sp>
    </p:spTree>
    <p:extLst>
      <p:ext uri="{BB962C8B-B14F-4D97-AF65-F5344CB8AC3E}">
        <p14:creationId xmlns:p14="http://schemas.microsoft.com/office/powerpoint/2010/main" val="3137937526"/>
      </p:ext>
    </p:extLst>
  </p:cSld>
  <p:clrMapOvr>
    <a:masterClrMapping/>
  </p:clrMapOvr>
</p:sld>
</file>

<file path=ppt/theme/theme1.xml><?xml version="1.0" encoding="utf-8"?>
<a:theme xmlns:a="http://schemas.openxmlformats.org/drawingml/2006/main" name="Office Theme">
  <a:themeElements>
    <a:clrScheme name="HRA">
      <a:dk1>
        <a:sysClr val="windowText" lastClr="000000"/>
      </a:dk1>
      <a:lt1>
        <a:sysClr val="window" lastClr="FFFFFF"/>
      </a:lt1>
      <a:dk2>
        <a:srgbClr val="44546A"/>
      </a:dk2>
      <a:lt2>
        <a:srgbClr val="E7E6E6"/>
      </a:lt2>
      <a:accent1>
        <a:srgbClr val="003087"/>
      </a:accent1>
      <a:accent2>
        <a:srgbClr val="005EB8"/>
      </a:accent2>
      <a:accent3>
        <a:srgbClr val="0072CE"/>
      </a:accent3>
      <a:accent4>
        <a:srgbClr val="41B6E6"/>
      </a:accent4>
      <a:accent5>
        <a:srgbClr val="5B9BD5"/>
      </a:accent5>
      <a:accent6>
        <a:srgbClr val="00A9CE"/>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F7A272A8825B42B4DF55224358EAA1" ma:contentTypeVersion="10" ma:contentTypeDescription="Create a new document." ma:contentTypeScope="" ma:versionID="7854d384223dbd84a212d604beafcab2">
  <xsd:schema xmlns:xsd="http://www.w3.org/2001/XMLSchema" xmlns:xs="http://www.w3.org/2001/XMLSchema" xmlns:p="http://schemas.microsoft.com/office/2006/metadata/properties" xmlns:ns3="e9d45e8d-4195-4628-a7b2-d377cbc761a9" targetNamespace="http://schemas.microsoft.com/office/2006/metadata/properties" ma:root="true" ma:fieldsID="8c3eb2b838817e7f8bf8b36cdc213286" ns3:_="">
    <xsd:import namespace="e9d45e8d-4195-4628-a7b2-d377cbc761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d45e8d-4195-4628-a7b2-d377cbc761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9FA415-783B-40C8-8568-70EFDB3C352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9d45e8d-4195-4628-a7b2-d377cbc761a9"/>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992977A-78AC-4A90-BE90-583BBE6A5E30}">
  <ds:schemaRefs>
    <ds:schemaRef ds:uri="http://schemas.microsoft.com/sharepoint/v3/contenttype/forms"/>
  </ds:schemaRefs>
</ds:datastoreItem>
</file>

<file path=customXml/itemProps3.xml><?xml version="1.0" encoding="utf-8"?>
<ds:datastoreItem xmlns:ds="http://schemas.openxmlformats.org/officeDocument/2006/customXml" ds:itemID="{C196B4A7-BEC0-4EB9-B3C3-351C8E9FE1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d45e8d-4195-4628-a7b2-d377cbc761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912</TotalTime>
  <Words>480</Words>
  <Application>Microsoft Office PowerPoint</Application>
  <PresentationFormat>On-screen Show (4:3)</PresentationFormat>
  <Paragraphs>86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HRA 2021-22 Draft Outturn</vt:lpstr>
      <vt:lpstr>2021-22 Outturn Position </vt:lpstr>
      <vt:lpstr>Key movements from forecast to outturn position </vt:lpstr>
      <vt:lpstr>Financial Statements 21-22 </vt:lpstr>
      <vt:lpstr>Financial Statements 21-22 (cont.) </vt:lpstr>
      <vt:lpstr>IFRS 16 – Lease Costs</vt:lpstr>
      <vt:lpstr>Question /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Howlett</dc:creator>
  <cp:lastModifiedBy>Stephen Tebbutt</cp:lastModifiedBy>
  <cp:revision>39</cp:revision>
  <dcterms:created xsi:type="dcterms:W3CDTF">2019-04-02T10:09:18Z</dcterms:created>
  <dcterms:modified xsi:type="dcterms:W3CDTF">2022-05-12T11:45:14Z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0x010100C2F7A272A8825B42B4DF55224358EAA1</vt:lpwstr>
  </property>
</Properties>
</file>