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17" r:id="rId3"/>
    <p:sldId id="276" r:id="rId4"/>
    <p:sldId id="282" r:id="rId5"/>
    <p:sldId id="284" r:id="rId6"/>
    <p:sldId id="311" r:id="rId7"/>
    <p:sldId id="297" r:id="rId8"/>
    <p:sldId id="285" r:id="rId9"/>
    <p:sldId id="310" r:id="rId10"/>
    <p:sldId id="286" r:id="rId11"/>
    <p:sldId id="300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EE powerpoint template" id="{1EFFF720-98EF-D645-AFB2-89C2470DC210}">
          <p14:sldIdLst>
            <p14:sldId id="256"/>
            <p14:sldId id="317"/>
            <p14:sldId id="276"/>
            <p14:sldId id="282"/>
            <p14:sldId id="284"/>
            <p14:sldId id="311"/>
            <p14:sldId id="297"/>
            <p14:sldId id="285"/>
            <p14:sldId id="310"/>
            <p14:sldId id="286"/>
            <p14:sldId id="300"/>
            <p14:sldId id="280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an Cook" initials="IC" lastIdx="7" clrIdx="0"/>
  <p:cmAuthor id="1" name="Janet Messer" initials="JM" lastIdx="13" clrIdx="1"/>
  <p:cmAuthor id="2" name="Williams, Karen" initials="K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003087"/>
    <a:srgbClr val="003893"/>
    <a:srgbClr val="A00054"/>
    <a:srgbClr val="E28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58" autoAdjust="0"/>
    <p:restoredTop sz="79576" autoAdjust="0"/>
  </p:normalViewPr>
  <p:slideViewPr>
    <p:cSldViewPr snapToGrid="0" snapToObjects="1">
      <p:cViewPr>
        <p:scale>
          <a:sx n="70" d="100"/>
          <a:sy n="70" d="100"/>
        </p:scale>
        <p:origin x="-1272" y="-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38" d="100"/>
          <a:sy n="38" d="100"/>
        </p:scale>
        <p:origin x="-1507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Approval!$AH$2</c:f>
          <c:strCache>
            <c:ptCount val="1"/>
            <c:pt idx="0">
              <c:v>1A Median days from date of application to approve Non-REC studies (Target 15)</c:v>
            </c:pt>
          </c:strCache>
        </c:strRef>
      </c:tx>
      <c:layout/>
      <c:overlay val="0"/>
      <c:txPr>
        <a:bodyPr/>
        <a:lstStyle/>
        <a:p>
          <a:pPr>
            <a:defRPr sz="1200"/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Approval!$AI$1:$BF$1</c:f>
              <c:numCache>
                <c:formatCode>mmm\-yy</c:formatCode>
                <c:ptCount val="24"/>
                <c:pt idx="0">
                  <c:v>42826</c:v>
                </c:pt>
                <c:pt idx="1">
                  <c:v>42856</c:v>
                </c:pt>
                <c:pt idx="2">
                  <c:v>42887</c:v>
                </c:pt>
                <c:pt idx="3">
                  <c:v>42917</c:v>
                </c:pt>
                <c:pt idx="4">
                  <c:v>42948</c:v>
                </c:pt>
                <c:pt idx="5">
                  <c:v>42979</c:v>
                </c:pt>
                <c:pt idx="6">
                  <c:v>43009</c:v>
                </c:pt>
                <c:pt idx="7">
                  <c:v>43040</c:v>
                </c:pt>
                <c:pt idx="8">
                  <c:v>43070</c:v>
                </c:pt>
                <c:pt idx="9">
                  <c:v>43101</c:v>
                </c:pt>
                <c:pt idx="10">
                  <c:v>43132</c:v>
                </c:pt>
                <c:pt idx="11">
                  <c:v>43160</c:v>
                </c:pt>
                <c:pt idx="12">
                  <c:v>43191</c:v>
                </c:pt>
                <c:pt idx="13">
                  <c:v>43221</c:v>
                </c:pt>
                <c:pt idx="14">
                  <c:v>43252</c:v>
                </c:pt>
                <c:pt idx="15">
                  <c:v>43282</c:v>
                </c:pt>
                <c:pt idx="16">
                  <c:v>43313</c:v>
                </c:pt>
                <c:pt idx="17">
                  <c:v>43344</c:v>
                </c:pt>
                <c:pt idx="18">
                  <c:v>43374</c:v>
                </c:pt>
                <c:pt idx="19">
                  <c:v>43405</c:v>
                </c:pt>
                <c:pt idx="20">
                  <c:v>43435</c:v>
                </c:pt>
                <c:pt idx="21">
                  <c:v>43466</c:v>
                </c:pt>
                <c:pt idx="22">
                  <c:v>43497</c:v>
                </c:pt>
                <c:pt idx="23">
                  <c:v>43525</c:v>
                </c:pt>
              </c:numCache>
            </c:numRef>
          </c:cat>
          <c:val>
            <c:numRef>
              <c:f>Approval!$AI$2:$BF$2</c:f>
              <c:numCache>
                <c:formatCode>General</c:formatCode>
                <c:ptCount val="24"/>
                <c:pt idx="0">
                  <c:v>22</c:v>
                </c:pt>
                <c:pt idx="1">
                  <c:v>28</c:v>
                </c:pt>
                <c:pt idx="2">
                  <c:v>28</c:v>
                </c:pt>
                <c:pt idx="3">
                  <c:v>30</c:v>
                </c:pt>
                <c:pt idx="4">
                  <c:v>22</c:v>
                </c:pt>
                <c:pt idx="5">
                  <c:v>28</c:v>
                </c:pt>
                <c:pt idx="6">
                  <c:v>23</c:v>
                </c:pt>
                <c:pt idx="7">
                  <c:v>16</c:v>
                </c:pt>
                <c:pt idx="8">
                  <c:v>24</c:v>
                </c:pt>
                <c:pt idx="9">
                  <c:v>24</c:v>
                </c:pt>
                <c:pt idx="10">
                  <c:v>17</c:v>
                </c:pt>
                <c:pt idx="11">
                  <c:v>11</c:v>
                </c:pt>
              </c:numCache>
            </c:numRef>
          </c:val>
          <c:smooth val="0"/>
        </c:ser>
        <c:ser>
          <c:idx val="1"/>
          <c:order val="1"/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Approval!$AI$3:$BF$3</c:f>
              <c:numCache>
                <c:formatCode>General</c:formatCode>
                <c:ptCount val="24"/>
                <c:pt idx="11">
                  <c:v>11</c:v>
                </c:pt>
                <c:pt idx="12" formatCode="0">
                  <c:v>15</c:v>
                </c:pt>
                <c:pt idx="13" formatCode="0">
                  <c:v>17</c:v>
                </c:pt>
                <c:pt idx="14" formatCode="0">
                  <c:v>19</c:v>
                </c:pt>
                <c:pt idx="15" formatCode="0">
                  <c:v>#N/A</c:v>
                </c:pt>
                <c:pt idx="16" formatCode="0">
                  <c:v>#N/A</c:v>
                </c:pt>
                <c:pt idx="17" formatCode="0">
                  <c:v>#N/A</c:v>
                </c:pt>
                <c:pt idx="18" formatCode="0">
                  <c:v>#N/A</c:v>
                </c:pt>
                <c:pt idx="19" formatCode="0">
                  <c:v>#N/A</c:v>
                </c:pt>
                <c:pt idx="20" formatCode="0">
                  <c:v>#N/A</c:v>
                </c:pt>
                <c:pt idx="21" formatCode="0">
                  <c:v>#N/A</c:v>
                </c:pt>
                <c:pt idx="22" formatCode="0">
                  <c:v>#N/A</c:v>
                </c:pt>
                <c:pt idx="23" formatCode="0">
                  <c:v>#N/A</c:v>
                </c:pt>
              </c:numCache>
            </c:numRef>
          </c:val>
          <c:smooth val="0"/>
        </c:ser>
        <c:ser>
          <c:idx val="2"/>
          <c:order val="2"/>
          <c:spPr>
            <a:ln w="6350">
              <a:solidFill>
                <a:srgbClr val="FF0000"/>
              </a:solidFill>
              <a:prstDash val="dash"/>
            </a:ln>
          </c:spPr>
          <c:marker>
            <c:symbol val="none"/>
          </c:marker>
          <c:val>
            <c:numRef>
              <c:f>Approval!$AI$4:$BF$4</c:f>
              <c:numCache>
                <c:formatCode>General</c:formatCode>
                <c:ptCount val="2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15</c:v>
                </c:pt>
                <c:pt idx="19">
                  <c:v>15</c:v>
                </c:pt>
                <c:pt idx="20">
                  <c:v>15</c:v>
                </c:pt>
                <c:pt idx="21">
                  <c:v>15</c:v>
                </c:pt>
                <c:pt idx="22">
                  <c:v>15</c:v>
                </c:pt>
                <c:pt idx="23">
                  <c:v>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476096"/>
        <c:axId val="111629440"/>
      </c:lineChart>
      <c:dateAx>
        <c:axId val="1114760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11629440"/>
        <c:crosses val="autoZero"/>
        <c:auto val="1"/>
        <c:lblOffset val="100"/>
        <c:baseTimeUnit val="months"/>
        <c:majorUnit val="1"/>
        <c:majorTimeUnit val="months"/>
      </c:dateAx>
      <c:valAx>
        <c:axId val="1116294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11476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Approval!$AH$5</c:f>
          <c:strCache>
            <c:ptCount val="1"/>
            <c:pt idx="0">
              <c:v>1B Median days from date of REC conditions being met to approve REC-PR studies (Target 10)</c:v>
            </c:pt>
          </c:strCache>
        </c:strRef>
      </c:tx>
      <c:layout/>
      <c:overlay val="0"/>
      <c:txPr>
        <a:bodyPr/>
        <a:lstStyle/>
        <a:p>
          <a:pPr>
            <a:defRPr sz="1200"/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Approval!$AI$1:$BF$1</c:f>
              <c:numCache>
                <c:formatCode>mmm\-yy</c:formatCode>
                <c:ptCount val="24"/>
                <c:pt idx="0">
                  <c:v>42826</c:v>
                </c:pt>
                <c:pt idx="1">
                  <c:v>42856</c:v>
                </c:pt>
                <c:pt idx="2">
                  <c:v>42887</c:v>
                </c:pt>
                <c:pt idx="3">
                  <c:v>42917</c:v>
                </c:pt>
                <c:pt idx="4">
                  <c:v>42948</c:v>
                </c:pt>
                <c:pt idx="5">
                  <c:v>42979</c:v>
                </c:pt>
                <c:pt idx="6">
                  <c:v>43009</c:v>
                </c:pt>
                <c:pt idx="7">
                  <c:v>43040</c:v>
                </c:pt>
                <c:pt idx="8">
                  <c:v>43070</c:v>
                </c:pt>
                <c:pt idx="9">
                  <c:v>43101</c:v>
                </c:pt>
                <c:pt idx="10">
                  <c:v>43132</c:v>
                </c:pt>
                <c:pt idx="11">
                  <c:v>43160</c:v>
                </c:pt>
                <c:pt idx="12">
                  <c:v>43191</c:v>
                </c:pt>
                <c:pt idx="13">
                  <c:v>43221</c:v>
                </c:pt>
                <c:pt idx="14">
                  <c:v>43252</c:v>
                </c:pt>
                <c:pt idx="15">
                  <c:v>43282</c:v>
                </c:pt>
                <c:pt idx="16">
                  <c:v>43313</c:v>
                </c:pt>
                <c:pt idx="17">
                  <c:v>43344</c:v>
                </c:pt>
                <c:pt idx="18">
                  <c:v>43374</c:v>
                </c:pt>
                <c:pt idx="19">
                  <c:v>43405</c:v>
                </c:pt>
                <c:pt idx="20">
                  <c:v>43435</c:v>
                </c:pt>
                <c:pt idx="21">
                  <c:v>43466</c:v>
                </c:pt>
                <c:pt idx="22">
                  <c:v>43497</c:v>
                </c:pt>
                <c:pt idx="23">
                  <c:v>43525</c:v>
                </c:pt>
              </c:numCache>
            </c:numRef>
          </c:cat>
          <c:val>
            <c:numRef>
              <c:f>Approval!$AI$5:$BF$5</c:f>
              <c:numCache>
                <c:formatCode>0</c:formatCode>
                <c:ptCount val="24"/>
                <c:pt idx="0">
                  <c:v>8</c:v>
                </c:pt>
                <c:pt idx="1">
                  <c:v>9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  <c:pt idx="5">
                  <c:v>6</c:v>
                </c:pt>
                <c:pt idx="6">
                  <c:v>6</c:v>
                </c:pt>
                <c:pt idx="7">
                  <c:v>4</c:v>
                </c:pt>
                <c:pt idx="8">
                  <c:v>6</c:v>
                </c:pt>
                <c:pt idx="9">
                  <c:v>7</c:v>
                </c:pt>
                <c:pt idx="10">
                  <c:v>4.5</c:v>
                </c:pt>
                <c:pt idx="11">
                  <c:v>4</c:v>
                </c:pt>
              </c:numCache>
            </c:numRef>
          </c:val>
          <c:smooth val="0"/>
        </c:ser>
        <c:ser>
          <c:idx val="1"/>
          <c:order val="1"/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Approval!$AI$1:$BF$1</c:f>
              <c:numCache>
                <c:formatCode>mmm\-yy</c:formatCode>
                <c:ptCount val="24"/>
                <c:pt idx="0">
                  <c:v>42826</c:v>
                </c:pt>
                <c:pt idx="1">
                  <c:v>42856</c:v>
                </c:pt>
                <c:pt idx="2">
                  <c:v>42887</c:v>
                </c:pt>
                <c:pt idx="3">
                  <c:v>42917</c:v>
                </c:pt>
                <c:pt idx="4">
                  <c:v>42948</c:v>
                </c:pt>
                <c:pt idx="5">
                  <c:v>42979</c:v>
                </c:pt>
                <c:pt idx="6">
                  <c:v>43009</c:v>
                </c:pt>
                <c:pt idx="7">
                  <c:v>43040</c:v>
                </c:pt>
                <c:pt idx="8">
                  <c:v>43070</c:v>
                </c:pt>
                <c:pt idx="9">
                  <c:v>43101</c:v>
                </c:pt>
                <c:pt idx="10">
                  <c:v>43132</c:v>
                </c:pt>
                <c:pt idx="11">
                  <c:v>43160</c:v>
                </c:pt>
                <c:pt idx="12">
                  <c:v>43191</c:v>
                </c:pt>
                <c:pt idx="13">
                  <c:v>43221</c:v>
                </c:pt>
                <c:pt idx="14">
                  <c:v>43252</c:v>
                </c:pt>
                <c:pt idx="15">
                  <c:v>43282</c:v>
                </c:pt>
                <c:pt idx="16">
                  <c:v>43313</c:v>
                </c:pt>
                <c:pt idx="17">
                  <c:v>43344</c:v>
                </c:pt>
                <c:pt idx="18">
                  <c:v>43374</c:v>
                </c:pt>
                <c:pt idx="19">
                  <c:v>43405</c:v>
                </c:pt>
                <c:pt idx="20">
                  <c:v>43435</c:v>
                </c:pt>
                <c:pt idx="21">
                  <c:v>43466</c:v>
                </c:pt>
                <c:pt idx="22">
                  <c:v>43497</c:v>
                </c:pt>
                <c:pt idx="23">
                  <c:v>43525</c:v>
                </c:pt>
              </c:numCache>
            </c:numRef>
          </c:cat>
          <c:val>
            <c:numRef>
              <c:f>Approval!$AI$6:$BF$6</c:f>
              <c:numCache>
                <c:formatCode>General</c:formatCode>
                <c:ptCount val="24"/>
                <c:pt idx="11">
                  <c:v>4</c:v>
                </c:pt>
                <c:pt idx="12" formatCode="0">
                  <c:v>3</c:v>
                </c:pt>
                <c:pt idx="13" formatCode="0">
                  <c:v>1</c:v>
                </c:pt>
                <c:pt idx="14" formatCode="0">
                  <c:v>2</c:v>
                </c:pt>
                <c:pt idx="15" formatCode="0">
                  <c:v>#N/A</c:v>
                </c:pt>
                <c:pt idx="16" formatCode="0">
                  <c:v>#N/A</c:v>
                </c:pt>
                <c:pt idx="17" formatCode="0">
                  <c:v>#N/A</c:v>
                </c:pt>
                <c:pt idx="18" formatCode="0">
                  <c:v>#N/A</c:v>
                </c:pt>
                <c:pt idx="19" formatCode="0">
                  <c:v>#N/A</c:v>
                </c:pt>
                <c:pt idx="20" formatCode="0">
                  <c:v>#N/A</c:v>
                </c:pt>
                <c:pt idx="21" formatCode="0">
                  <c:v>#N/A</c:v>
                </c:pt>
                <c:pt idx="22" formatCode="0">
                  <c:v>#N/A</c:v>
                </c:pt>
                <c:pt idx="23" formatCode="0">
                  <c:v>#N/A</c:v>
                </c:pt>
              </c:numCache>
            </c:numRef>
          </c:val>
          <c:smooth val="0"/>
        </c:ser>
        <c:ser>
          <c:idx val="2"/>
          <c:order val="2"/>
          <c:spPr>
            <a:ln w="6350">
              <a:solidFill>
                <a:srgbClr val="FF0000"/>
              </a:solidFill>
              <a:prstDash val="dash"/>
            </a:ln>
          </c:spPr>
          <c:marker>
            <c:symbol val="none"/>
          </c:marker>
          <c:val>
            <c:numRef>
              <c:f>Approval!$AI$7:$BF$7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995520"/>
        <c:axId val="112005504"/>
      </c:lineChart>
      <c:dateAx>
        <c:axId val="1119955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12005504"/>
        <c:crosses val="autoZero"/>
        <c:auto val="1"/>
        <c:lblOffset val="100"/>
        <c:baseTimeUnit val="months"/>
        <c:majorUnit val="1"/>
        <c:majorTimeUnit val="months"/>
      </c:dateAx>
      <c:valAx>
        <c:axId val="1120055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1"/>
        <c:majorTickMark val="out"/>
        <c:minorTickMark val="none"/>
        <c:tickLblPos val="nextTo"/>
        <c:crossAx val="111995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Approval!$AH$8</c:f>
          <c:strCache>
            <c:ptCount val="1"/>
            <c:pt idx="0">
              <c:v>1C Median days from date of REC conditions being met to approve Full-REC, non-Commercial studies (Target 25)</c:v>
            </c:pt>
          </c:strCache>
        </c:strRef>
      </c:tx>
      <c:layout/>
      <c:overlay val="0"/>
      <c:txPr>
        <a:bodyPr/>
        <a:lstStyle/>
        <a:p>
          <a:pPr>
            <a:defRPr sz="1200"/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Approval!$AI$1:$BF$1</c:f>
              <c:numCache>
                <c:formatCode>mmm\-yy</c:formatCode>
                <c:ptCount val="24"/>
                <c:pt idx="0">
                  <c:v>42826</c:v>
                </c:pt>
                <c:pt idx="1">
                  <c:v>42856</c:v>
                </c:pt>
                <c:pt idx="2">
                  <c:v>42887</c:v>
                </c:pt>
                <c:pt idx="3">
                  <c:v>42917</c:v>
                </c:pt>
                <c:pt idx="4">
                  <c:v>42948</c:v>
                </c:pt>
                <c:pt idx="5">
                  <c:v>42979</c:v>
                </c:pt>
                <c:pt idx="6">
                  <c:v>43009</c:v>
                </c:pt>
                <c:pt idx="7">
                  <c:v>43040</c:v>
                </c:pt>
                <c:pt idx="8">
                  <c:v>43070</c:v>
                </c:pt>
                <c:pt idx="9">
                  <c:v>43101</c:v>
                </c:pt>
                <c:pt idx="10">
                  <c:v>43132</c:v>
                </c:pt>
                <c:pt idx="11">
                  <c:v>43160</c:v>
                </c:pt>
                <c:pt idx="12">
                  <c:v>43191</c:v>
                </c:pt>
                <c:pt idx="13">
                  <c:v>43221</c:v>
                </c:pt>
                <c:pt idx="14">
                  <c:v>43252</c:v>
                </c:pt>
                <c:pt idx="15">
                  <c:v>43282</c:v>
                </c:pt>
                <c:pt idx="16">
                  <c:v>43313</c:v>
                </c:pt>
                <c:pt idx="17">
                  <c:v>43344</c:v>
                </c:pt>
                <c:pt idx="18">
                  <c:v>43374</c:v>
                </c:pt>
                <c:pt idx="19">
                  <c:v>43405</c:v>
                </c:pt>
                <c:pt idx="20">
                  <c:v>43435</c:v>
                </c:pt>
                <c:pt idx="21">
                  <c:v>43466</c:v>
                </c:pt>
                <c:pt idx="22">
                  <c:v>43497</c:v>
                </c:pt>
                <c:pt idx="23">
                  <c:v>43525</c:v>
                </c:pt>
              </c:numCache>
            </c:numRef>
          </c:cat>
          <c:val>
            <c:numRef>
              <c:f>Approval!$AI$8:$BF$8</c:f>
              <c:numCache>
                <c:formatCode>0</c:formatCode>
                <c:ptCount val="24"/>
                <c:pt idx="0">
                  <c:v>6</c:v>
                </c:pt>
                <c:pt idx="1">
                  <c:v>7</c:v>
                </c:pt>
                <c:pt idx="2">
                  <c:v>6</c:v>
                </c:pt>
                <c:pt idx="3">
                  <c:v>9</c:v>
                </c:pt>
                <c:pt idx="4">
                  <c:v>5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6</c:v>
                </c:pt>
                <c:pt idx="10">
                  <c:v>1</c:v>
                </c:pt>
                <c:pt idx="11">
                  <c:v>2</c:v>
                </c:pt>
              </c:numCache>
            </c:numRef>
          </c:val>
          <c:smooth val="0"/>
        </c:ser>
        <c:ser>
          <c:idx val="1"/>
          <c:order val="1"/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Approval!$AI$1:$BF$1</c:f>
              <c:numCache>
                <c:formatCode>mmm\-yy</c:formatCode>
                <c:ptCount val="24"/>
                <c:pt idx="0">
                  <c:v>42826</c:v>
                </c:pt>
                <c:pt idx="1">
                  <c:v>42856</c:v>
                </c:pt>
                <c:pt idx="2">
                  <c:v>42887</c:v>
                </c:pt>
                <c:pt idx="3">
                  <c:v>42917</c:v>
                </c:pt>
                <c:pt idx="4">
                  <c:v>42948</c:v>
                </c:pt>
                <c:pt idx="5">
                  <c:v>42979</c:v>
                </c:pt>
                <c:pt idx="6">
                  <c:v>43009</c:v>
                </c:pt>
                <c:pt idx="7">
                  <c:v>43040</c:v>
                </c:pt>
                <c:pt idx="8">
                  <c:v>43070</c:v>
                </c:pt>
                <c:pt idx="9">
                  <c:v>43101</c:v>
                </c:pt>
                <c:pt idx="10">
                  <c:v>43132</c:v>
                </c:pt>
                <c:pt idx="11">
                  <c:v>43160</c:v>
                </c:pt>
                <c:pt idx="12">
                  <c:v>43191</c:v>
                </c:pt>
                <c:pt idx="13">
                  <c:v>43221</c:v>
                </c:pt>
                <c:pt idx="14">
                  <c:v>43252</c:v>
                </c:pt>
                <c:pt idx="15">
                  <c:v>43282</c:v>
                </c:pt>
                <c:pt idx="16">
                  <c:v>43313</c:v>
                </c:pt>
                <c:pt idx="17">
                  <c:v>43344</c:v>
                </c:pt>
                <c:pt idx="18">
                  <c:v>43374</c:v>
                </c:pt>
                <c:pt idx="19">
                  <c:v>43405</c:v>
                </c:pt>
                <c:pt idx="20">
                  <c:v>43435</c:v>
                </c:pt>
                <c:pt idx="21">
                  <c:v>43466</c:v>
                </c:pt>
                <c:pt idx="22">
                  <c:v>43497</c:v>
                </c:pt>
                <c:pt idx="23">
                  <c:v>43525</c:v>
                </c:pt>
              </c:numCache>
            </c:numRef>
          </c:cat>
          <c:val>
            <c:numRef>
              <c:f>Approval!$AI$9:$BF$9</c:f>
              <c:numCache>
                <c:formatCode>General</c:formatCode>
                <c:ptCount val="24"/>
                <c:pt idx="11" formatCode="0">
                  <c:v>2</c:v>
                </c:pt>
                <c:pt idx="12" formatCode="0">
                  <c:v>1</c:v>
                </c:pt>
                <c:pt idx="13" formatCode="0">
                  <c:v>1</c:v>
                </c:pt>
                <c:pt idx="14" formatCode="0">
                  <c:v>1</c:v>
                </c:pt>
                <c:pt idx="15" formatCode="0">
                  <c:v>#N/A</c:v>
                </c:pt>
                <c:pt idx="16" formatCode="0">
                  <c:v>#N/A</c:v>
                </c:pt>
                <c:pt idx="17" formatCode="0">
                  <c:v>#N/A</c:v>
                </c:pt>
                <c:pt idx="18" formatCode="0">
                  <c:v>#N/A</c:v>
                </c:pt>
                <c:pt idx="19" formatCode="0">
                  <c:v>#N/A</c:v>
                </c:pt>
                <c:pt idx="20" formatCode="0">
                  <c:v>#N/A</c:v>
                </c:pt>
                <c:pt idx="21" formatCode="0">
                  <c:v>#N/A</c:v>
                </c:pt>
                <c:pt idx="22" formatCode="0">
                  <c:v>#N/A</c:v>
                </c:pt>
                <c:pt idx="23" formatCode="0">
                  <c:v>#N/A</c:v>
                </c:pt>
              </c:numCache>
            </c:numRef>
          </c:val>
          <c:smooth val="0"/>
        </c:ser>
        <c:ser>
          <c:idx val="2"/>
          <c:order val="2"/>
          <c:spPr>
            <a:ln w="6350">
              <a:solidFill>
                <a:srgbClr val="FF0000"/>
              </a:solidFill>
              <a:prstDash val="dash"/>
            </a:ln>
          </c:spPr>
          <c:marker>
            <c:symbol val="none"/>
          </c:marker>
          <c:val>
            <c:numRef>
              <c:f>Approval!$AI$10:$BF$10</c:f>
              <c:numCache>
                <c:formatCode>General</c:formatCode>
                <c:ptCount val="2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  <c:pt idx="11">
                  <c:v>25</c:v>
                </c:pt>
                <c:pt idx="12">
                  <c:v>25</c:v>
                </c:pt>
                <c:pt idx="13">
                  <c:v>25</c:v>
                </c:pt>
                <c:pt idx="14">
                  <c:v>25</c:v>
                </c:pt>
                <c:pt idx="15">
                  <c:v>25</c:v>
                </c:pt>
                <c:pt idx="16">
                  <c:v>25</c:v>
                </c:pt>
                <c:pt idx="17">
                  <c:v>25</c:v>
                </c:pt>
                <c:pt idx="18">
                  <c:v>25</c:v>
                </c:pt>
                <c:pt idx="19">
                  <c:v>25</c:v>
                </c:pt>
                <c:pt idx="20">
                  <c:v>25</c:v>
                </c:pt>
                <c:pt idx="21">
                  <c:v>25</c:v>
                </c:pt>
                <c:pt idx="22">
                  <c:v>25</c:v>
                </c:pt>
                <c:pt idx="23">
                  <c:v>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559616"/>
        <c:axId val="112561152"/>
      </c:lineChart>
      <c:dateAx>
        <c:axId val="11255961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12561152"/>
        <c:crosses val="autoZero"/>
        <c:auto val="1"/>
        <c:lblOffset val="100"/>
        <c:baseTimeUnit val="months"/>
        <c:majorUnit val="1"/>
        <c:majorTimeUnit val="months"/>
      </c:dateAx>
      <c:valAx>
        <c:axId val="11256115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1"/>
        <c:majorTickMark val="out"/>
        <c:minorTickMark val="none"/>
        <c:tickLblPos val="nextTo"/>
        <c:crossAx val="112559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Approval!$AH$11</c:f>
          <c:strCache>
            <c:ptCount val="1"/>
            <c:pt idx="0">
              <c:v>1D Median days from date of REC conditions being met to approve Full-REC, Commercial studies (Target 10)</c:v>
            </c:pt>
          </c:strCache>
        </c:strRef>
      </c:tx>
      <c:layout/>
      <c:overlay val="0"/>
      <c:txPr>
        <a:bodyPr/>
        <a:lstStyle/>
        <a:p>
          <a:pPr>
            <a:defRPr sz="1200"/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Approval!$AI$1:$BF$1</c:f>
              <c:numCache>
                <c:formatCode>mmm\-yy</c:formatCode>
                <c:ptCount val="24"/>
                <c:pt idx="0">
                  <c:v>42826</c:v>
                </c:pt>
                <c:pt idx="1">
                  <c:v>42856</c:v>
                </c:pt>
                <c:pt idx="2">
                  <c:v>42887</c:v>
                </c:pt>
                <c:pt idx="3">
                  <c:v>42917</c:v>
                </c:pt>
                <c:pt idx="4">
                  <c:v>42948</c:v>
                </c:pt>
                <c:pt idx="5">
                  <c:v>42979</c:v>
                </c:pt>
                <c:pt idx="6">
                  <c:v>43009</c:v>
                </c:pt>
                <c:pt idx="7">
                  <c:v>43040</c:v>
                </c:pt>
                <c:pt idx="8">
                  <c:v>43070</c:v>
                </c:pt>
                <c:pt idx="9">
                  <c:v>43101</c:v>
                </c:pt>
                <c:pt idx="10">
                  <c:v>43132</c:v>
                </c:pt>
                <c:pt idx="11">
                  <c:v>43160</c:v>
                </c:pt>
                <c:pt idx="12">
                  <c:v>43191</c:v>
                </c:pt>
                <c:pt idx="13">
                  <c:v>43221</c:v>
                </c:pt>
                <c:pt idx="14">
                  <c:v>43252</c:v>
                </c:pt>
                <c:pt idx="15">
                  <c:v>43282</c:v>
                </c:pt>
                <c:pt idx="16">
                  <c:v>43313</c:v>
                </c:pt>
                <c:pt idx="17">
                  <c:v>43344</c:v>
                </c:pt>
                <c:pt idx="18">
                  <c:v>43374</c:v>
                </c:pt>
                <c:pt idx="19">
                  <c:v>43405</c:v>
                </c:pt>
                <c:pt idx="20">
                  <c:v>43435</c:v>
                </c:pt>
                <c:pt idx="21">
                  <c:v>43466</c:v>
                </c:pt>
                <c:pt idx="22">
                  <c:v>43497</c:v>
                </c:pt>
                <c:pt idx="23">
                  <c:v>43525</c:v>
                </c:pt>
              </c:numCache>
            </c:numRef>
          </c:cat>
          <c:val>
            <c:numRef>
              <c:f>Approval!$AI$11:$BF$11</c:f>
              <c:numCache>
                <c:formatCode>0</c:formatCode>
                <c:ptCount val="24"/>
                <c:pt idx="0">
                  <c:v>8</c:v>
                </c:pt>
                <c:pt idx="1">
                  <c:v>10</c:v>
                </c:pt>
                <c:pt idx="2">
                  <c:v>8</c:v>
                </c:pt>
                <c:pt idx="3">
                  <c:v>13</c:v>
                </c:pt>
                <c:pt idx="4">
                  <c:v>6</c:v>
                </c:pt>
                <c:pt idx="5">
                  <c:v>5</c:v>
                </c:pt>
                <c:pt idx="6">
                  <c:v>2</c:v>
                </c:pt>
                <c:pt idx="7">
                  <c:v>4</c:v>
                </c:pt>
                <c:pt idx="8">
                  <c:v>5</c:v>
                </c:pt>
                <c:pt idx="9">
                  <c:v>7</c:v>
                </c:pt>
                <c:pt idx="10">
                  <c:v>5</c:v>
                </c:pt>
                <c:pt idx="11">
                  <c:v>1</c:v>
                </c:pt>
              </c:numCache>
            </c:numRef>
          </c:val>
          <c:smooth val="0"/>
        </c:ser>
        <c:ser>
          <c:idx val="1"/>
          <c:order val="1"/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Approval!$AI$1:$BF$1</c:f>
              <c:numCache>
                <c:formatCode>mmm\-yy</c:formatCode>
                <c:ptCount val="24"/>
                <c:pt idx="0">
                  <c:v>42826</c:v>
                </c:pt>
                <c:pt idx="1">
                  <c:v>42856</c:v>
                </c:pt>
                <c:pt idx="2">
                  <c:v>42887</c:v>
                </c:pt>
                <c:pt idx="3">
                  <c:v>42917</c:v>
                </c:pt>
                <c:pt idx="4">
                  <c:v>42948</c:v>
                </c:pt>
                <c:pt idx="5">
                  <c:v>42979</c:v>
                </c:pt>
                <c:pt idx="6">
                  <c:v>43009</c:v>
                </c:pt>
                <c:pt idx="7">
                  <c:v>43040</c:v>
                </c:pt>
                <c:pt idx="8">
                  <c:v>43070</c:v>
                </c:pt>
                <c:pt idx="9">
                  <c:v>43101</c:v>
                </c:pt>
                <c:pt idx="10">
                  <c:v>43132</c:v>
                </c:pt>
                <c:pt idx="11">
                  <c:v>43160</c:v>
                </c:pt>
                <c:pt idx="12">
                  <c:v>43191</c:v>
                </c:pt>
                <c:pt idx="13">
                  <c:v>43221</c:v>
                </c:pt>
                <c:pt idx="14">
                  <c:v>43252</c:v>
                </c:pt>
                <c:pt idx="15">
                  <c:v>43282</c:v>
                </c:pt>
                <c:pt idx="16">
                  <c:v>43313</c:v>
                </c:pt>
                <c:pt idx="17">
                  <c:v>43344</c:v>
                </c:pt>
                <c:pt idx="18">
                  <c:v>43374</c:v>
                </c:pt>
                <c:pt idx="19">
                  <c:v>43405</c:v>
                </c:pt>
                <c:pt idx="20">
                  <c:v>43435</c:v>
                </c:pt>
                <c:pt idx="21">
                  <c:v>43466</c:v>
                </c:pt>
                <c:pt idx="22">
                  <c:v>43497</c:v>
                </c:pt>
                <c:pt idx="23">
                  <c:v>43525</c:v>
                </c:pt>
              </c:numCache>
            </c:numRef>
          </c:cat>
          <c:val>
            <c:numRef>
              <c:f>Approval!$AI$12:$BF$12</c:f>
              <c:numCache>
                <c:formatCode>General</c:formatCode>
                <c:ptCount val="24"/>
                <c:pt idx="11" formatCode="0">
                  <c:v>1</c:v>
                </c:pt>
                <c:pt idx="12" formatCode="0">
                  <c:v>6</c:v>
                </c:pt>
                <c:pt idx="13" formatCode="0">
                  <c:v>2</c:v>
                </c:pt>
                <c:pt idx="14" formatCode="0">
                  <c:v>1</c:v>
                </c:pt>
                <c:pt idx="15" formatCode="0">
                  <c:v>#N/A</c:v>
                </c:pt>
                <c:pt idx="16" formatCode="0">
                  <c:v>#N/A</c:v>
                </c:pt>
                <c:pt idx="17" formatCode="0">
                  <c:v>#N/A</c:v>
                </c:pt>
                <c:pt idx="18" formatCode="0">
                  <c:v>#N/A</c:v>
                </c:pt>
                <c:pt idx="19" formatCode="0">
                  <c:v>#N/A</c:v>
                </c:pt>
                <c:pt idx="20" formatCode="0">
                  <c:v>#N/A</c:v>
                </c:pt>
                <c:pt idx="21" formatCode="0">
                  <c:v>#N/A</c:v>
                </c:pt>
                <c:pt idx="22" formatCode="0">
                  <c:v>#N/A</c:v>
                </c:pt>
                <c:pt idx="23" formatCode="0">
                  <c:v>#N/A</c:v>
                </c:pt>
              </c:numCache>
            </c:numRef>
          </c:val>
          <c:smooth val="0"/>
        </c:ser>
        <c:ser>
          <c:idx val="2"/>
          <c:order val="2"/>
          <c:spPr>
            <a:ln w="6350">
              <a:solidFill>
                <a:srgbClr val="FF0000"/>
              </a:solidFill>
              <a:prstDash val="dash"/>
            </a:ln>
          </c:spPr>
          <c:marker>
            <c:symbol val="none"/>
          </c:marker>
          <c:val>
            <c:numRef>
              <c:f>Approval!$AI$13:$BF$13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652096"/>
        <c:axId val="113653632"/>
      </c:lineChart>
      <c:dateAx>
        <c:axId val="1136520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13653632"/>
        <c:crosses val="autoZero"/>
        <c:auto val="1"/>
        <c:lblOffset val="100"/>
        <c:baseTimeUnit val="months"/>
        <c:majorUnit val="1"/>
        <c:majorTimeUnit val="months"/>
      </c:dateAx>
      <c:valAx>
        <c:axId val="11365363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1"/>
        <c:majorTickMark val="out"/>
        <c:minorTickMark val="none"/>
        <c:tickLblPos val="nextTo"/>
        <c:crossAx val="113652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Approval!$AH$14</c:f>
          <c:strCache>
            <c:ptCount val="1"/>
            <c:pt idx="0">
              <c:v>1E Number of Applications received with missing documents</c:v>
            </c:pt>
          </c:strCache>
        </c:strRef>
      </c:tx>
      <c:layout/>
      <c:overlay val="0"/>
      <c:txPr>
        <a:bodyPr/>
        <a:lstStyle/>
        <a:p>
          <a:pPr>
            <a:defRPr sz="1200"/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Approval!$AI$1:$BF$1</c:f>
              <c:numCache>
                <c:formatCode>mmm\-yy</c:formatCode>
                <c:ptCount val="24"/>
                <c:pt idx="0">
                  <c:v>42826</c:v>
                </c:pt>
                <c:pt idx="1">
                  <c:v>42856</c:v>
                </c:pt>
                <c:pt idx="2">
                  <c:v>42887</c:v>
                </c:pt>
                <c:pt idx="3">
                  <c:v>42917</c:v>
                </c:pt>
                <c:pt idx="4">
                  <c:v>42948</c:v>
                </c:pt>
                <c:pt idx="5">
                  <c:v>42979</c:v>
                </c:pt>
                <c:pt idx="6">
                  <c:v>43009</c:v>
                </c:pt>
                <c:pt idx="7">
                  <c:v>43040</c:v>
                </c:pt>
                <c:pt idx="8">
                  <c:v>43070</c:v>
                </c:pt>
                <c:pt idx="9">
                  <c:v>43101</c:v>
                </c:pt>
                <c:pt idx="10">
                  <c:v>43132</c:v>
                </c:pt>
                <c:pt idx="11">
                  <c:v>43160</c:v>
                </c:pt>
                <c:pt idx="12">
                  <c:v>43191</c:v>
                </c:pt>
                <c:pt idx="13">
                  <c:v>43221</c:v>
                </c:pt>
                <c:pt idx="14">
                  <c:v>43252</c:v>
                </c:pt>
                <c:pt idx="15">
                  <c:v>43282</c:v>
                </c:pt>
                <c:pt idx="16">
                  <c:v>43313</c:v>
                </c:pt>
                <c:pt idx="17">
                  <c:v>43344</c:v>
                </c:pt>
                <c:pt idx="18">
                  <c:v>43374</c:v>
                </c:pt>
                <c:pt idx="19">
                  <c:v>43405</c:v>
                </c:pt>
                <c:pt idx="20">
                  <c:v>43435</c:v>
                </c:pt>
                <c:pt idx="21">
                  <c:v>43466</c:v>
                </c:pt>
                <c:pt idx="22">
                  <c:v>43497</c:v>
                </c:pt>
                <c:pt idx="23">
                  <c:v>43525</c:v>
                </c:pt>
              </c:numCache>
            </c:numRef>
          </c:cat>
          <c:val>
            <c:numRef>
              <c:f>Approval!$AI$14:$BF$14</c:f>
              <c:numCache>
                <c:formatCode>0%</c:formatCode>
                <c:ptCount val="24"/>
                <c:pt idx="0">
                  <c:v>0.36</c:v>
                </c:pt>
                <c:pt idx="1">
                  <c:v>0.37</c:v>
                </c:pt>
                <c:pt idx="2">
                  <c:v>0.4</c:v>
                </c:pt>
                <c:pt idx="3">
                  <c:v>0.37</c:v>
                </c:pt>
                <c:pt idx="4">
                  <c:v>0.34</c:v>
                </c:pt>
                <c:pt idx="5">
                  <c:v>0.37</c:v>
                </c:pt>
                <c:pt idx="6">
                  <c:v>0.37</c:v>
                </c:pt>
                <c:pt idx="7">
                  <c:v>0.39</c:v>
                </c:pt>
                <c:pt idx="8">
                  <c:v>0.28999999999999998</c:v>
                </c:pt>
                <c:pt idx="9">
                  <c:v>0.34</c:v>
                </c:pt>
                <c:pt idx="10">
                  <c:v>0.32</c:v>
                </c:pt>
                <c:pt idx="11">
                  <c:v>0.28999999999999998</c:v>
                </c:pt>
              </c:numCache>
            </c:numRef>
          </c:val>
          <c:smooth val="0"/>
        </c:ser>
        <c:ser>
          <c:idx val="1"/>
          <c:order val="1"/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Approval!$AI$1:$BF$1</c:f>
              <c:numCache>
                <c:formatCode>mmm\-yy</c:formatCode>
                <c:ptCount val="24"/>
                <c:pt idx="0">
                  <c:v>42826</c:v>
                </c:pt>
                <c:pt idx="1">
                  <c:v>42856</c:v>
                </c:pt>
                <c:pt idx="2">
                  <c:v>42887</c:v>
                </c:pt>
                <c:pt idx="3">
                  <c:v>42917</c:v>
                </c:pt>
                <c:pt idx="4">
                  <c:v>42948</c:v>
                </c:pt>
                <c:pt idx="5">
                  <c:v>42979</c:v>
                </c:pt>
                <c:pt idx="6">
                  <c:v>43009</c:v>
                </c:pt>
                <c:pt idx="7">
                  <c:v>43040</c:v>
                </c:pt>
                <c:pt idx="8">
                  <c:v>43070</c:v>
                </c:pt>
                <c:pt idx="9">
                  <c:v>43101</c:v>
                </c:pt>
                <c:pt idx="10">
                  <c:v>43132</c:v>
                </c:pt>
                <c:pt idx="11">
                  <c:v>43160</c:v>
                </c:pt>
                <c:pt idx="12">
                  <c:v>43191</c:v>
                </c:pt>
                <c:pt idx="13">
                  <c:v>43221</c:v>
                </c:pt>
                <c:pt idx="14">
                  <c:v>43252</c:v>
                </c:pt>
                <c:pt idx="15">
                  <c:v>43282</c:v>
                </c:pt>
                <c:pt idx="16">
                  <c:v>43313</c:v>
                </c:pt>
                <c:pt idx="17">
                  <c:v>43344</c:v>
                </c:pt>
                <c:pt idx="18">
                  <c:v>43374</c:v>
                </c:pt>
                <c:pt idx="19">
                  <c:v>43405</c:v>
                </c:pt>
                <c:pt idx="20">
                  <c:v>43435</c:v>
                </c:pt>
                <c:pt idx="21">
                  <c:v>43466</c:v>
                </c:pt>
                <c:pt idx="22">
                  <c:v>43497</c:v>
                </c:pt>
                <c:pt idx="23">
                  <c:v>43525</c:v>
                </c:pt>
              </c:numCache>
            </c:numRef>
          </c:cat>
          <c:val>
            <c:numRef>
              <c:f>Approval!$AI$15:$BF$15</c:f>
              <c:numCache>
                <c:formatCode>General</c:formatCode>
                <c:ptCount val="24"/>
                <c:pt idx="11" formatCode="0%">
                  <c:v>0.28999999999999998</c:v>
                </c:pt>
                <c:pt idx="12" formatCode="0%">
                  <c:v>0.27</c:v>
                </c:pt>
                <c:pt idx="13" formatCode="0%">
                  <c:v>0.25</c:v>
                </c:pt>
                <c:pt idx="14" formatCode="0%">
                  <c:v>0.26</c:v>
                </c:pt>
                <c:pt idx="15" formatCode="0%">
                  <c:v>#N/A</c:v>
                </c:pt>
                <c:pt idx="16" formatCode="0%">
                  <c:v>#N/A</c:v>
                </c:pt>
                <c:pt idx="17" formatCode="0%">
                  <c:v>#N/A</c:v>
                </c:pt>
                <c:pt idx="18" formatCode="0%">
                  <c:v>#N/A</c:v>
                </c:pt>
                <c:pt idx="19" formatCode="0%">
                  <c:v>#N/A</c:v>
                </c:pt>
                <c:pt idx="20" formatCode="0%">
                  <c:v>#N/A</c:v>
                </c:pt>
                <c:pt idx="21" formatCode="0%">
                  <c:v>#N/A</c:v>
                </c:pt>
                <c:pt idx="22" formatCode="0%">
                  <c:v>#N/A</c:v>
                </c:pt>
                <c:pt idx="23" formatCode="0%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634304"/>
        <c:axId val="113709824"/>
      </c:lineChart>
      <c:dateAx>
        <c:axId val="1136343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13709824"/>
        <c:crosses val="autoZero"/>
        <c:auto val="1"/>
        <c:lblOffset val="100"/>
        <c:baseTimeUnit val="months"/>
        <c:majorUnit val="1"/>
        <c:majorTimeUnit val="months"/>
      </c:dateAx>
      <c:valAx>
        <c:axId val="1137098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13634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E2E82-72CD-0544-803E-ECCCB1A6640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868A9-83B6-F748-BF71-689B21C2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11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E4FC7-C1BC-BD40-85E8-F7D387FACD0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B3131-83C0-9847-95A8-B83A12FBB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04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57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ra.nhs.uk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ra.nhs.uk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ra.nhs.uk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ra.nhs.uk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ra.nhs.uk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ra.nhs.uk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ra.nhs.uk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076950"/>
            <a:ext cx="9129600" cy="781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717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005EB8"/>
                </a:solidFill>
              </a:defRPr>
            </a:lvl1pPr>
          </a:lstStyle>
          <a:p>
            <a:r>
              <a:rPr lang="en-US" dirty="0" smtClean="0"/>
              <a:t>Slide title – Arial, 36, Bold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54924"/>
            <a:ext cx="7839075" cy="37206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 Body text – Arial, 24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16"/>
          <p:cNvSpPr txBox="1">
            <a:spLocks/>
          </p:cNvSpPr>
          <p:nvPr userDrawn="1"/>
        </p:nvSpPr>
        <p:spPr>
          <a:xfrm>
            <a:off x="340057" y="6414718"/>
            <a:ext cx="292384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latin typeface="+mj-lt"/>
              </a:rPr>
              <a:t>www.hra.nhs.uk | </a:t>
            </a:r>
            <a:r>
              <a:rPr lang="en-GB" sz="1400" b="1" dirty="0"/>
              <a:t>@HRA_Latest </a:t>
            </a:r>
            <a:r>
              <a:rPr lang="en-GB" sz="1400" b="1" dirty="0" smtClean="0">
                <a:latin typeface="+mj-lt"/>
              </a:rPr>
              <a:t> 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000500" y="6377836"/>
            <a:ext cx="4940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presentation is designed to provide general information only. Our website terms and conditions apply </a:t>
            </a:r>
            <a:r>
              <a:rPr lang="en-US" sz="10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www.hra.nhs.uk</a:t>
            </a:r>
            <a:endParaRPr lang="en-GB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937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6"/>
          <p:cNvSpPr txBox="1">
            <a:spLocks/>
          </p:cNvSpPr>
          <p:nvPr userDrawn="1"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latin typeface="+mj-lt"/>
              </a:rPr>
              <a:t>www.hra.nhs.uk | </a:t>
            </a:r>
            <a:r>
              <a:rPr lang="en-GB" sz="1400" b="1" dirty="0"/>
              <a:t>@HRA_Latest </a:t>
            </a:r>
            <a:r>
              <a:rPr lang="en-GB" sz="1400" b="1" dirty="0" smtClean="0">
                <a:latin typeface="+mj-lt"/>
              </a:rPr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2002220"/>
            <a:ext cx="9129600" cy="3657600"/>
          </a:xfrm>
          <a:prstGeom prst="rect">
            <a:avLst/>
          </a:prstGeom>
          <a:solidFill>
            <a:srgbClr val="005EB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78600" y="3362216"/>
            <a:ext cx="7772400" cy="1194018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This is a divider slide – Arial, 36, Bold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000500" y="6377836"/>
            <a:ext cx="4940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presentation is designed to provide general information only. Our website terms and conditions apply </a:t>
            </a:r>
            <a:r>
              <a:rPr lang="en-US" sz="10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www.hra.nhs.uk</a:t>
            </a:r>
            <a:endParaRPr lang="en-GB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10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image/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005EB8"/>
                </a:solidFill>
              </a:defRPr>
            </a:lvl1pPr>
          </a:lstStyle>
          <a:p>
            <a:r>
              <a:rPr lang="en-US" dirty="0" smtClean="0"/>
              <a:t>Slide title – Arial, 36, Bold</a:t>
            </a:r>
            <a:endParaRPr lang="en-US" dirty="0"/>
          </a:p>
        </p:txBody>
      </p:sp>
      <p:sp>
        <p:nvSpPr>
          <p:cNvPr id="5" name="Footer Placeholder 16"/>
          <p:cNvSpPr txBox="1">
            <a:spLocks/>
          </p:cNvSpPr>
          <p:nvPr userDrawn="1"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latin typeface="+mj-lt"/>
              </a:rPr>
              <a:t>www.hra.nhs.uk | </a:t>
            </a:r>
            <a:r>
              <a:rPr lang="en-GB" sz="1400" b="1" dirty="0"/>
              <a:t>@HRA_Latest </a:t>
            </a:r>
            <a:r>
              <a:rPr lang="en-GB" sz="1400" b="1" dirty="0" smtClean="0">
                <a:latin typeface="+mj-lt"/>
              </a:rPr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2097088"/>
            <a:ext cx="7772400" cy="3846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4000500" y="6377836"/>
            <a:ext cx="4940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presentation is designed to provide general information only. Our website terms and conditions apply </a:t>
            </a:r>
            <a:r>
              <a:rPr lang="en-US" sz="10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www.hra.nhs.uk</a:t>
            </a:r>
            <a:endParaRPr lang="en-GB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296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54924"/>
            <a:ext cx="4619297" cy="372066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 Body text – Arial, 24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218113" y="1954213"/>
            <a:ext cx="3673475" cy="3721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GB" dirty="0" smtClean="0"/>
              <a:t>Click here to insert your photograph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005EB8"/>
                </a:solidFill>
              </a:defRPr>
            </a:lvl1pPr>
          </a:lstStyle>
          <a:p>
            <a:r>
              <a:rPr lang="en-US" dirty="0" smtClean="0"/>
              <a:t>Slide title – Arial, 36, Bold</a:t>
            </a:r>
            <a:endParaRPr lang="en-US" dirty="0"/>
          </a:p>
        </p:txBody>
      </p:sp>
      <p:sp>
        <p:nvSpPr>
          <p:cNvPr id="6" name="Footer Placeholder 16"/>
          <p:cNvSpPr txBox="1">
            <a:spLocks/>
          </p:cNvSpPr>
          <p:nvPr userDrawn="1"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latin typeface="+mj-lt"/>
              </a:rPr>
              <a:t>www.hra.nhs.uk | </a:t>
            </a:r>
            <a:r>
              <a:rPr lang="en-GB" sz="1400" b="1" dirty="0"/>
              <a:t>@HRA_Latest </a:t>
            </a:r>
            <a:r>
              <a:rPr lang="en-GB" sz="1400" b="1" dirty="0" smtClean="0">
                <a:latin typeface="+mj-lt"/>
              </a:rPr>
              <a:t> 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000500" y="6377836"/>
            <a:ext cx="4940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presentation is designed to provide general information only. Our website terms and conditions apply </a:t>
            </a:r>
            <a:r>
              <a:rPr lang="en-US" sz="10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www.hra.nhs.uk</a:t>
            </a:r>
            <a:endParaRPr lang="en-GB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738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9097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08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subtitle – Arial, 28, Bold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19375"/>
            <a:ext cx="7839075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 Body text – Arial, 24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005EB8"/>
                </a:solidFill>
              </a:defRPr>
            </a:lvl1pPr>
          </a:lstStyle>
          <a:p>
            <a:r>
              <a:rPr lang="en-US" dirty="0" smtClean="0"/>
              <a:t>Slide title – Arial, 36, Bold</a:t>
            </a:r>
            <a:endParaRPr lang="en-US" dirty="0"/>
          </a:p>
        </p:txBody>
      </p:sp>
      <p:sp>
        <p:nvSpPr>
          <p:cNvPr id="6" name="Footer Placeholder 16"/>
          <p:cNvSpPr txBox="1">
            <a:spLocks/>
          </p:cNvSpPr>
          <p:nvPr userDrawn="1"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latin typeface="+mj-lt"/>
              </a:rPr>
              <a:t>www.hra.nhs.uk | </a:t>
            </a:r>
            <a:r>
              <a:rPr lang="en-GB" sz="1400" b="1" dirty="0"/>
              <a:t>@HRA_Latest </a:t>
            </a:r>
            <a:r>
              <a:rPr lang="en-GB" sz="1400" b="1" dirty="0" smtClean="0">
                <a:latin typeface="+mj-lt"/>
              </a:rPr>
              <a:t> 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000500" y="6377836"/>
            <a:ext cx="4940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presentation is designed to provide general information only. Our website terms and conditions apply </a:t>
            </a:r>
            <a:r>
              <a:rPr lang="en-US" sz="10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www.hra.nhs.uk</a:t>
            </a:r>
            <a:endParaRPr lang="en-GB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361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, text and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5360988" y="2638425"/>
            <a:ext cx="3451225" cy="2457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</a:lstStyle>
          <a:p>
            <a:r>
              <a:rPr lang="en-GB" dirty="0" smtClean="0"/>
              <a:t>Click here to insert your photograph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9097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08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subtitle – Arial, 28, Bold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619375"/>
            <a:ext cx="4686300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 Body text – Arial, 24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005EB8"/>
                </a:solidFill>
              </a:defRPr>
            </a:lvl1pPr>
          </a:lstStyle>
          <a:p>
            <a:r>
              <a:rPr lang="en-US" dirty="0" smtClean="0"/>
              <a:t>Slide title – Arial, 36, Bold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000500" y="6377836"/>
            <a:ext cx="4940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presentation is designed to provide general information only. Our website terms and conditions apply </a:t>
            </a:r>
            <a:r>
              <a:rPr lang="en-US" sz="10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www.hra.nhs.uk</a:t>
            </a:r>
            <a:endParaRPr lang="en-GB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latin typeface="+mj-lt"/>
              </a:rPr>
              <a:t>www.hra.nhs.uk | </a:t>
            </a:r>
            <a:r>
              <a:rPr lang="en-GB" sz="1400" b="1" dirty="0"/>
              <a:t>@HRA_Latest </a:t>
            </a:r>
            <a:r>
              <a:rPr lang="en-GB" sz="1400" b="1" dirty="0" smtClean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3303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graphs and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6"/>
          <p:cNvSpPr txBox="1">
            <a:spLocks/>
          </p:cNvSpPr>
          <p:nvPr userDrawn="1"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latin typeface="+mj-lt"/>
              </a:rPr>
              <a:t>www.hra.nhs.uk | </a:t>
            </a:r>
            <a:r>
              <a:rPr lang="en-GB" sz="1400" b="1" dirty="0"/>
              <a:t>@HRA_Latest </a:t>
            </a:r>
            <a:r>
              <a:rPr lang="en-GB" sz="1400" b="1" dirty="0" smtClean="0">
                <a:latin typeface="+mj-lt"/>
              </a:rPr>
              <a:t> 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000500" y="6377836"/>
            <a:ext cx="4940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presentation is designed to provide general information only. Our website terms and conditions apply </a:t>
            </a:r>
            <a:r>
              <a:rPr lang="en-US" sz="10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www.hra.nhs.uk</a:t>
            </a:r>
            <a:endParaRPr lang="en-GB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970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27379"/>
            <a:ext cx="9144000" cy="6306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:\Shared Drive\Communications\5. Resources\Brand\Logo\NHS Health Research Authority RGB Blue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17"/>
          <a:stretch/>
        </p:blipFill>
        <p:spPr bwMode="auto">
          <a:xfrm>
            <a:off x="5184140" y="0"/>
            <a:ext cx="3959860" cy="1457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0" y="6227379"/>
            <a:ext cx="9144000" cy="0"/>
          </a:xfrm>
          <a:prstGeom prst="line">
            <a:avLst/>
          </a:prstGeom>
          <a:ln w="76200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8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51" r:id="rId2"/>
    <p:sldLayoutId id="2147483677" r:id="rId3"/>
    <p:sldLayoutId id="2147483675" r:id="rId4"/>
    <p:sldLayoutId id="2147483673" r:id="rId5"/>
    <p:sldLayoutId id="2147483649" r:id="rId6"/>
    <p:sldLayoutId id="2147483650" r:id="rId7"/>
    <p:sldLayoutId id="2147483655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046" y="683588"/>
            <a:ext cx="4467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005EB8"/>
                </a:solidFill>
              </a:rPr>
              <a:t>Performance report</a:t>
            </a:r>
            <a:endParaRPr lang="en-GB" sz="3600" b="1" dirty="0">
              <a:solidFill>
                <a:srgbClr val="005EB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650" y="1321116"/>
            <a:ext cx="4613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3087"/>
                </a:solidFill>
              </a:rPr>
              <a:t>Qtr1 2018/19</a:t>
            </a:r>
          </a:p>
          <a:p>
            <a:endParaRPr lang="en-GB" sz="2800" b="1" dirty="0" smtClean="0">
              <a:solidFill>
                <a:srgbClr val="003087"/>
              </a:solidFill>
            </a:endParaRPr>
          </a:p>
          <a:p>
            <a:r>
              <a:rPr lang="en-GB" sz="1600" b="1" dirty="0" smtClean="0"/>
              <a:t>July 2018</a:t>
            </a:r>
            <a:endParaRPr lang="en-GB" sz="1600" b="1" dirty="0"/>
          </a:p>
        </p:txBody>
      </p:sp>
      <p:sp>
        <p:nvSpPr>
          <p:cNvPr id="4" name="AutoShape 2" descr="https://hra-staging.torchboxapps.com/media/images/Caretaker_sharing_a_break_with_her_patient.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3" descr="\\ims.gov.uk\data\Users\GBBULVD\BULHOME19\KWilliams4\My Documents\My Pictures\performance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58" y="3193576"/>
            <a:ext cx="8890616" cy="33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5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722" y="413651"/>
            <a:ext cx="7772400" cy="679449"/>
          </a:xfrm>
        </p:spPr>
        <p:txBody>
          <a:bodyPr/>
          <a:lstStyle/>
          <a:p>
            <a:r>
              <a:rPr lang="en-GB" sz="3200" dirty="0" smtClean="0"/>
              <a:t>Ensuring the HRA is governed</a:t>
            </a:r>
            <a:br>
              <a:rPr lang="en-GB" sz="3200" dirty="0" smtClean="0"/>
            </a:br>
            <a:r>
              <a:rPr lang="en-GB" sz="3200" dirty="0" smtClean="0"/>
              <a:t>effectively and provide value for the tax payer</a:t>
            </a:r>
            <a:br>
              <a:rPr lang="en-GB" sz="3200" dirty="0" smtClean="0"/>
            </a:b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937001486"/>
              </p:ext>
            </p:extLst>
          </p:nvPr>
        </p:nvGraphicFramePr>
        <p:xfrm>
          <a:off x="184244" y="2105427"/>
          <a:ext cx="8509379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055"/>
                <a:gridCol w="2906972"/>
                <a:gridCol w="2333767"/>
                <a:gridCol w="2224585"/>
              </a:tblGrid>
              <a:tr h="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Theme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Description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Measure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Update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Cost utilisation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Reduction in the</a:t>
                      </a:r>
                      <a:r>
                        <a:rPr lang="en-GB" sz="1400" baseline="0" dirty="0" smtClean="0"/>
                        <a:t> unit cost of processing each application. </a:t>
                      </a:r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Enhancing the HRA forecasting tools to deliver a balanced I&amp;E position</a:t>
                      </a:r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Improving facilities utilisation and cost effectiveness. </a:t>
                      </a:r>
                    </a:p>
                    <a:p>
                      <a:endParaRPr lang="en-GB" sz="1400" baseline="0" dirty="0" smtClean="0"/>
                    </a:p>
                    <a:p>
                      <a:endParaRPr lang="en-GB" sz="1400" baseline="0" dirty="0" smtClean="0"/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Our corporate services compare favourable with industry benchmarks.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&gt;5% cost reduction</a:t>
                      </a:r>
                      <a:r>
                        <a:rPr lang="en-GB" sz="1400" baseline="0" dirty="0" smtClean="0"/>
                        <a:t> on 16/17 baseline</a:t>
                      </a:r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Divisional forecasts to be within 4% target range</a:t>
                      </a:r>
                    </a:p>
                    <a:p>
                      <a:endParaRPr lang="en-GB" sz="1400" baseline="0" dirty="0" smtClean="0"/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Achieve 8sqm / desk industry benchmark and work towards 8:10 ratio of desks / </a:t>
                      </a:r>
                      <a:r>
                        <a:rPr lang="en-GB" sz="1400" baseline="0" dirty="0" err="1" smtClean="0"/>
                        <a:t>wte</a:t>
                      </a:r>
                      <a:endParaRPr lang="en-GB" sz="1400" baseline="0" dirty="0" smtClean="0"/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Costs equal to industry benchmarks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2017/18 outturn</a:t>
                      </a:r>
                      <a:r>
                        <a:rPr lang="en-GB" sz="1400" baseline="0" dirty="0" smtClean="0"/>
                        <a:t> – breakeven. </a:t>
                      </a:r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Forecast costs currently within target range. </a:t>
                      </a:r>
                    </a:p>
                    <a:p>
                      <a:endParaRPr lang="en-GB" sz="1400" baseline="0" dirty="0" smtClean="0"/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Currently 8:07sqm/desk. Subletting Manchester will reduce this to within the benchmark. </a:t>
                      </a:r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Calculations being developed as part of corporate SIP. </a:t>
                      </a:r>
                      <a:endParaRPr lang="en-GB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6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540" y="292290"/>
            <a:ext cx="7772400" cy="679449"/>
          </a:xfrm>
        </p:spPr>
        <p:txBody>
          <a:bodyPr/>
          <a:lstStyle/>
          <a:p>
            <a:r>
              <a:rPr lang="en-GB" sz="3200" dirty="0" smtClean="0"/>
              <a:t>Ensuring the HRA is governed</a:t>
            </a:r>
            <a:br>
              <a:rPr lang="en-GB" sz="3200" dirty="0" smtClean="0"/>
            </a:br>
            <a:r>
              <a:rPr lang="en-GB" sz="3200" dirty="0" smtClean="0"/>
              <a:t>effectively and provide value for the tax payer</a:t>
            </a:r>
            <a:br>
              <a:rPr lang="en-GB" sz="3200" dirty="0" smtClean="0"/>
            </a:b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859140165"/>
              </p:ext>
            </p:extLst>
          </p:nvPr>
        </p:nvGraphicFramePr>
        <p:xfrm>
          <a:off x="211540" y="2023541"/>
          <a:ext cx="8509379" cy="3216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896"/>
                <a:gridCol w="2552131"/>
                <a:gridCol w="2333767"/>
                <a:gridCol w="2224585"/>
              </a:tblGrid>
              <a:tr h="351169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Theme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Description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Measure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Update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Staff engagement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aseline="0" dirty="0" smtClean="0"/>
                        <a:t>Staff engagement</a:t>
                      </a:r>
                    </a:p>
                    <a:p>
                      <a:endParaRPr lang="en-GB" sz="1400" baseline="0" dirty="0" smtClean="0"/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Our commitment to developing our people</a:t>
                      </a:r>
                    </a:p>
                    <a:p>
                      <a:endParaRPr lang="en-GB" sz="1400" baseline="0" dirty="0" smtClean="0"/>
                    </a:p>
                    <a:p>
                      <a:endParaRPr lang="en-GB" sz="1400" baseline="0" dirty="0" smtClean="0"/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Our commitment to supporting our people with the IT tools that they need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&gt;80% from annual survey</a:t>
                      </a:r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100% of our eligible</a:t>
                      </a:r>
                      <a:r>
                        <a:rPr lang="en-GB" sz="1400" baseline="0" dirty="0" smtClean="0"/>
                        <a:t> people have had at least one appraisal within a 12 month period. </a:t>
                      </a:r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10% improvement on 2018 staff survey response for IT service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Staff survey planned.</a:t>
                      </a:r>
                      <a:endParaRPr lang="en-GB" sz="1400" baseline="0" dirty="0" smtClean="0"/>
                    </a:p>
                    <a:p>
                      <a:endParaRPr lang="en-GB" sz="1400" baseline="0" dirty="0" smtClean="0"/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Appraisals due to be completed by September 2018. Reporting to commence Qtr2</a:t>
                      </a:r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Staff survey planned. Detailed response to SOCITM survey to help address immediate concerns where possible.</a:t>
                      </a:r>
                      <a:endParaRPr lang="en-GB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55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600" y="3332802"/>
            <a:ext cx="7772400" cy="1194018"/>
          </a:xfrm>
        </p:spPr>
        <p:txBody>
          <a:bodyPr/>
          <a:lstStyle/>
          <a:p>
            <a:r>
              <a:rPr lang="en-GB" dirty="0" smtClean="0"/>
              <a:t>Finance report </a:t>
            </a:r>
            <a:br>
              <a:rPr lang="en-GB" dirty="0" smtClean="0"/>
            </a:br>
            <a:r>
              <a:rPr lang="en-GB" sz="2800" dirty="0" smtClean="0"/>
              <a:t>P3 provided with papers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038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892" y="318117"/>
            <a:ext cx="3637129" cy="487101"/>
          </a:xfrm>
        </p:spPr>
        <p:txBody>
          <a:bodyPr/>
          <a:lstStyle/>
          <a:p>
            <a:r>
              <a:rPr lang="en-GB" sz="2800" dirty="0" smtClean="0"/>
              <a:t>Executive summary</a:t>
            </a:r>
            <a:endParaRPr lang="en-GB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796661653"/>
              </p:ext>
            </p:extLst>
          </p:nvPr>
        </p:nvGraphicFramePr>
        <p:xfrm>
          <a:off x="197892" y="5240740"/>
          <a:ext cx="844113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877"/>
                <a:gridCol w="1205877"/>
                <a:gridCol w="1205877"/>
                <a:gridCol w="1205877"/>
                <a:gridCol w="1205877"/>
                <a:gridCol w="1205877"/>
                <a:gridCol w="1205877"/>
              </a:tblGrid>
              <a:tr h="356833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Championing 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research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Easier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to do research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Proactive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and strategic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Technology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Effective and adds value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Finance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Capacity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7892" y="1311029"/>
            <a:ext cx="4073857" cy="353943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Strategic highlights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Approvals timelines consistently being met for all but non-rec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/>
              <a:t>GAfREC</a:t>
            </a:r>
            <a:r>
              <a:rPr lang="en-GB" sz="1600" dirty="0" smtClean="0"/>
              <a:t> harmonised and relaunched, with implementation planned for Sep.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GDPR guidance launched in collaboration with 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IRAS verification tool and e-submission launched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Technology partner secured and contract signed following extensive procurement </a:t>
            </a:r>
            <a:r>
              <a:rPr lang="en-GB" sz="1600" dirty="0" smtClean="0"/>
              <a:t>exercise  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Strategic risk process developed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Transparency project commenced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492723" y="1311029"/>
            <a:ext cx="4282788" cy="353943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Strategic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Research systems </a:t>
            </a:r>
            <a:r>
              <a:rPr lang="en-GB" sz="1600" dirty="0" smtClean="0"/>
              <a:t> transformation programme </a:t>
            </a:r>
            <a:r>
              <a:rPr lang="en-GB" sz="1600" dirty="0" smtClean="0"/>
              <a:t>requires investment </a:t>
            </a:r>
            <a:r>
              <a:rPr lang="en-GB" sz="1600" dirty="0" smtClean="0"/>
              <a:t>in   </a:t>
            </a:r>
            <a:r>
              <a:rPr lang="en-GB" sz="1600" dirty="0" smtClean="0"/>
              <a:t>additional capacity to deliver at 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GDPR – risk of potential challenge</a:t>
            </a:r>
            <a:endParaRPr lang="en-GB" sz="1600" dirty="0"/>
          </a:p>
          <a:p>
            <a:r>
              <a:rPr lang="en-GB" sz="1600" dirty="0" smtClean="0"/>
              <a:t> </a:t>
            </a:r>
            <a:r>
              <a:rPr lang="en-GB" sz="1600" dirty="0" smtClean="0"/>
              <a:t>    on </a:t>
            </a:r>
            <a:r>
              <a:rPr lang="en-GB" sz="1600" dirty="0" smtClean="0"/>
              <a:t>guidance published. </a:t>
            </a:r>
            <a:r>
              <a:rPr lang="en-GB" sz="1600" dirty="0" smtClean="0"/>
              <a:t>Advice sought </a:t>
            </a:r>
          </a:p>
          <a:p>
            <a:r>
              <a:rPr lang="en-GB" sz="1600" dirty="0" smtClean="0"/>
              <a:t>     from </a:t>
            </a:r>
            <a:r>
              <a:rPr lang="en-GB" sz="1600" dirty="0" smtClean="0"/>
              <a:t>ICO </a:t>
            </a:r>
            <a:r>
              <a:rPr lang="en-GB" sz="1600" dirty="0" smtClean="0"/>
              <a:t>to resolve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Our ability to influence transparency agenda may be limited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External pressures (</a:t>
            </a:r>
            <a:r>
              <a:rPr lang="en-GB" sz="1600" dirty="0" err="1" smtClean="0"/>
              <a:t>eg</a:t>
            </a:r>
            <a:r>
              <a:rPr lang="en-GB" sz="1600" dirty="0" smtClean="0"/>
              <a:t> Brexit) may adversely impact programme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Budget pressures – £100k - £200k savings target required, tough but </a:t>
            </a:r>
            <a:r>
              <a:rPr lang="en-GB" sz="1600" dirty="0" smtClean="0"/>
              <a:t>achievable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034643"/>
              </p:ext>
            </p:extLst>
          </p:nvPr>
        </p:nvGraphicFramePr>
        <p:xfrm>
          <a:off x="3985146" y="434378"/>
          <a:ext cx="286603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603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Overall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Performance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085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Strategic update</a:t>
            </a:r>
            <a:br>
              <a:rPr lang="en-GB" dirty="0" smtClean="0"/>
            </a:br>
            <a:r>
              <a:rPr lang="en-GB" dirty="0" smtClean="0"/>
              <a:t>KPIs, benefits and projects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44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131" y="348351"/>
            <a:ext cx="6612341" cy="679449"/>
          </a:xfrm>
        </p:spPr>
        <p:txBody>
          <a:bodyPr/>
          <a:lstStyle/>
          <a:p>
            <a:r>
              <a:rPr lang="en-GB" sz="3200" dirty="0" smtClean="0"/>
              <a:t>Championing health and social care research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416662604"/>
              </p:ext>
            </p:extLst>
          </p:nvPr>
        </p:nvGraphicFramePr>
        <p:xfrm>
          <a:off x="266131" y="1469290"/>
          <a:ext cx="8591266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657"/>
                <a:gridCol w="2101755"/>
                <a:gridCol w="2634018"/>
                <a:gridCol w="252483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Theme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Description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Measure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Update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Transparency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Greater awareness of research</a:t>
                      </a:r>
                      <a:r>
                        <a:rPr lang="en-GB" sz="1400" baseline="0" dirty="0" smtClean="0"/>
                        <a:t> registration, and in turn, increased rates of registration of clinical trials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Increase in awareness of the requirement</a:t>
                      </a:r>
                      <a:r>
                        <a:rPr lang="en-GB" sz="1400" baseline="0" dirty="0" smtClean="0"/>
                        <a:t> to register clinical trials</a:t>
                      </a:r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Increase in registration rate for clinical trials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Transparency project has commenced and measures will be built into research</a:t>
                      </a:r>
                      <a:r>
                        <a:rPr lang="en-GB" sz="1400" baseline="0" dirty="0" smtClean="0"/>
                        <a:t> systems programme to ensure able to record data for 2019/20. 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Public involvement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Greater public</a:t>
                      </a:r>
                      <a:r>
                        <a:rPr lang="en-GB" sz="1400" baseline="0" dirty="0" smtClean="0"/>
                        <a:t> involvement in research through increased applications for ethical review and increased participant numbers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Increase</a:t>
                      </a:r>
                      <a:r>
                        <a:rPr lang="en-GB" sz="1400" baseline="0" dirty="0" smtClean="0"/>
                        <a:t> in applications reporting public involvement at ethical review</a:t>
                      </a:r>
                    </a:p>
                    <a:p>
                      <a:r>
                        <a:rPr lang="en-GB" sz="1400" dirty="0" smtClean="0"/>
                        <a:t>Increase in applications which have clearly involved</a:t>
                      </a:r>
                      <a:r>
                        <a:rPr lang="en-GB" sz="1400" baseline="0" dirty="0" smtClean="0"/>
                        <a:t> patients, service users and the public in their development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Public involvement workshop held with AMRC and the ABPI to discuss objectives and case studies</a:t>
                      </a:r>
                    </a:p>
                    <a:p>
                      <a:endParaRPr lang="en-GB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66131" y="4975074"/>
            <a:ext cx="85912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/>
              <a:t>GAfRECs</a:t>
            </a:r>
            <a:r>
              <a:rPr lang="en-GB" sz="1600" dirty="0"/>
              <a:t> harmonised and updated – due to be implemented 17 September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Transparency project commenced and target performance measures defined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Transparency questions agreed for baseline survey of current awareness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REC approval letter revised to highlight transparency requirements</a:t>
            </a:r>
          </a:p>
        </p:txBody>
      </p:sp>
    </p:spTree>
    <p:extLst>
      <p:ext uri="{BB962C8B-B14F-4D97-AF65-F5344CB8AC3E}">
        <p14:creationId xmlns:p14="http://schemas.microsoft.com/office/powerpoint/2010/main" val="11615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722" y="346882"/>
            <a:ext cx="7772400" cy="679449"/>
          </a:xfrm>
        </p:spPr>
        <p:txBody>
          <a:bodyPr/>
          <a:lstStyle/>
          <a:p>
            <a:r>
              <a:rPr lang="en-GB" sz="3200" dirty="0" smtClean="0"/>
              <a:t>Making it easier to conduct high quality research in the UK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617498321"/>
              </p:ext>
            </p:extLst>
          </p:nvPr>
        </p:nvGraphicFramePr>
        <p:xfrm>
          <a:off x="320722" y="1487605"/>
          <a:ext cx="8509379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827"/>
                <a:gridCol w="2674961"/>
                <a:gridCol w="1815153"/>
                <a:gridCol w="2811438"/>
              </a:tblGrid>
              <a:tr h="120513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Theme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Description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Measure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Update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Streamlining</a:t>
                      </a:r>
                      <a:r>
                        <a:rPr lang="en-GB" sz="1400" baseline="0" dirty="0" smtClean="0"/>
                        <a:t> processes for researchers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Our ability</a:t>
                      </a:r>
                      <a:r>
                        <a:rPr lang="en-GB" sz="1400" baseline="0" dirty="0" smtClean="0"/>
                        <a:t> to predict how long a particular type of application will take to process based on the quality of application and complexity of study. 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Percentage</a:t>
                      </a:r>
                      <a:r>
                        <a:rPr lang="en-GB" sz="1400" baseline="0" dirty="0" smtClean="0"/>
                        <a:t> of studies approved within predicted timelines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SIP will provide a more predictable timeline once fully implemented.</a:t>
                      </a:r>
                      <a:r>
                        <a:rPr lang="en-GB" sz="1400" baseline="0" dirty="0" smtClean="0"/>
                        <a:t> Timelines are less variable and more consistent. HRA Approval report provides more analysis (appendix)</a:t>
                      </a:r>
                      <a:endParaRPr lang="en-GB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Streamlining</a:t>
                      </a:r>
                      <a:r>
                        <a:rPr lang="en-GB" sz="1400" baseline="0" dirty="0" smtClean="0"/>
                        <a:t> processes for researchers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The</a:t>
                      </a:r>
                      <a:r>
                        <a:rPr lang="en-GB" sz="1400" baseline="0" dirty="0" smtClean="0"/>
                        <a:t> full elapsed time for a valid application to receive HRA approval from receipt date of original submission</a:t>
                      </a:r>
                    </a:p>
                    <a:p>
                      <a:endParaRPr lang="en-GB" sz="1400" baseline="0" dirty="0" smtClean="0"/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Timelines within target range set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All Approvals timelines met for REC studies. </a:t>
                      </a:r>
                    </a:p>
                    <a:p>
                      <a:r>
                        <a:rPr lang="en-GB" sz="1400" dirty="0" smtClean="0"/>
                        <a:t>Non</a:t>
                      </a:r>
                      <a:r>
                        <a:rPr lang="en-GB" sz="1400" baseline="0" dirty="0" smtClean="0"/>
                        <a:t> REC studies – timelines approved but remain slightly outside 15 day target </a:t>
                      </a:r>
                      <a:endParaRPr lang="en-GB" sz="1400" dirty="0" smtClean="0"/>
                    </a:p>
                    <a:p>
                      <a:endParaRPr lang="en-GB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20722" y="4583612"/>
            <a:ext cx="85093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Verification tool implemented in IRAS form (April)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Model non commercial agreement complete and signed off by drafting group.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Joined up validation for E&amp;W launched, ready for review and Approvals finalisation pilot complete, integrated process for QC and QA piloted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GDPR guidance for researchers provided on </a:t>
            </a:r>
            <a:r>
              <a:rPr lang="en-GB" sz="1600" dirty="0" smtClean="0"/>
              <a:t>website, based on advice sought from ICO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MORI report on public trust and confidence in collection and sharing of tissue and data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48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185" y="305939"/>
            <a:ext cx="7772400" cy="679449"/>
          </a:xfrm>
        </p:spPr>
        <p:txBody>
          <a:bodyPr/>
          <a:lstStyle/>
          <a:p>
            <a:r>
              <a:rPr lang="en-GB" sz="3200" dirty="0" smtClean="0"/>
              <a:t>Making it easier to conduct </a:t>
            </a:r>
            <a:br>
              <a:rPr lang="en-GB" sz="3200" dirty="0" smtClean="0"/>
            </a:br>
            <a:r>
              <a:rPr lang="en-GB" sz="3200" dirty="0" smtClean="0"/>
              <a:t>high quality research in the UK</a:t>
            </a: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877602823"/>
              </p:ext>
            </p:extLst>
          </p:nvPr>
        </p:nvGraphicFramePr>
        <p:xfrm>
          <a:off x="309600" y="1728598"/>
          <a:ext cx="3960000" cy="223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526568"/>
              </p:ext>
            </p:extLst>
          </p:nvPr>
        </p:nvGraphicFramePr>
        <p:xfrm>
          <a:off x="4542556" y="1670561"/>
          <a:ext cx="3960000" cy="23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10718"/>
              </p:ext>
            </p:extLst>
          </p:nvPr>
        </p:nvGraphicFramePr>
        <p:xfrm>
          <a:off x="309600" y="4094328"/>
          <a:ext cx="3960000" cy="206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750930"/>
              </p:ext>
            </p:extLst>
          </p:nvPr>
        </p:nvGraphicFramePr>
        <p:xfrm>
          <a:off x="4775641" y="4138038"/>
          <a:ext cx="3960000" cy="2017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5472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597" y="387825"/>
            <a:ext cx="7772400" cy="679449"/>
          </a:xfrm>
        </p:spPr>
        <p:txBody>
          <a:bodyPr/>
          <a:lstStyle/>
          <a:p>
            <a:r>
              <a:rPr lang="en-GB" sz="3200" dirty="0" smtClean="0"/>
              <a:t>Making it easier to conduct high quality research in the UK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583503464"/>
              </p:ext>
            </p:extLst>
          </p:nvPr>
        </p:nvGraphicFramePr>
        <p:xfrm>
          <a:off x="170597" y="1477632"/>
          <a:ext cx="8509379" cy="2751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827"/>
                <a:gridCol w="2674961"/>
                <a:gridCol w="2115403"/>
                <a:gridCol w="2511188"/>
              </a:tblGrid>
              <a:tr h="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Theme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Description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Measure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Update</a:t>
                      </a:r>
                      <a:endParaRPr lang="en-GB" sz="1400" dirty="0"/>
                    </a:p>
                  </a:txBody>
                  <a:tcPr/>
                </a:tc>
              </a:tr>
              <a:tr h="1288315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Customer satisfaction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Capturing customer feedback on a more regular basis</a:t>
                      </a:r>
                      <a:r>
                        <a:rPr lang="en-GB" sz="1400" baseline="0" dirty="0" smtClean="0"/>
                        <a:t> for specific aspects of the service to establish their overall level of satisfaction.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&gt; 75% of applicants scoring the overall</a:t>
                      </a:r>
                      <a:r>
                        <a:rPr lang="en-GB" sz="1400" baseline="0" dirty="0" smtClean="0"/>
                        <a:t> service at 7 or greater on a scale of 1-10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Qtr1 77% </a:t>
                      </a:r>
                      <a:r>
                        <a:rPr lang="en-GB" sz="1400" dirty="0" smtClean="0"/>
                        <a:t>- applicants scoring overall</a:t>
                      </a:r>
                      <a:r>
                        <a:rPr lang="en-GB" sz="1400" baseline="0" dirty="0" smtClean="0"/>
                        <a:t> service highly</a:t>
                      </a:r>
                    </a:p>
                    <a:p>
                      <a:r>
                        <a:rPr lang="en-GB" sz="1400" baseline="0" dirty="0" smtClean="0"/>
                        <a:t>Customer charter being developed</a:t>
                      </a:r>
                      <a:endParaRPr lang="en-GB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Advice and guidance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Our ability to increase the number of application which are ‘right first time’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Reduction in the number of applications received by HRA with missing documentation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Significantly</a:t>
                      </a:r>
                      <a:r>
                        <a:rPr lang="en-GB" sz="1400" baseline="0" dirty="0" smtClean="0"/>
                        <a:t> improved following introduction of verification tool in Spring 2018 – approximately </a:t>
                      </a:r>
                      <a:r>
                        <a:rPr lang="en-GB" sz="1400" b="1" baseline="0" dirty="0" smtClean="0"/>
                        <a:t>26% Qtr1</a:t>
                      </a:r>
                      <a:r>
                        <a:rPr lang="en-GB" sz="1400" baseline="0" dirty="0" smtClean="0"/>
                        <a:t>. </a:t>
                      </a:r>
                      <a:endParaRPr lang="en-GB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308260"/>
              </p:ext>
            </p:extLst>
          </p:nvPr>
        </p:nvGraphicFramePr>
        <p:xfrm>
          <a:off x="457200" y="4306206"/>
          <a:ext cx="7485797" cy="1848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544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21" y="468242"/>
            <a:ext cx="8052179" cy="679449"/>
          </a:xfrm>
        </p:spPr>
        <p:txBody>
          <a:bodyPr/>
          <a:lstStyle/>
          <a:p>
            <a:r>
              <a:rPr lang="en-GB" sz="3200" dirty="0" smtClean="0"/>
              <a:t>Develop a pro-active, </a:t>
            </a:r>
            <a:br>
              <a:rPr lang="en-GB" sz="3200" dirty="0" smtClean="0"/>
            </a:br>
            <a:r>
              <a:rPr lang="en-GB" sz="3200" dirty="0" smtClean="0"/>
              <a:t>strategically focussed organisation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912808774"/>
              </p:ext>
            </p:extLst>
          </p:nvPr>
        </p:nvGraphicFramePr>
        <p:xfrm>
          <a:off x="177421" y="1596788"/>
          <a:ext cx="8823277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651"/>
                <a:gridCol w="2306471"/>
                <a:gridCol w="2797392"/>
                <a:gridCol w="2504763"/>
              </a:tblGrid>
              <a:tr h="24814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Theme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Description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Measure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Update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Engagement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Ensuring senior management are ambassadors</a:t>
                      </a:r>
                      <a:r>
                        <a:rPr lang="en-GB" sz="1400" baseline="0" dirty="0" smtClean="0"/>
                        <a:t> for our engagement strategy and staff are encouraged to see engagement with external stakeholders as part of their work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HRA executives spending at least 20% of their time engagin</a:t>
                      </a:r>
                      <a:r>
                        <a:rPr lang="en-GB" sz="1400" baseline="0" dirty="0" smtClean="0"/>
                        <a:t>g with external stakeholder groups, managing relationships. </a:t>
                      </a:r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&gt;50% of our people have an opportunity to interact outside their direct HRA role with research community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25% executives time spent</a:t>
                      </a:r>
                      <a:r>
                        <a:rPr lang="en-GB" sz="1400" baseline="0" dirty="0" smtClean="0"/>
                        <a:t> engaging with external stakeholder groups and managing relationships. </a:t>
                      </a:r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Monitoring in place</a:t>
                      </a:r>
                      <a:endParaRPr lang="en-GB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Engagement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Understand better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Stakeholder engagement</a:t>
                      </a:r>
                      <a:r>
                        <a:rPr lang="en-GB" sz="1400" baseline="0" dirty="0" smtClean="0"/>
                        <a:t> survey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Discussion with Board.</a:t>
                      </a:r>
                      <a:r>
                        <a:rPr lang="en-GB" sz="1400" baseline="0" dirty="0" smtClean="0"/>
                        <a:t> </a:t>
                      </a:r>
                    </a:p>
                    <a:p>
                      <a:r>
                        <a:rPr lang="en-GB" sz="1400" baseline="0" dirty="0" smtClean="0"/>
                        <a:t>Survey planned for Sep. Project brief agreed by LT 11 July. </a:t>
                      </a:r>
                      <a:endParaRPr lang="en-GB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7421" y="4858148"/>
            <a:ext cx="88232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Social care next steps paper agreed May18 including round table event for July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SLT attending all RECs throughout 2018/19 and assimilating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Continue to provide programme leadership for developments involving 4 Nations and other key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Successfully recruited HRA chief </a:t>
            </a:r>
            <a:r>
              <a:rPr lang="en-GB" sz="1600" dirty="0" smtClean="0"/>
              <a:t>executive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9688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54" y="401472"/>
            <a:ext cx="7772400" cy="679449"/>
          </a:xfrm>
        </p:spPr>
        <p:txBody>
          <a:bodyPr/>
          <a:lstStyle/>
          <a:p>
            <a:r>
              <a:rPr lang="en-GB" sz="3200" dirty="0" smtClean="0"/>
              <a:t>Capitalising on technological developments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38835" y="1865075"/>
            <a:ext cx="8291015" cy="3321073"/>
          </a:xfrm>
          <a:ln w="25400">
            <a:solidFill>
              <a:schemeClr val="accent1"/>
            </a:solidFill>
          </a:ln>
        </p:spPr>
        <p:txBody>
          <a:bodyPr/>
          <a:lstStyle/>
          <a:p>
            <a:r>
              <a:rPr lang="en-GB" sz="1600" dirty="0" smtClean="0"/>
              <a:t>PEGA </a:t>
            </a:r>
            <a:r>
              <a:rPr lang="en-GB" sz="1600" dirty="0"/>
              <a:t>secured as technology partner for research systems </a:t>
            </a:r>
            <a:r>
              <a:rPr lang="en-GB" sz="1600" dirty="0" smtClean="0"/>
              <a:t>transformation following extensive procurement exercise supported by PWC</a:t>
            </a:r>
            <a:endParaRPr lang="en-GB" sz="1600" dirty="0"/>
          </a:p>
          <a:p>
            <a:r>
              <a:rPr lang="en-GB" sz="1600" dirty="0" smtClean="0"/>
              <a:t>G-Cloud framework contract signed supported by DHSC commercial team</a:t>
            </a:r>
          </a:p>
          <a:p>
            <a:r>
              <a:rPr lang="en-GB" sz="1600" dirty="0" smtClean="0"/>
              <a:t>Nick </a:t>
            </a:r>
            <a:r>
              <a:rPr lang="en-GB" sz="1600" dirty="0" err="1" smtClean="0"/>
              <a:t>Hirst</a:t>
            </a:r>
            <a:r>
              <a:rPr lang="en-GB" sz="1600" dirty="0" smtClean="0"/>
              <a:t> appointed as implementation partner for RS programme to meet identified capacity requirement</a:t>
            </a:r>
            <a:endParaRPr lang="en-GB" sz="1600" dirty="0"/>
          </a:p>
          <a:p>
            <a:r>
              <a:rPr lang="en-GB" sz="1600" dirty="0" smtClean="0"/>
              <a:t>Verification </a:t>
            </a:r>
            <a:r>
              <a:rPr lang="en-GB" sz="1600" dirty="0"/>
              <a:t>tool </a:t>
            </a:r>
            <a:r>
              <a:rPr lang="en-GB" sz="1600" dirty="0" smtClean="0"/>
              <a:t>and single electronic submissions for projects led from the four nations launched in IRAS  </a:t>
            </a:r>
            <a:endParaRPr lang="en-GB" sz="1600" dirty="0"/>
          </a:p>
          <a:p>
            <a:r>
              <a:rPr lang="en-GB" sz="1600" dirty="0"/>
              <a:t>Future Service Programme business case </a:t>
            </a:r>
            <a:r>
              <a:rPr lang="en-GB" sz="1600" dirty="0" smtClean="0"/>
              <a:t>approved, although later than originally planned</a:t>
            </a:r>
            <a:endParaRPr lang="en-GB" sz="1600" dirty="0"/>
          </a:p>
          <a:p>
            <a:r>
              <a:rPr lang="en-GB" sz="1600" dirty="0"/>
              <a:t>NHS digital deal secured with Microsoft to provide health sector with Office </a:t>
            </a:r>
            <a:r>
              <a:rPr lang="en-GB" sz="1600" dirty="0" smtClean="0"/>
              <a:t>365 and enhanced cyber security will reduce future infrastructure costs and ensure improved collaboration in the sector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1769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A_PowerPoint_template_2017_Jul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HRA_PowerPoint_template_2017_July</Template>
  <TotalTime>2427</TotalTime>
  <Words>1107</Words>
  <Application>Microsoft Office PowerPoint</Application>
  <PresentationFormat>On-screen Show (4:3)</PresentationFormat>
  <Paragraphs>172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HRA_PowerPoint_template_2017_July</vt:lpstr>
      <vt:lpstr>PowerPoint Presentation</vt:lpstr>
      <vt:lpstr>Executive summary</vt:lpstr>
      <vt:lpstr>Strategic update KPIs, benefits and projects </vt:lpstr>
      <vt:lpstr>Championing health and social care research</vt:lpstr>
      <vt:lpstr>Making it easier to conduct high quality research in the UK</vt:lpstr>
      <vt:lpstr>Making it easier to conduct  high quality research in the UK</vt:lpstr>
      <vt:lpstr>Making it easier to conduct high quality research in the UK</vt:lpstr>
      <vt:lpstr>Develop a pro-active,  strategically focussed organisation</vt:lpstr>
      <vt:lpstr>Capitalising on technological developments</vt:lpstr>
      <vt:lpstr>Ensuring the HRA is governed effectively and provide value for the tax payer </vt:lpstr>
      <vt:lpstr>Ensuring the HRA is governed effectively and provide value for the tax payer </vt:lpstr>
      <vt:lpstr>Finance report  P3 provided with papers</vt:lpstr>
    </vt:vector>
  </TitlesOfParts>
  <Company>IMS3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Warner, Nadia</dc:creator>
  <cp:lastModifiedBy>Williams, Karen</cp:lastModifiedBy>
  <cp:revision>124</cp:revision>
  <dcterms:created xsi:type="dcterms:W3CDTF">2017-10-31T11:53:07Z</dcterms:created>
  <dcterms:modified xsi:type="dcterms:W3CDTF">2018-09-27T11:05:02Z</dcterms:modified>
</cp:coreProperties>
</file>