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308" r:id="rId2"/>
    <p:sldId id="409" r:id="rId3"/>
    <p:sldId id="379" r:id="rId4"/>
    <p:sldId id="389" r:id="rId5"/>
    <p:sldId id="381" r:id="rId6"/>
    <p:sldId id="407" r:id="rId7"/>
    <p:sldId id="390" r:id="rId8"/>
    <p:sldId id="391" r:id="rId9"/>
    <p:sldId id="396" r:id="rId10"/>
    <p:sldId id="386" r:id="rId11"/>
    <p:sldId id="394" r:id="rId12"/>
    <p:sldId id="395" r:id="rId13"/>
    <p:sldId id="403" r:id="rId14"/>
    <p:sldId id="387" r:id="rId15"/>
    <p:sldId id="360" r:id="rId16"/>
    <p:sldId id="401" r:id="rId17"/>
    <p:sldId id="361" r:id="rId18"/>
    <p:sldId id="397" r:id="rId19"/>
    <p:sldId id="402" r:id="rId20"/>
    <p:sldId id="392" r:id="rId21"/>
    <p:sldId id="404" r:id="rId22"/>
    <p:sldId id="408" r:id="rId23"/>
    <p:sldId id="405" r:id="rId24"/>
    <p:sldId id="406" r:id="rId25"/>
    <p:sldId id="365" r:id="rId26"/>
    <p:sldId id="41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308"/>
            <p14:sldId id="409"/>
            <p14:sldId id="379"/>
            <p14:sldId id="389"/>
            <p14:sldId id="381"/>
            <p14:sldId id="407"/>
            <p14:sldId id="390"/>
            <p14:sldId id="391"/>
            <p14:sldId id="396"/>
            <p14:sldId id="386"/>
            <p14:sldId id="394"/>
            <p14:sldId id="395"/>
            <p14:sldId id="403"/>
            <p14:sldId id="387"/>
            <p14:sldId id="360"/>
            <p14:sldId id="401"/>
            <p14:sldId id="361"/>
            <p14:sldId id="397"/>
            <p14:sldId id="402"/>
            <p14:sldId id="392"/>
            <p14:sldId id="404"/>
            <p14:sldId id="408"/>
            <p14:sldId id="405"/>
            <p14:sldId id="406"/>
            <p14:sldId id="365"/>
            <p14:sldId id="410"/>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t, Eve" initials="H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3"/>
    <a:srgbClr val="003087"/>
    <a:srgbClr val="005EB8"/>
    <a:srgbClr val="A00054"/>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86388" autoAdjust="0"/>
  </p:normalViewPr>
  <p:slideViewPr>
    <p:cSldViewPr snapToGrid="0" snapToObjects="1">
      <p:cViewPr>
        <p:scale>
          <a:sx n="60" d="100"/>
          <a:sy n="60" d="100"/>
        </p:scale>
        <p:origin x="-1422" y="-156"/>
      </p:cViewPr>
      <p:guideLst>
        <p:guide orient="horz" pos="2160"/>
        <p:guide pos="2880"/>
      </p:guideLst>
    </p:cSldViewPr>
  </p:slideViewPr>
  <p:outlineViewPr>
    <p:cViewPr>
      <p:scale>
        <a:sx n="33" d="100"/>
        <a:sy n="33" d="100"/>
      </p:scale>
      <p:origin x="6"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96128286342988"/>
          <c:y val="8.6997262078917115E-2"/>
          <c:w val="0.65883377558730449"/>
          <c:h val="0.67106373609614556"/>
        </c:manualLayout>
      </c:layout>
      <c:barChart>
        <c:barDir val="col"/>
        <c:grouping val="stacked"/>
        <c:varyColors val="0"/>
        <c:ser>
          <c:idx val="0"/>
          <c:order val="0"/>
          <c:tx>
            <c:strRef>
              <c:f>Sheet1!$B$1</c:f>
              <c:strCache>
                <c:ptCount val="1"/>
                <c:pt idx="0">
                  <c:v>Users rating their satisfaction as 7/10 or more</c:v>
                </c:pt>
              </c:strCache>
            </c:strRef>
          </c:tx>
          <c:invertIfNegative val="0"/>
          <c:cat>
            <c:strRef>
              <c:f>Sheet1!$A$2:$A$7</c:f>
              <c:strCache>
                <c:ptCount val="6"/>
                <c:pt idx="0">
                  <c:v>Mar</c:v>
                </c:pt>
                <c:pt idx="1">
                  <c:v>Apr</c:v>
                </c:pt>
                <c:pt idx="2">
                  <c:v>May</c:v>
                </c:pt>
                <c:pt idx="3">
                  <c:v>Jun</c:v>
                </c:pt>
                <c:pt idx="4">
                  <c:v>Jul</c:v>
                </c:pt>
                <c:pt idx="5">
                  <c:v>Aug</c:v>
                </c:pt>
              </c:strCache>
            </c:strRef>
          </c:cat>
          <c:val>
            <c:numRef>
              <c:f>Sheet1!$B$2:$B$7</c:f>
              <c:numCache>
                <c:formatCode>0%</c:formatCode>
                <c:ptCount val="6"/>
                <c:pt idx="0">
                  <c:v>0.71</c:v>
                </c:pt>
                <c:pt idx="1">
                  <c:v>0.67</c:v>
                </c:pt>
                <c:pt idx="2">
                  <c:v>0.66</c:v>
                </c:pt>
                <c:pt idx="3">
                  <c:v>0.89</c:v>
                </c:pt>
                <c:pt idx="4">
                  <c:v>0.89</c:v>
                </c:pt>
                <c:pt idx="5">
                  <c:v>0.72</c:v>
                </c:pt>
              </c:numCache>
            </c:numRef>
          </c:val>
        </c:ser>
        <c:dLbls>
          <c:showLegendKey val="0"/>
          <c:showVal val="0"/>
          <c:showCatName val="0"/>
          <c:showSerName val="0"/>
          <c:showPercent val="0"/>
          <c:showBubbleSize val="0"/>
        </c:dLbls>
        <c:gapWidth val="150"/>
        <c:overlap val="100"/>
        <c:axId val="352969472"/>
        <c:axId val="352971008"/>
      </c:barChart>
      <c:catAx>
        <c:axId val="352969472"/>
        <c:scaling>
          <c:orientation val="minMax"/>
        </c:scaling>
        <c:delete val="0"/>
        <c:axPos val="b"/>
        <c:majorTickMark val="out"/>
        <c:minorTickMark val="none"/>
        <c:tickLblPos val="nextTo"/>
        <c:crossAx val="352971008"/>
        <c:crosses val="autoZero"/>
        <c:auto val="1"/>
        <c:lblAlgn val="ctr"/>
        <c:lblOffset val="100"/>
        <c:noMultiLvlLbl val="0"/>
      </c:catAx>
      <c:valAx>
        <c:axId val="352971008"/>
        <c:scaling>
          <c:orientation val="minMax"/>
          <c:max val="1"/>
        </c:scaling>
        <c:delete val="0"/>
        <c:axPos val="l"/>
        <c:majorGridlines/>
        <c:numFmt formatCode="0%" sourceLinked="1"/>
        <c:majorTickMark val="out"/>
        <c:minorTickMark val="none"/>
        <c:tickLblPos val="nextTo"/>
        <c:crossAx val="352969472"/>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58085779050346"/>
          <c:y val="5.8678487617915047E-2"/>
          <c:w val="0.66845308398950132"/>
          <c:h val="0.55496131187194109"/>
        </c:manualLayout>
      </c:layout>
      <c:lineChart>
        <c:grouping val="standard"/>
        <c:varyColors val="0"/>
        <c:ser>
          <c:idx val="0"/>
          <c:order val="0"/>
          <c:tx>
            <c:strRef>
              <c:f>Sheet1!$B$1</c:f>
              <c:strCache>
                <c:ptCount val="1"/>
                <c:pt idx="0">
                  <c:v>Series 1</c:v>
                </c:pt>
              </c:strCache>
            </c:strRef>
          </c:tx>
          <c:cat>
            <c:strRef>
              <c:f>Sheet1!$A$2:$A$7</c:f>
              <c:strCache>
                <c:ptCount val="6"/>
                <c:pt idx="0">
                  <c:v>Apr</c:v>
                </c:pt>
                <c:pt idx="1">
                  <c:v>May</c:v>
                </c:pt>
                <c:pt idx="2">
                  <c:v>Jun</c:v>
                </c:pt>
                <c:pt idx="3">
                  <c:v>Jul</c:v>
                </c:pt>
                <c:pt idx="4">
                  <c:v>Aug</c:v>
                </c:pt>
                <c:pt idx="5">
                  <c:v>Sep</c:v>
                </c:pt>
              </c:strCache>
            </c:strRef>
          </c:cat>
          <c:val>
            <c:numRef>
              <c:f>Sheet1!$B$2:$B$7</c:f>
              <c:numCache>
                <c:formatCode>General</c:formatCode>
                <c:ptCount val="6"/>
                <c:pt idx="0">
                  <c:v>2680</c:v>
                </c:pt>
                <c:pt idx="1">
                  <c:v>2736</c:v>
                </c:pt>
                <c:pt idx="2">
                  <c:v>2831</c:v>
                </c:pt>
                <c:pt idx="3">
                  <c:v>2933</c:v>
                </c:pt>
                <c:pt idx="4">
                  <c:v>3023</c:v>
                </c:pt>
                <c:pt idx="5">
                  <c:v>3142</c:v>
                </c:pt>
              </c:numCache>
            </c:numRef>
          </c:val>
          <c:smooth val="0"/>
        </c:ser>
        <c:dLbls>
          <c:showLegendKey val="0"/>
          <c:showVal val="0"/>
          <c:showCatName val="0"/>
          <c:showSerName val="0"/>
          <c:showPercent val="0"/>
          <c:showBubbleSize val="0"/>
        </c:dLbls>
        <c:marker val="1"/>
        <c:smooth val="0"/>
        <c:axId val="365835392"/>
        <c:axId val="365836928"/>
      </c:lineChart>
      <c:catAx>
        <c:axId val="365835392"/>
        <c:scaling>
          <c:orientation val="minMax"/>
        </c:scaling>
        <c:delete val="0"/>
        <c:axPos val="b"/>
        <c:majorTickMark val="out"/>
        <c:minorTickMark val="none"/>
        <c:tickLblPos val="nextTo"/>
        <c:crossAx val="365836928"/>
        <c:crosses val="autoZero"/>
        <c:auto val="1"/>
        <c:lblAlgn val="ctr"/>
        <c:lblOffset val="100"/>
        <c:noMultiLvlLbl val="0"/>
      </c:catAx>
      <c:valAx>
        <c:axId val="365836928"/>
        <c:scaling>
          <c:orientation val="minMax"/>
        </c:scaling>
        <c:delete val="0"/>
        <c:axPos val="l"/>
        <c:majorGridlines/>
        <c:numFmt formatCode="General" sourceLinked="1"/>
        <c:majorTickMark val="out"/>
        <c:minorTickMark val="none"/>
        <c:tickLblPos val="nextTo"/>
        <c:crossAx val="365835392"/>
        <c:crosses val="autoZero"/>
        <c:crossBetween val="between"/>
        <c:majorUnit val="20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5231784997866"/>
          <c:y val="9.6128754914493381E-2"/>
          <c:w val="0.77523021938246406"/>
          <c:h val="0.74821828974686755"/>
        </c:manualLayout>
      </c:layout>
      <c:barChart>
        <c:barDir val="col"/>
        <c:grouping val="stacked"/>
        <c:varyColors val="0"/>
        <c:ser>
          <c:idx val="0"/>
          <c:order val="0"/>
          <c:tx>
            <c:strRef>
              <c:f>Sheet1!$B$1</c:f>
              <c:strCache>
                <c:ptCount val="1"/>
                <c:pt idx="0">
                  <c:v>Series 1</c:v>
                </c:pt>
              </c:strCache>
            </c:strRef>
          </c:tx>
          <c:invertIfNegative val="0"/>
          <c:cat>
            <c:numRef>
              <c:f>Sheet1!$A$2:$A$3</c:f>
              <c:numCache>
                <c:formatCode>mmm\-yy</c:formatCode>
                <c:ptCount val="2"/>
                <c:pt idx="0">
                  <c:v>42979</c:v>
                </c:pt>
                <c:pt idx="1">
                  <c:v>43344</c:v>
                </c:pt>
              </c:numCache>
            </c:numRef>
          </c:cat>
          <c:val>
            <c:numRef>
              <c:f>Sheet1!$B$2:$B$3</c:f>
              <c:numCache>
                <c:formatCode>General</c:formatCode>
                <c:ptCount val="2"/>
                <c:pt idx="0">
                  <c:v>2020</c:v>
                </c:pt>
                <c:pt idx="1">
                  <c:v>3142</c:v>
                </c:pt>
              </c:numCache>
            </c:numRef>
          </c:val>
        </c:ser>
        <c:dLbls>
          <c:showLegendKey val="0"/>
          <c:showVal val="0"/>
          <c:showCatName val="0"/>
          <c:showSerName val="0"/>
          <c:showPercent val="0"/>
          <c:showBubbleSize val="0"/>
        </c:dLbls>
        <c:gapWidth val="150"/>
        <c:overlap val="100"/>
        <c:axId val="365860736"/>
        <c:axId val="365862272"/>
      </c:barChart>
      <c:dateAx>
        <c:axId val="365860736"/>
        <c:scaling>
          <c:orientation val="minMax"/>
        </c:scaling>
        <c:delete val="0"/>
        <c:axPos val="b"/>
        <c:numFmt formatCode="mmm\-yy" sourceLinked="1"/>
        <c:majorTickMark val="out"/>
        <c:minorTickMark val="none"/>
        <c:tickLblPos val="nextTo"/>
        <c:crossAx val="365862272"/>
        <c:crosses val="autoZero"/>
        <c:auto val="1"/>
        <c:lblOffset val="100"/>
        <c:baseTimeUnit val="years"/>
      </c:dateAx>
      <c:valAx>
        <c:axId val="365862272"/>
        <c:scaling>
          <c:orientation val="minMax"/>
        </c:scaling>
        <c:delete val="0"/>
        <c:axPos val="l"/>
        <c:majorGridlines/>
        <c:numFmt formatCode="General" sourceLinked="1"/>
        <c:majorTickMark val="out"/>
        <c:minorTickMark val="none"/>
        <c:tickLblPos val="nextTo"/>
        <c:crossAx val="3658607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5281404880671"/>
          <c:y val="9.7863290555598254E-2"/>
          <c:w val="0.8145353459888206"/>
          <c:h val="0.54165334665334663"/>
        </c:manualLayout>
      </c:layout>
      <c:barChart>
        <c:barDir val="col"/>
        <c:grouping val="clustered"/>
        <c:varyColors val="0"/>
        <c:ser>
          <c:idx val="0"/>
          <c:order val="0"/>
          <c:tx>
            <c:strRef>
              <c:f>Sheet1!$B$1</c:f>
              <c:strCache>
                <c:ptCount val="1"/>
                <c:pt idx="0">
                  <c:v>Series 1</c:v>
                </c:pt>
              </c:strCache>
            </c:strRef>
          </c:tx>
          <c:invertIfNegative val="0"/>
          <c:dPt>
            <c:idx val="1"/>
            <c:invertIfNegative val="0"/>
            <c:bubble3D val="0"/>
            <c:spPr>
              <a:solidFill>
                <a:srgbClr val="003893"/>
              </a:solidFill>
            </c:spPr>
          </c:dPt>
          <c:cat>
            <c:strRef>
              <c:f>Sheet1!$A$2:$A$5</c:f>
              <c:strCache>
                <c:ptCount val="4"/>
                <c:pt idx="0">
                  <c:v>HTA</c:v>
                </c:pt>
                <c:pt idx="1">
                  <c:v>HRA</c:v>
                </c:pt>
                <c:pt idx="2">
                  <c:v>NHS Research Scotland</c:v>
                </c:pt>
                <c:pt idx="3">
                  <c:v>HFEA</c:v>
                </c:pt>
              </c:strCache>
            </c:strRef>
          </c:cat>
          <c:val>
            <c:numRef>
              <c:f>Sheet1!$B$2:$B$5</c:f>
              <c:numCache>
                <c:formatCode>General</c:formatCode>
                <c:ptCount val="4"/>
                <c:pt idx="0">
                  <c:v>2033</c:v>
                </c:pt>
                <c:pt idx="1">
                  <c:v>3147</c:v>
                </c:pt>
                <c:pt idx="2">
                  <c:v>4289</c:v>
                </c:pt>
                <c:pt idx="3">
                  <c:v>4777</c:v>
                </c:pt>
              </c:numCache>
            </c:numRef>
          </c:val>
        </c:ser>
        <c:dLbls>
          <c:showLegendKey val="0"/>
          <c:showVal val="0"/>
          <c:showCatName val="0"/>
          <c:showSerName val="0"/>
          <c:showPercent val="0"/>
          <c:showBubbleSize val="0"/>
        </c:dLbls>
        <c:gapWidth val="150"/>
        <c:axId val="366094976"/>
        <c:axId val="366117248"/>
      </c:barChart>
      <c:catAx>
        <c:axId val="366094976"/>
        <c:scaling>
          <c:orientation val="minMax"/>
        </c:scaling>
        <c:delete val="0"/>
        <c:axPos val="b"/>
        <c:majorTickMark val="out"/>
        <c:minorTickMark val="none"/>
        <c:tickLblPos val="nextTo"/>
        <c:crossAx val="366117248"/>
        <c:crosses val="autoZero"/>
        <c:auto val="1"/>
        <c:lblAlgn val="ctr"/>
        <c:lblOffset val="100"/>
        <c:noMultiLvlLbl val="0"/>
      </c:catAx>
      <c:valAx>
        <c:axId val="366117248"/>
        <c:scaling>
          <c:orientation val="minMax"/>
        </c:scaling>
        <c:delete val="0"/>
        <c:axPos val="l"/>
        <c:majorGridlines/>
        <c:numFmt formatCode="General" sourceLinked="1"/>
        <c:majorTickMark val="out"/>
        <c:minorTickMark val="none"/>
        <c:tickLblPos val="nextTo"/>
        <c:crossAx val="3660949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7E2E82-72CD-0544-803E-ECCCB1A6640C}" type="datetimeFigureOut">
              <a:rPr lang="en-US" smtClean="0"/>
              <a:t>11/20/2018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3868A9-83B6-F748-BF71-689B21C27285}" type="slidenum">
              <a:rPr lang="en-US" smtClean="0"/>
              <a:t>‹#›</a:t>
            </a:fld>
            <a:endParaRPr lang="en-US"/>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BE4FC7-C1BC-BD40-85E8-F7D387FACD0C}" type="datetimeFigureOut">
              <a:rPr lang="en-US" smtClean="0"/>
              <a:t>11/20/2018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B3131-83C0-9847-95A8-B83A12FBB63A}" type="slidenum">
              <a:rPr lang="en-US" smtClean="0"/>
              <a:t>‹#›</a:t>
            </a:fld>
            <a:endParaRPr lang="en-US"/>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132157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10</a:t>
            </a:fld>
            <a:endParaRPr lang="en-US"/>
          </a:p>
        </p:txBody>
      </p:sp>
    </p:spTree>
    <p:extLst>
      <p:ext uri="{BB962C8B-B14F-4D97-AF65-F5344CB8AC3E}">
        <p14:creationId xmlns:p14="http://schemas.microsoft.com/office/powerpoint/2010/main" val="1387962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11</a:t>
            </a:fld>
            <a:endParaRPr lang="en-US"/>
          </a:p>
        </p:txBody>
      </p:sp>
    </p:spTree>
    <p:extLst>
      <p:ext uri="{BB962C8B-B14F-4D97-AF65-F5344CB8AC3E}">
        <p14:creationId xmlns:p14="http://schemas.microsoft.com/office/powerpoint/2010/main" val="1669168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12</a:t>
            </a:fld>
            <a:endParaRPr lang="en-US"/>
          </a:p>
        </p:txBody>
      </p:sp>
    </p:spTree>
    <p:extLst>
      <p:ext uri="{BB962C8B-B14F-4D97-AF65-F5344CB8AC3E}">
        <p14:creationId xmlns:p14="http://schemas.microsoft.com/office/powerpoint/2010/main" val="1669168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13</a:t>
            </a:fld>
            <a:endParaRPr lang="en-US"/>
          </a:p>
        </p:txBody>
      </p:sp>
    </p:spTree>
    <p:extLst>
      <p:ext uri="{BB962C8B-B14F-4D97-AF65-F5344CB8AC3E}">
        <p14:creationId xmlns:p14="http://schemas.microsoft.com/office/powerpoint/2010/main" val="1669168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B0B3131-83C0-9847-95A8-B83A12FBB63A}" type="slidenum">
              <a:rPr lang="en-US" smtClean="0"/>
              <a:t>14</a:t>
            </a:fld>
            <a:endParaRPr lang="en-US"/>
          </a:p>
        </p:txBody>
      </p:sp>
    </p:spTree>
    <p:extLst>
      <p:ext uri="{BB962C8B-B14F-4D97-AF65-F5344CB8AC3E}">
        <p14:creationId xmlns:p14="http://schemas.microsoft.com/office/powerpoint/2010/main" val="1387962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DB0B3131-83C0-9847-95A8-B83A12FBB63A}" type="slidenum">
              <a:rPr lang="en-US" smtClean="0"/>
              <a:t>15</a:t>
            </a:fld>
            <a:endParaRPr lang="en-US"/>
          </a:p>
        </p:txBody>
      </p:sp>
    </p:spTree>
    <p:extLst>
      <p:ext uri="{BB962C8B-B14F-4D97-AF65-F5344CB8AC3E}">
        <p14:creationId xmlns:p14="http://schemas.microsoft.com/office/powerpoint/2010/main" val="1387962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DB0B3131-83C0-9847-95A8-B83A12FBB63A}" type="slidenum">
              <a:rPr lang="en-US" smtClean="0"/>
              <a:t>16</a:t>
            </a:fld>
            <a:endParaRPr lang="en-US"/>
          </a:p>
        </p:txBody>
      </p:sp>
    </p:spTree>
    <p:extLst>
      <p:ext uri="{BB962C8B-B14F-4D97-AF65-F5344CB8AC3E}">
        <p14:creationId xmlns:p14="http://schemas.microsoft.com/office/powerpoint/2010/main" val="1387962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DB0B3131-83C0-9847-95A8-B83A12FBB63A}" type="slidenum">
              <a:rPr lang="en-US" smtClean="0"/>
              <a:t>17</a:t>
            </a:fld>
            <a:endParaRPr lang="en-US"/>
          </a:p>
        </p:txBody>
      </p:sp>
    </p:spTree>
    <p:extLst>
      <p:ext uri="{BB962C8B-B14F-4D97-AF65-F5344CB8AC3E}">
        <p14:creationId xmlns:p14="http://schemas.microsoft.com/office/powerpoint/2010/main" val="1387962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18</a:t>
            </a:fld>
            <a:endParaRPr lang="en-US"/>
          </a:p>
        </p:txBody>
      </p:sp>
    </p:spTree>
    <p:extLst>
      <p:ext uri="{BB962C8B-B14F-4D97-AF65-F5344CB8AC3E}">
        <p14:creationId xmlns:p14="http://schemas.microsoft.com/office/powerpoint/2010/main" val="1669168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19</a:t>
            </a:fld>
            <a:endParaRPr lang="en-US"/>
          </a:p>
        </p:txBody>
      </p:sp>
    </p:spTree>
    <p:extLst>
      <p:ext uri="{BB962C8B-B14F-4D97-AF65-F5344CB8AC3E}">
        <p14:creationId xmlns:p14="http://schemas.microsoft.com/office/powerpoint/2010/main" val="1669168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2</a:t>
            </a:fld>
            <a:endParaRPr lang="en-US"/>
          </a:p>
        </p:txBody>
      </p:sp>
    </p:spTree>
    <p:extLst>
      <p:ext uri="{BB962C8B-B14F-4D97-AF65-F5344CB8AC3E}">
        <p14:creationId xmlns:p14="http://schemas.microsoft.com/office/powerpoint/2010/main" val="1669168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20</a:t>
            </a:fld>
            <a:endParaRPr lang="en-US"/>
          </a:p>
        </p:txBody>
      </p:sp>
    </p:spTree>
    <p:extLst>
      <p:ext uri="{BB962C8B-B14F-4D97-AF65-F5344CB8AC3E}">
        <p14:creationId xmlns:p14="http://schemas.microsoft.com/office/powerpoint/2010/main" val="1669168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21</a:t>
            </a:fld>
            <a:endParaRPr lang="en-US"/>
          </a:p>
        </p:txBody>
      </p:sp>
    </p:spTree>
    <p:extLst>
      <p:ext uri="{BB962C8B-B14F-4D97-AF65-F5344CB8AC3E}">
        <p14:creationId xmlns:p14="http://schemas.microsoft.com/office/powerpoint/2010/main" val="1669168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22</a:t>
            </a:fld>
            <a:endParaRPr lang="en-US"/>
          </a:p>
        </p:txBody>
      </p:sp>
    </p:spTree>
    <p:extLst>
      <p:ext uri="{BB962C8B-B14F-4D97-AF65-F5344CB8AC3E}">
        <p14:creationId xmlns:p14="http://schemas.microsoft.com/office/powerpoint/2010/main" val="1669168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DB0B3131-83C0-9847-95A8-B83A12FBB63A}" type="slidenum">
              <a:rPr lang="en-US" smtClean="0"/>
              <a:t>23</a:t>
            </a:fld>
            <a:endParaRPr lang="en-US"/>
          </a:p>
        </p:txBody>
      </p:sp>
    </p:spTree>
    <p:extLst>
      <p:ext uri="{BB962C8B-B14F-4D97-AF65-F5344CB8AC3E}">
        <p14:creationId xmlns:p14="http://schemas.microsoft.com/office/powerpoint/2010/main" val="1669168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24</a:t>
            </a:fld>
            <a:endParaRPr lang="en-US"/>
          </a:p>
        </p:txBody>
      </p:sp>
    </p:spTree>
    <p:extLst>
      <p:ext uri="{BB962C8B-B14F-4D97-AF65-F5344CB8AC3E}">
        <p14:creationId xmlns:p14="http://schemas.microsoft.com/office/powerpoint/2010/main" val="1669168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DB0B3131-83C0-9847-95A8-B83A12FBB63A}" type="slidenum">
              <a:rPr lang="en-US" smtClean="0"/>
              <a:t>25</a:t>
            </a:fld>
            <a:endParaRPr lang="en-US"/>
          </a:p>
        </p:txBody>
      </p:sp>
    </p:spTree>
    <p:extLst>
      <p:ext uri="{BB962C8B-B14F-4D97-AF65-F5344CB8AC3E}">
        <p14:creationId xmlns:p14="http://schemas.microsoft.com/office/powerpoint/2010/main" val="1387962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DB0B3131-83C0-9847-95A8-B83A12FBB63A}" type="slidenum">
              <a:rPr lang="en-US" smtClean="0"/>
              <a:t>26</a:t>
            </a:fld>
            <a:endParaRPr lang="en-US"/>
          </a:p>
        </p:txBody>
      </p:sp>
    </p:spTree>
    <p:extLst>
      <p:ext uri="{BB962C8B-B14F-4D97-AF65-F5344CB8AC3E}">
        <p14:creationId xmlns:p14="http://schemas.microsoft.com/office/powerpoint/2010/main" val="1387962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3</a:t>
            </a:fld>
            <a:endParaRPr lang="en-US"/>
          </a:p>
        </p:txBody>
      </p:sp>
    </p:spTree>
    <p:extLst>
      <p:ext uri="{BB962C8B-B14F-4D97-AF65-F5344CB8AC3E}">
        <p14:creationId xmlns:p14="http://schemas.microsoft.com/office/powerpoint/2010/main" val="1669168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4</a:t>
            </a:fld>
            <a:endParaRPr lang="en-US"/>
          </a:p>
        </p:txBody>
      </p:sp>
    </p:spTree>
    <p:extLst>
      <p:ext uri="{BB962C8B-B14F-4D97-AF65-F5344CB8AC3E}">
        <p14:creationId xmlns:p14="http://schemas.microsoft.com/office/powerpoint/2010/main" val="1669168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5</a:t>
            </a:fld>
            <a:endParaRPr lang="en-US"/>
          </a:p>
        </p:txBody>
      </p:sp>
    </p:spTree>
    <p:extLst>
      <p:ext uri="{BB962C8B-B14F-4D97-AF65-F5344CB8AC3E}">
        <p14:creationId xmlns:p14="http://schemas.microsoft.com/office/powerpoint/2010/main" val="1669168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6</a:t>
            </a:fld>
            <a:endParaRPr lang="en-US"/>
          </a:p>
        </p:txBody>
      </p:sp>
    </p:spTree>
    <p:extLst>
      <p:ext uri="{BB962C8B-B14F-4D97-AF65-F5344CB8AC3E}">
        <p14:creationId xmlns:p14="http://schemas.microsoft.com/office/powerpoint/2010/main" val="1669168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7</a:t>
            </a:fld>
            <a:endParaRPr lang="en-US"/>
          </a:p>
        </p:txBody>
      </p:sp>
    </p:spTree>
    <p:extLst>
      <p:ext uri="{BB962C8B-B14F-4D97-AF65-F5344CB8AC3E}">
        <p14:creationId xmlns:p14="http://schemas.microsoft.com/office/powerpoint/2010/main" val="1669168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8</a:t>
            </a:fld>
            <a:endParaRPr lang="en-US"/>
          </a:p>
        </p:txBody>
      </p:sp>
    </p:spTree>
    <p:extLst>
      <p:ext uri="{BB962C8B-B14F-4D97-AF65-F5344CB8AC3E}">
        <p14:creationId xmlns:p14="http://schemas.microsoft.com/office/powerpoint/2010/main" val="1669168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9</a:t>
            </a:fld>
            <a:endParaRPr lang="en-US"/>
          </a:p>
        </p:txBody>
      </p:sp>
    </p:spTree>
    <p:extLst>
      <p:ext uri="{BB962C8B-B14F-4D97-AF65-F5344CB8AC3E}">
        <p14:creationId xmlns:p14="http://schemas.microsoft.com/office/powerpoint/2010/main" val="1669168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hra.nhs.uk/"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hra.nhs.uk/"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www.hra.nhs.uk/"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hra.nhs.u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hra.nhs.uk/"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hra.nhs.uk/"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hra.nhs.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for title page">
    <p:spTree>
      <p:nvGrpSpPr>
        <p:cNvPr id="1" name=""/>
        <p:cNvGrpSpPr/>
        <p:nvPr/>
      </p:nvGrpSpPr>
      <p:grpSpPr>
        <a:xfrm>
          <a:off x="0" y="0"/>
          <a:ext cx="0" cy="0"/>
          <a:chOff x="0" y="0"/>
          <a:chExt cx="0" cy="0"/>
        </a:xfrm>
      </p:grpSpPr>
      <p:sp>
        <p:nvSpPr>
          <p:cNvPr id="3" name="Rectangle 2"/>
          <p:cNvSpPr/>
          <p:nvPr userDrawn="1"/>
        </p:nvSpPr>
        <p:spPr>
          <a:xfrm>
            <a:off x="0" y="6076950"/>
            <a:ext cx="9129600" cy="7810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47174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005EB8"/>
                </a:solidFill>
              </a:defRPr>
            </a:lvl1pPr>
          </a:lstStyle>
          <a:p>
            <a:r>
              <a:rPr lang="en-US" dirty="0" smtClean="0"/>
              <a:t>Slide title – Arial, 36, Bold</a:t>
            </a:r>
            <a:endParaRPr lang="en-US" dirty="0"/>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smtClean="0"/>
              <a:t> Body text – Arial, 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16"/>
          <p:cNvSpPr txBox="1">
            <a:spLocks/>
          </p:cNvSpPr>
          <p:nvPr userDrawn="1"/>
        </p:nvSpPr>
        <p:spPr>
          <a:xfrm>
            <a:off x="340057" y="6414718"/>
            <a:ext cx="292384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smtClean="0">
                <a:latin typeface="+mj-lt"/>
              </a:rPr>
              <a:t>www.hra.nhs.uk | </a:t>
            </a:r>
            <a:r>
              <a:rPr lang="en-GB" sz="1400" b="1" dirty="0"/>
              <a:t>@HRA_Latest </a:t>
            </a:r>
            <a:r>
              <a:rPr lang="en-GB" sz="1400" b="1" dirty="0" smtClean="0">
                <a:latin typeface="+mj-lt"/>
              </a:rPr>
              <a:t> </a:t>
            </a:r>
          </a:p>
        </p:txBody>
      </p:sp>
      <p:sp>
        <p:nvSpPr>
          <p:cNvPr id="2" name="TextBox 1"/>
          <p:cNvSpPr txBox="1"/>
          <p:nvPr userDrawn="1"/>
        </p:nvSpPr>
        <p:spPr>
          <a:xfrm>
            <a:off x="4000500" y="6377836"/>
            <a:ext cx="4940300" cy="677108"/>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This presentation is designed to provide general information only. Our website terms and conditions apply </a:t>
            </a:r>
            <a:r>
              <a:rPr lang="en-US" sz="1000" u="sng" kern="1200" dirty="0" smtClean="0">
                <a:solidFill>
                  <a:schemeClr val="tx1"/>
                </a:solidFill>
                <a:effectLst/>
                <a:latin typeface="+mn-lt"/>
                <a:ea typeface="+mn-ea"/>
                <a:cs typeface="+mn-cs"/>
                <a:hlinkClick r:id="rId2"/>
              </a:rPr>
              <a:t>www.hra.nhs.uk</a:t>
            </a:r>
            <a:endParaRPr lang="en-GB" sz="1000" kern="1200" dirty="0" smtClean="0">
              <a:solidFill>
                <a:schemeClr val="tx1"/>
              </a:solidFill>
              <a:effectLst/>
              <a:latin typeface="+mn-lt"/>
              <a:ea typeface="+mn-ea"/>
              <a:cs typeface="+mn-cs"/>
            </a:endParaRPr>
          </a:p>
          <a:p>
            <a:endParaRPr lang="en-GB" dirty="0"/>
          </a:p>
        </p:txBody>
      </p:sp>
    </p:spTree>
    <p:extLst>
      <p:ext uri="{BB962C8B-B14F-4D97-AF65-F5344CB8AC3E}">
        <p14:creationId xmlns:p14="http://schemas.microsoft.com/office/powerpoint/2010/main" val="32419375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5" name="Footer Placeholder 16"/>
          <p:cNvSpPr txBox="1">
            <a:spLocks/>
          </p:cNvSpPr>
          <p:nvPr userDrawn="1"/>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smtClean="0">
                <a:latin typeface="+mj-lt"/>
              </a:rPr>
              <a:t>www.hra.nhs.uk | </a:t>
            </a:r>
            <a:r>
              <a:rPr lang="en-GB" sz="1400" b="1" dirty="0"/>
              <a:t>@HRA_Latest </a:t>
            </a:r>
            <a:r>
              <a:rPr lang="en-GB" sz="1400" b="1" dirty="0" smtClean="0">
                <a:latin typeface="+mj-lt"/>
              </a:rPr>
              <a:t> </a:t>
            </a:r>
          </a:p>
        </p:txBody>
      </p:sp>
      <p:sp>
        <p:nvSpPr>
          <p:cNvPr id="6" name="Rectangle 5"/>
          <p:cNvSpPr/>
          <p:nvPr userDrawn="1"/>
        </p:nvSpPr>
        <p:spPr>
          <a:xfrm>
            <a:off x="0" y="2002220"/>
            <a:ext cx="9129600" cy="3657600"/>
          </a:xfrm>
          <a:prstGeom prst="rect">
            <a:avLst/>
          </a:prstGeom>
          <a:solidFill>
            <a:srgbClr val="005EB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itle 1"/>
          <p:cNvSpPr>
            <a:spLocks noGrp="1"/>
          </p:cNvSpPr>
          <p:nvPr>
            <p:ph type="ctrTitle" hasCustomPrompt="1"/>
          </p:nvPr>
        </p:nvSpPr>
        <p:spPr>
          <a:xfrm>
            <a:off x="678600" y="3362216"/>
            <a:ext cx="7772400" cy="1194018"/>
          </a:xfrm>
          <a:prstGeom prst="rect">
            <a:avLst/>
          </a:prstGeom>
        </p:spPr>
        <p:txBody>
          <a:bodyPr/>
          <a:lstStyle>
            <a:lvl1pPr algn="l">
              <a:defRPr sz="3600" b="1" baseline="0">
                <a:solidFill>
                  <a:schemeClr val="bg1"/>
                </a:solidFill>
              </a:defRPr>
            </a:lvl1pPr>
          </a:lstStyle>
          <a:p>
            <a:r>
              <a:rPr lang="en-US" dirty="0" smtClean="0"/>
              <a:t>This is a divider slide – Arial, 36, Bold</a:t>
            </a:r>
            <a:endParaRPr lang="en-US" dirty="0"/>
          </a:p>
        </p:txBody>
      </p:sp>
      <p:sp>
        <p:nvSpPr>
          <p:cNvPr id="8" name="TextBox 7"/>
          <p:cNvSpPr txBox="1"/>
          <p:nvPr userDrawn="1"/>
        </p:nvSpPr>
        <p:spPr>
          <a:xfrm>
            <a:off x="4000500" y="6377836"/>
            <a:ext cx="4940300" cy="677108"/>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This presentation is designed to provide general information only. Our website terms and conditions apply </a:t>
            </a:r>
            <a:r>
              <a:rPr lang="en-US" sz="1000" u="sng" kern="1200" dirty="0" smtClean="0">
                <a:solidFill>
                  <a:schemeClr val="tx1"/>
                </a:solidFill>
                <a:effectLst/>
                <a:latin typeface="+mn-lt"/>
                <a:ea typeface="+mn-ea"/>
                <a:cs typeface="+mn-cs"/>
                <a:hlinkClick r:id="rId2"/>
              </a:rPr>
              <a:t>www.hra.nhs.uk</a:t>
            </a:r>
            <a:endParaRPr lang="en-GB" sz="1000" kern="1200" dirty="0" smtClean="0">
              <a:solidFill>
                <a:schemeClr val="tx1"/>
              </a:solidFill>
              <a:effectLst/>
              <a:latin typeface="+mn-lt"/>
              <a:ea typeface="+mn-ea"/>
              <a:cs typeface="+mn-cs"/>
            </a:endParaRPr>
          </a:p>
          <a:p>
            <a:endParaRPr lang="en-GB" dirty="0"/>
          </a:p>
        </p:txBody>
      </p:sp>
    </p:spTree>
    <p:extLst>
      <p:ext uri="{BB962C8B-B14F-4D97-AF65-F5344CB8AC3E}">
        <p14:creationId xmlns:p14="http://schemas.microsoft.com/office/powerpoint/2010/main" val="2319108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le and image/graphic">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005EB8"/>
                </a:solidFill>
              </a:defRPr>
            </a:lvl1pPr>
          </a:lstStyle>
          <a:p>
            <a:r>
              <a:rPr lang="en-US" dirty="0" smtClean="0"/>
              <a:t>Slide title – Arial, 36, Bold</a:t>
            </a:r>
            <a:endParaRPr lang="en-US" dirty="0"/>
          </a:p>
        </p:txBody>
      </p:sp>
      <p:sp>
        <p:nvSpPr>
          <p:cNvPr id="5" name="Footer Placeholder 16"/>
          <p:cNvSpPr txBox="1">
            <a:spLocks/>
          </p:cNvSpPr>
          <p:nvPr userDrawn="1"/>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smtClean="0">
                <a:latin typeface="+mj-lt"/>
              </a:rPr>
              <a:t>www.hra.nhs.uk | </a:t>
            </a:r>
            <a:r>
              <a:rPr lang="en-GB" sz="1400" b="1" dirty="0"/>
              <a:t>@HRA_Latest </a:t>
            </a:r>
            <a:r>
              <a:rPr lang="en-GB" sz="1400" b="1" dirty="0" smtClean="0">
                <a:latin typeface="+mj-lt"/>
              </a:rPr>
              <a:t> </a:t>
            </a:r>
          </a:p>
        </p:txBody>
      </p:sp>
      <p:sp>
        <p:nvSpPr>
          <p:cNvPr id="6" name="Content Placeholder 5"/>
          <p:cNvSpPr>
            <a:spLocks noGrp="1"/>
          </p:cNvSpPr>
          <p:nvPr>
            <p:ph sz="quarter" idx="10"/>
          </p:nvPr>
        </p:nvSpPr>
        <p:spPr>
          <a:xfrm>
            <a:off x="457200" y="2097088"/>
            <a:ext cx="7772400" cy="38465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Box 7"/>
          <p:cNvSpPr txBox="1"/>
          <p:nvPr userDrawn="1"/>
        </p:nvSpPr>
        <p:spPr>
          <a:xfrm>
            <a:off x="4000500" y="6377836"/>
            <a:ext cx="4940300" cy="677108"/>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This presentation is designed to provide general information only. Our website terms and conditions apply </a:t>
            </a:r>
            <a:r>
              <a:rPr lang="en-US" sz="1000" u="sng" kern="1200" dirty="0" smtClean="0">
                <a:solidFill>
                  <a:schemeClr val="tx1"/>
                </a:solidFill>
                <a:effectLst/>
                <a:latin typeface="+mn-lt"/>
                <a:ea typeface="+mn-ea"/>
                <a:cs typeface="+mn-cs"/>
                <a:hlinkClick r:id="rId2"/>
              </a:rPr>
              <a:t>www.hra.nhs.uk</a:t>
            </a:r>
            <a:endParaRPr lang="en-GB" sz="1000" kern="1200" dirty="0" smtClean="0">
              <a:solidFill>
                <a:schemeClr val="tx1"/>
              </a:solidFill>
              <a:effectLst/>
              <a:latin typeface="+mn-lt"/>
              <a:ea typeface="+mn-ea"/>
              <a:cs typeface="+mn-cs"/>
            </a:endParaRPr>
          </a:p>
          <a:p>
            <a:endParaRPr lang="en-GB" dirty="0"/>
          </a:p>
        </p:txBody>
      </p:sp>
    </p:spTree>
    <p:extLst>
      <p:ext uri="{BB962C8B-B14F-4D97-AF65-F5344CB8AC3E}">
        <p14:creationId xmlns:p14="http://schemas.microsoft.com/office/powerpoint/2010/main" val="40312968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smtClean="0"/>
              <a:t> Body text – Arial, 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smtClean="0"/>
              <a:t>Click here to insert your photograph</a:t>
            </a:r>
            <a:endParaRPr lang="en-GB" dirty="0"/>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005EB8"/>
                </a:solidFill>
              </a:defRPr>
            </a:lvl1pPr>
          </a:lstStyle>
          <a:p>
            <a:r>
              <a:rPr lang="en-US" dirty="0" smtClean="0"/>
              <a:t>Slide title – Arial, 36, Bold</a:t>
            </a:r>
            <a:endParaRPr lang="en-US" dirty="0"/>
          </a:p>
        </p:txBody>
      </p:sp>
      <p:sp>
        <p:nvSpPr>
          <p:cNvPr id="6" name="Footer Placeholder 16"/>
          <p:cNvSpPr txBox="1">
            <a:spLocks/>
          </p:cNvSpPr>
          <p:nvPr userDrawn="1"/>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smtClean="0">
                <a:latin typeface="+mj-lt"/>
              </a:rPr>
              <a:t>www.hra.nhs.uk | </a:t>
            </a:r>
            <a:r>
              <a:rPr lang="en-GB" sz="1400" b="1" dirty="0"/>
              <a:t>@HRA_Latest </a:t>
            </a:r>
            <a:r>
              <a:rPr lang="en-GB" sz="1400" b="1" dirty="0" smtClean="0">
                <a:latin typeface="+mj-lt"/>
              </a:rPr>
              <a:t> </a:t>
            </a:r>
          </a:p>
        </p:txBody>
      </p:sp>
      <p:sp>
        <p:nvSpPr>
          <p:cNvPr id="7" name="TextBox 6"/>
          <p:cNvSpPr txBox="1"/>
          <p:nvPr userDrawn="1"/>
        </p:nvSpPr>
        <p:spPr>
          <a:xfrm>
            <a:off x="4000500" y="6377836"/>
            <a:ext cx="4940300" cy="677108"/>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This presentation is designed to provide general information only. Our website terms and conditions apply </a:t>
            </a:r>
            <a:r>
              <a:rPr lang="en-US" sz="1000" u="sng" kern="1200" dirty="0" smtClean="0">
                <a:solidFill>
                  <a:schemeClr val="tx1"/>
                </a:solidFill>
                <a:effectLst/>
                <a:latin typeface="+mn-lt"/>
                <a:ea typeface="+mn-ea"/>
                <a:cs typeface="+mn-cs"/>
                <a:hlinkClick r:id="rId2"/>
              </a:rPr>
              <a:t>www.hra.nhs.uk</a:t>
            </a:r>
            <a:endParaRPr lang="en-GB" sz="1000" kern="1200" dirty="0" smtClean="0">
              <a:solidFill>
                <a:schemeClr val="tx1"/>
              </a:solidFill>
              <a:effectLst/>
              <a:latin typeface="+mn-lt"/>
              <a:ea typeface="+mn-ea"/>
              <a:cs typeface="+mn-cs"/>
            </a:endParaRPr>
          </a:p>
          <a:p>
            <a:endParaRPr lang="en-GB" dirty="0"/>
          </a:p>
        </p:txBody>
      </p:sp>
    </p:spTree>
    <p:extLst>
      <p:ext uri="{BB962C8B-B14F-4D97-AF65-F5344CB8AC3E}">
        <p14:creationId xmlns:p14="http://schemas.microsoft.com/office/powerpoint/2010/main" val="25767388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08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 subtitle – Arial, 28, Bold</a:t>
            </a:r>
            <a:endParaRPr lang="en-US" dirty="0"/>
          </a:p>
        </p:txBody>
      </p:sp>
      <p:sp>
        <p:nvSpPr>
          <p:cNvPr id="8" name="Text Placeholder 7"/>
          <p:cNvSpPr>
            <a:spLocks noGrp="1"/>
          </p:cNvSpPr>
          <p:nvPr>
            <p:ph type="body" sz="quarter" idx="13" hasCustomPrompt="1"/>
          </p:nvPr>
        </p:nvSpPr>
        <p:spPr>
          <a:xfrm>
            <a:off x="457200" y="261937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smtClean="0"/>
              <a:t> Body text – Arial, 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005EB8"/>
                </a:solidFill>
              </a:defRPr>
            </a:lvl1pPr>
          </a:lstStyle>
          <a:p>
            <a:r>
              <a:rPr lang="en-US" dirty="0" smtClean="0"/>
              <a:t>Slide title – Arial, 36, Bold</a:t>
            </a:r>
            <a:endParaRPr lang="en-US" dirty="0"/>
          </a:p>
        </p:txBody>
      </p:sp>
      <p:sp>
        <p:nvSpPr>
          <p:cNvPr id="6" name="Footer Placeholder 16"/>
          <p:cNvSpPr txBox="1">
            <a:spLocks/>
          </p:cNvSpPr>
          <p:nvPr userDrawn="1"/>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smtClean="0">
                <a:latin typeface="+mj-lt"/>
              </a:rPr>
              <a:t>www.hra.nhs.uk | </a:t>
            </a:r>
            <a:r>
              <a:rPr lang="en-GB" sz="1400" b="1" dirty="0"/>
              <a:t>@HRA_Latest </a:t>
            </a:r>
            <a:r>
              <a:rPr lang="en-GB" sz="1400" b="1" dirty="0" smtClean="0">
                <a:latin typeface="+mj-lt"/>
              </a:rPr>
              <a:t> </a:t>
            </a:r>
          </a:p>
        </p:txBody>
      </p:sp>
      <p:sp>
        <p:nvSpPr>
          <p:cNvPr id="7" name="TextBox 6"/>
          <p:cNvSpPr txBox="1"/>
          <p:nvPr userDrawn="1"/>
        </p:nvSpPr>
        <p:spPr>
          <a:xfrm>
            <a:off x="4000500" y="6377836"/>
            <a:ext cx="4940300" cy="677108"/>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This presentation is designed to provide general information only. Our website terms and conditions apply </a:t>
            </a:r>
            <a:r>
              <a:rPr lang="en-US" sz="1000" u="sng" kern="1200" dirty="0" smtClean="0">
                <a:solidFill>
                  <a:schemeClr val="tx1"/>
                </a:solidFill>
                <a:effectLst/>
                <a:latin typeface="+mn-lt"/>
                <a:ea typeface="+mn-ea"/>
                <a:cs typeface="+mn-cs"/>
                <a:hlinkClick r:id="rId2"/>
              </a:rPr>
              <a:t>www.hra.nhs.uk</a:t>
            </a:r>
            <a:endParaRPr lang="en-GB" sz="1000" kern="1200" dirty="0" smtClean="0">
              <a:solidFill>
                <a:schemeClr val="tx1"/>
              </a:solidFill>
              <a:effectLst/>
              <a:latin typeface="+mn-lt"/>
              <a:ea typeface="+mn-ea"/>
              <a:cs typeface="+mn-cs"/>
            </a:endParaRPr>
          </a:p>
          <a:p>
            <a:endParaRPr lang="en-GB" dirty="0"/>
          </a:p>
        </p:txBody>
      </p:sp>
    </p:spTree>
    <p:extLst>
      <p:ext uri="{BB962C8B-B14F-4D97-AF65-F5344CB8AC3E}">
        <p14:creationId xmlns:p14="http://schemas.microsoft.com/office/powerpoint/2010/main" val="20933617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5360988" y="2638425"/>
            <a:ext cx="3451225" cy="2457450"/>
          </a:xfrm>
          <a:prstGeom prst="rect">
            <a:avLst/>
          </a:prstGeom>
        </p:spPr>
        <p:txBody>
          <a:bodyPr/>
          <a:lstStyle>
            <a:lvl1pPr marL="0" indent="0" algn="ctr">
              <a:buNone/>
              <a:defRPr sz="2400" baseline="0"/>
            </a:lvl1pPr>
          </a:lstStyle>
          <a:p>
            <a:r>
              <a:rPr lang="en-GB" dirty="0" smtClean="0"/>
              <a:t>Click here to insert your photograph</a:t>
            </a:r>
            <a:endParaRPr lang="en-GB" dirty="0"/>
          </a:p>
        </p:txBody>
      </p:sp>
      <p:sp>
        <p:nvSpPr>
          <p:cNvPr id="6"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08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 subtitle – Arial, 28, Bold</a:t>
            </a:r>
            <a:endParaRPr lang="en-US" dirty="0"/>
          </a:p>
        </p:txBody>
      </p:sp>
      <p:sp>
        <p:nvSpPr>
          <p:cNvPr id="10" name="Text Placeholder 7"/>
          <p:cNvSpPr>
            <a:spLocks noGrp="1"/>
          </p:cNvSpPr>
          <p:nvPr>
            <p:ph type="body" sz="quarter" idx="13" hasCustomPrompt="1"/>
          </p:nvPr>
        </p:nvSpPr>
        <p:spPr>
          <a:xfrm>
            <a:off x="457201" y="2619375"/>
            <a:ext cx="4686300"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smtClean="0"/>
              <a:t> Body text – Arial, 24</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005EB8"/>
                </a:solidFill>
              </a:defRPr>
            </a:lvl1pPr>
          </a:lstStyle>
          <a:p>
            <a:r>
              <a:rPr lang="en-US" dirty="0" smtClean="0"/>
              <a:t>Slide title – Arial, 36, Bold</a:t>
            </a:r>
            <a:endParaRPr lang="en-US" dirty="0"/>
          </a:p>
        </p:txBody>
      </p:sp>
      <p:sp>
        <p:nvSpPr>
          <p:cNvPr id="7" name="TextBox 6"/>
          <p:cNvSpPr txBox="1"/>
          <p:nvPr userDrawn="1"/>
        </p:nvSpPr>
        <p:spPr>
          <a:xfrm>
            <a:off x="4000500" y="6377836"/>
            <a:ext cx="4940300" cy="677108"/>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This presentation is designed to provide general information only. Our website terms and conditions apply </a:t>
            </a:r>
            <a:r>
              <a:rPr lang="en-US" sz="1000" u="sng" kern="1200" dirty="0" smtClean="0">
                <a:solidFill>
                  <a:schemeClr val="tx1"/>
                </a:solidFill>
                <a:effectLst/>
                <a:latin typeface="+mn-lt"/>
                <a:ea typeface="+mn-ea"/>
                <a:cs typeface="+mn-cs"/>
                <a:hlinkClick r:id="rId2"/>
              </a:rPr>
              <a:t>www.hra.nhs.uk</a:t>
            </a:r>
            <a:endParaRPr lang="en-GB" sz="1000" kern="1200" dirty="0" smtClean="0">
              <a:solidFill>
                <a:schemeClr val="tx1"/>
              </a:solidFill>
              <a:effectLst/>
              <a:latin typeface="+mn-lt"/>
              <a:ea typeface="+mn-ea"/>
              <a:cs typeface="+mn-cs"/>
            </a:endParaRPr>
          </a:p>
          <a:p>
            <a:endParaRPr lang="en-GB" dirty="0"/>
          </a:p>
        </p:txBody>
      </p:sp>
      <p:sp>
        <p:nvSpPr>
          <p:cNvPr id="8" name="Footer Placeholder 16"/>
          <p:cNvSpPr txBox="1">
            <a:spLocks/>
          </p:cNvSpPr>
          <p:nvPr userDrawn="1"/>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smtClean="0">
                <a:latin typeface="+mj-lt"/>
              </a:rPr>
              <a:t>www.hra.nhs.uk | </a:t>
            </a:r>
            <a:r>
              <a:rPr lang="en-GB" sz="1400" b="1" dirty="0"/>
              <a:t>@HRA_Latest </a:t>
            </a:r>
            <a:r>
              <a:rPr lang="en-GB" sz="1400" b="1" dirty="0" smtClean="0">
                <a:latin typeface="+mj-lt"/>
              </a:rPr>
              <a:t> </a:t>
            </a:r>
          </a:p>
        </p:txBody>
      </p:sp>
    </p:spTree>
    <p:extLst>
      <p:ext uri="{BB962C8B-B14F-4D97-AF65-F5344CB8AC3E}">
        <p14:creationId xmlns:p14="http://schemas.microsoft.com/office/powerpoint/2010/main" val="13033034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
        <p:nvSpPr>
          <p:cNvPr id="2" name="Footer Placeholder 16"/>
          <p:cNvSpPr txBox="1">
            <a:spLocks/>
          </p:cNvSpPr>
          <p:nvPr userDrawn="1"/>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smtClean="0">
                <a:latin typeface="+mj-lt"/>
              </a:rPr>
              <a:t>www.hra.nhs.uk | </a:t>
            </a:r>
            <a:r>
              <a:rPr lang="en-GB" sz="1400" b="1" dirty="0"/>
              <a:t>@HRA_Latest </a:t>
            </a:r>
            <a:r>
              <a:rPr lang="en-GB" sz="1400" b="1" dirty="0" smtClean="0">
                <a:latin typeface="+mj-lt"/>
              </a:rPr>
              <a:t> </a:t>
            </a:r>
          </a:p>
        </p:txBody>
      </p:sp>
      <p:sp>
        <p:nvSpPr>
          <p:cNvPr id="5" name="TextBox 4"/>
          <p:cNvSpPr txBox="1"/>
          <p:nvPr userDrawn="1"/>
        </p:nvSpPr>
        <p:spPr>
          <a:xfrm>
            <a:off x="4000500" y="6377836"/>
            <a:ext cx="4940300" cy="677108"/>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This presentation is designed to provide general information only. Our website terms and conditions apply </a:t>
            </a:r>
            <a:r>
              <a:rPr lang="en-US" sz="1000" u="sng" kern="1200" dirty="0" smtClean="0">
                <a:solidFill>
                  <a:schemeClr val="tx1"/>
                </a:solidFill>
                <a:effectLst/>
                <a:latin typeface="+mn-lt"/>
                <a:ea typeface="+mn-ea"/>
                <a:cs typeface="+mn-cs"/>
                <a:hlinkClick r:id="rId2"/>
              </a:rPr>
              <a:t>www.hra.nhs.uk</a:t>
            </a:r>
            <a:endParaRPr lang="en-GB" sz="1000" kern="1200" dirty="0" smtClean="0">
              <a:solidFill>
                <a:schemeClr val="tx1"/>
              </a:solidFill>
              <a:effectLst/>
              <a:latin typeface="+mn-lt"/>
              <a:ea typeface="+mn-ea"/>
              <a:cs typeface="+mn-cs"/>
            </a:endParaRPr>
          </a:p>
          <a:p>
            <a:endParaRPr lang="en-GB" dirty="0"/>
          </a:p>
        </p:txBody>
      </p:sp>
    </p:spTree>
    <p:extLst>
      <p:ext uri="{BB962C8B-B14F-4D97-AF65-F5344CB8AC3E}">
        <p14:creationId xmlns:p14="http://schemas.microsoft.com/office/powerpoint/2010/main" val="6199704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G:\Shared Drive\Communications\5. Resources\Brand\Logo\NHS Health Research Authority RGB Blue.jpg"/>
          <p:cNvPicPr/>
          <p:nvPr/>
        </p:nvPicPr>
        <p:blipFill rotWithShape="1">
          <a:blip r:embed="rId10" cstate="screen">
            <a:extLst>
              <a:ext uri="{28A0092B-C50C-407E-A947-70E740481C1C}">
                <a14:useLocalDpi xmlns:a14="http://schemas.microsoft.com/office/drawing/2010/main"/>
              </a:ext>
            </a:extLst>
          </a:blip>
          <a:srcRect/>
          <a:stretch/>
        </p:blipFill>
        <p:spPr bwMode="auto">
          <a:xfrm>
            <a:off x="5184140" y="0"/>
            <a:ext cx="3959860" cy="1457325"/>
          </a:xfrm>
          <a:prstGeom prst="rect">
            <a:avLst/>
          </a:prstGeom>
          <a:noFill/>
          <a:ln>
            <a:noFill/>
          </a:ln>
          <a:extLst>
            <a:ext uri="{53640926-AAD7-44D8-BBD7-CCE9431645EC}">
              <a14:shadowObscured xmlns:a14="http://schemas.microsoft.com/office/drawing/2010/main"/>
            </a:ext>
          </a:extLst>
        </p:spPr>
      </p:pic>
      <p:cxnSp>
        <p:nvCxnSpPr>
          <p:cNvPr id="4" name="Straight Connector 3"/>
          <p:cNvCxnSpPr/>
          <p:nvPr/>
        </p:nvCxnSpPr>
        <p:spPr>
          <a:xfrm>
            <a:off x="0" y="6227379"/>
            <a:ext cx="9144000" cy="0"/>
          </a:xfrm>
          <a:prstGeom prst="line">
            <a:avLst/>
          </a:prstGeom>
          <a:ln w="76200">
            <a:solidFill>
              <a:srgbClr val="005EB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74" r:id="rId1"/>
    <p:sldLayoutId id="2147483651" r:id="rId2"/>
    <p:sldLayoutId id="2147483677" r:id="rId3"/>
    <p:sldLayoutId id="2147483675" r:id="rId4"/>
    <p:sldLayoutId id="2147483673" r:id="rId5"/>
    <p:sldLayoutId id="2147483649" r:id="rId6"/>
    <p:sldLayoutId id="2147483650" r:id="rId7"/>
    <p:sldLayoutId id="2147483655" r:id="rId8"/>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047" y="1329919"/>
            <a:ext cx="8289408" cy="646331"/>
          </a:xfrm>
          <a:prstGeom prst="rect">
            <a:avLst/>
          </a:prstGeom>
          <a:noFill/>
        </p:spPr>
        <p:txBody>
          <a:bodyPr wrap="square" rtlCol="0">
            <a:spAutoFit/>
          </a:bodyPr>
          <a:lstStyle/>
          <a:p>
            <a:r>
              <a:rPr lang="en-GB" sz="3600" b="1" dirty="0" smtClean="0">
                <a:solidFill>
                  <a:srgbClr val="005EB8"/>
                </a:solidFill>
              </a:rPr>
              <a:t>Communications impact report</a:t>
            </a:r>
            <a:endParaRPr lang="en-GB" sz="3600" b="1" dirty="0">
              <a:solidFill>
                <a:srgbClr val="005EB8"/>
              </a:solidFill>
            </a:endParaRPr>
          </a:p>
        </p:txBody>
      </p:sp>
      <p:sp>
        <p:nvSpPr>
          <p:cNvPr id="4" name="AutoShape 2" descr="https://hra-staging.torchboxapps.com/media/images/Caretaker_sharing_a_break_with_her_patient.original.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Rectangle 5"/>
          <p:cNvSpPr/>
          <p:nvPr/>
        </p:nvSpPr>
        <p:spPr>
          <a:xfrm>
            <a:off x="547766" y="2053194"/>
            <a:ext cx="8268689" cy="523220"/>
          </a:xfrm>
          <a:prstGeom prst="rect">
            <a:avLst/>
          </a:prstGeom>
        </p:spPr>
        <p:txBody>
          <a:bodyPr wrap="square">
            <a:spAutoFit/>
          </a:bodyPr>
          <a:lstStyle/>
          <a:p>
            <a:pPr lvl="0">
              <a:spcBef>
                <a:spcPct val="20000"/>
              </a:spcBef>
            </a:pPr>
            <a:r>
              <a:rPr lang="en-GB" sz="2800" b="1" dirty="0">
                <a:solidFill>
                  <a:srgbClr val="003087"/>
                </a:solidFill>
              </a:rPr>
              <a:t>HRA </a:t>
            </a:r>
            <a:r>
              <a:rPr lang="en-GB" sz="2800" b="1" dirty="0" err="1" smtClean="0">
                <a:solidFill>
                  <a:srgbClr val="003087"/>
                </a:solidFill>
              </a:rPr>
              <a:t>comms</a:t>
            </a:r>
            <a:r>
              <a:rPr lang="en-GB" sz="2800" b="1" dirty="0" smtClean="0">
                <a:solidFill>
                  <a:srgbClr val="003087"/>
                </a:solidFill>
              </a:rPr>
              <a:t> six months’ review</a:t>
            </a:r>
            <a:endParaRPr lang="en-GB" sz="2800" b="1" dirty="0">
              <a:solidFill>
                <a:srgbClr val="003087"/>
              </a:solidFill>
            </a:endParaRPr>
          </a:p>
        </p:txBody>
      </p:sp>
      <p:grpSp>
        <p:nvGrpSpPr>
          <p:cNvPr id="3" name="Group 2"/>
          <p:cNvGrpSpPr/>
          <p:nvPr/>
        </p:nvGrpSpPr>
        <p:grpSpPr>
          <a:xfrm>
            <a:off x="527047" y="2856311"/>
            <a:ext cx="7989505" cy="3565708"/>
            <a:chOff x="460375" y="2642873"/>
            <a:chExt cx="8369729" cy="3735402"/>
          </a:xfrm>
          <a:effectLst/>
        </p:grpSpPr>
        <p:sp>
          <p:nvSpPr>
            <p:cNvPr id="8" name="TextBox 7"/>
            <p:cNvSpPr txBox="1"/>
            <p:nvPr/>
          </p:nvSpPr>
          <p:spPr>
            <a:xfrm>
              <a:off x="547766" y="3062511"/>
              <a:ext cx="4613442" cy="338554"/>
            </a:xfrm>
            <a:prstGeom prst="rect">
              <a:avLst/>
            </a:prstGeom>
            <a:noFill/>
          </p:spPr>
          <p:txBody>
            <a:bodyPr wrap="square" rtlCol="0">
              <a:spAutoFit/>
            </a:bodyPr>
            <a:lstStyle/>
            <a:p>
              <a:r>
                <a:rPr lang="en-GB" sz="1600" b="1" dirty="0" smtClean="0">
                  <a:solidFill>
                    <a:prstClr val="black"/>
                  </a:solidFill>
                </a:rPr>
                <a:t>10 October 2018</a:t>
              </a:r>
              <a:endParaRPr lang="en-GB" sz="1600" b="1" dirty="0">
                <a:solidFill>
                  <a:prstClr val="black"/>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799" y="3061773"/>
              <a:ext cx="3288672" cy="1720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0761"/>
            <a:stretch/>
          </p:blipFill>
          <p:spPr bwMode="auto">
            <a:xfrm>
              <a:off x="4622390" y="4336903"/>
              <a:ext cx="3827490" cy="1615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3523" y="3084162"/>
              <a:ext cx="2212932" cy="2302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375" y="2642873"/>
              <a:ext cx="3688424" cy="2889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12438" b="12157"/>
            <a:stretch/>
          </p:blipFill>
          <p:spPr bwMode="auto">
            <a:xfrm>
              <a:off x="4048669" y="4087822"/>
              <a:ext cx="3057819" cy="2131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5394" y="5056585"/>
              <a:ext cx="2374710" cy="1321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678" y="3383140"/>
              <a:ext cx="3566121" cy="1652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7047" y="4081323"/>
              <a:ext cx="2527917" cy="212624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3054964" y="2982747"/>
              <a:ext cx="4331174" cy="1065448"/>
              <a:chOff x="595668" y="3333589"/>
              <a:chExt cx="5905500" cy="1452724"/>
            </a:xfrm>
          </p:grpSpPr>
          <p:pic>
            <p:nvPicPr>
              <p:cNvPr id="1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5668" y="3881438"/>
                <a:ext cx="5905500" cy="9048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2964" y="3333589"/>
                <a:ext cx="1071420" cy="69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4"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44731" y="4576858"/>
              <a:ext cx="2207877" cy="1263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rotWithShape="1">
            <a:blip r:embed="rId14">
              <a:extLst>
                <a:ext uri="{28A0092B-C50C-407E-A947-70E740481C1C}">
                  <a14:useLocalDpi xmlns:a14="http://schemas.microsoft.com/office/drawing/2010/main" val="0"/>
                </a:ext>
              </a:extLst>
            </a:blip>
            <a:srcRect r="4976"/>
            <a:stretch/>
          </p:blipFill>
          <p:spPr bwMode="auto">
            <a:xfrm>
              <a:off x="2854487" y="2642874"/>
              <a:ext cx="5961968" cy="420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3207" y="5745495"/>
              <a:ext cx="5858538" cy="63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Rectangle 4"/>
          <p:cNvSpPr/>
          <p:nvPr/>
        </p:nvSpPr>
        <p:spPr>
          <a:xfrm>
            <a:off x="547766" y="2856311"/>
            <a:ext cx="7968786" cy="3565707"/>
          </a:xfrm>
          <a:prstGeom prst="rect">
            <a:avLst/>
          </a:prstGeom>
          <a:noFill/>
          <a:ln>
            <a:solidFill>
              <a:schemeClr val="tx1"/>
            </a:solidFill>
          </a:ln>
          <a:effectLst>
            <a:glow rad="63500">
              <a:schemeClr val="bg1">
                <a:lumMod val="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2229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486"/>
          <a:stretch/>
        </p:blipFill>
        <p:spPr bwMode="auto">
          <a:xfrm>
            <a:off x="4393250" y="1378424"/>
            <a:ext cx="4410104" cy="2058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sz="quarter" idx="13"/>
          </p:nvPr>
        </p:nvSpPr>
        <p:spPr>
          <a:xfrm>
            <a:off x="274209" y="1272536"/>
            <a:ext cx="8529145" cy="3925176"/>
          </a:xfrm>
        </p:spPr>
        <p:txBody>
          <a:bodyPr/>
          <a:lstStyle/>
          <a:p>
            <a:r>
              <a:rPr lang="en-GB" dirty="0" smtClean="0"/>
              <a:t>Result is greater number </a:t>
            </a:r>
            <a:br>
              <a:rPr lang="en-GB" dirty="0" smtClean="0"/>
            </a:br>
            <a:r>
              <a:rPr lang="en-GB" dirty="0" smtClean="0"/>
              <a:t>subscribers, which the </a:t>
            </a:r>
            <a:br>
              <a:rPr lang="en-GB" dirty="0" smtClean="0"/>
            </a:br>
            <a:r>
              <a:rPr lang="en-GB" dirty="0" smtClean="0"/>
              <a:t>graph shows is steadily</a:t>
            </a:r>
            <a:br>
              <a:rPr lang="en-GB" dirty="0" smtClean="0"/>
            </a:br>
            <a:r>
              <a:rPr lang="en-GB" dirty="0" smtClean="0"/>
              <a:t>rising</a:t>
            </a:r>
            <a:endParaRPr lang="en-GB" dirty="0"/>
          </a:p>
          <a:p>
            <a:endParaRPr lang="en-GB" sz="1600" dirty="0"/>
          </a:p>
          <a:p>
            <a:r>
              <a:rPr lang="en-GB" dirty="0" smtClean="0"/>
              <a:t>In Nov 2016, 725 read</a:t>
            </a:r>
            <a:br>
              <a:rPr lang="en-GB" dirty="0" smtClean="0"/>
            </a:br>
            <a:r>
              <a:rPr lang="en-GB" dirty="0" smtClean="0"/>
              <a:t>the newsletter, vs </a:t>
            </a:r>
            <a:br>
              <a:rPr lang="en-GB" dirty="0" smtClean="0"/>
            </a:br>
            <a:r>
              <a:rPr lang="en-GB" sz="3600" dirty="0" smtClean="0"/>
              <a:t>1,270</a:t>
            </a:r>
            <a:r>
              <a:rPr lang="en-GB" dirty="0" smtClean="0"/>
              <a:t> people reading </a:t>
            </a:r>
            <a:br>
              <a:rPr lang="en-GB" dirty="0" smtClean="0"/>
            </a:br>
            <a:r>
              <a:rPr lang="en-GB" dirty="0" smtClean="0"/>
              <a:t>it in May 2018</a:t>
            </a:r>
          </a:p>
          <a:p>
            <a:endParaRPr lang="en-GB" dirty="0"/>
          </a:p>
          <a:p>
            <a:endParaRPr lang="en-GB" sz="3600" dirty="0" smtClean="0"/>
          </a:p>
          <a:p>
            <a:endParaRPr lang="en-GB"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571" y="4829765"/>
            <a:ext cx="1918411" cy="1265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9758" y="3968651"/>
            <a:ext cx="2527917" cy="212624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992572" y="4829765"/>
            <a:ext cx="1918411" cy="1265131"/>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4" name="Straight Arrow Connector 3"/>
          <p:cNvCxnSpPr/>
          <p:nvPr/>
        </p:nvCxnSpPr>
        <p:spPr>
          <a:xfrm>
            <a:off x="4393250" y="5335806"/>
            <a:ext cx="826450"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608853" y="2633413"/>
            <a:ext cx="2635601"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4380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57200" y="1177926"/>
            <a:ext cx="7839075" cy="4497660"/>
          </a:xfrm>
        </p:spPr>
        <p:txBody>
          <a:bodyPr/>
          <a:lstStyle/>
          <a:p>
            <a:pPr marL="0" indent="0">
              <a:buNone/>
            </a:pPr>
            <a:r>
              <a:rPr lang="en-GB" b="1" dirty="0" smtClean="0">
                <a:solidFill>
                  <a:srgbClr val="003087"/>
                </a:solidFill>
              </a:rPr>
              <a:t>What comes next?</a:t>
            </a:r>
            <a:endParaRPr lang="en-GB" dirty="0" smtClean="0"/>
          </a:p>
          <a:p>
            <a:r>
              <a:rPr lang="en-GB" dirty="0" smtClean="0"/>
              <a:t>Continued analysis of open rate to confirm monthly newsletter approach.</a:t>
            </a:r>
          </a:p>
          <a:p>
            <a:r>
              <a:rPr lang="en-GB" dirty="0" smtClean="0"/>
              <a:t>Promotion of newsletter as source of regular up-to-date information on HRA’s work.</a:t>
            </a:r>
          </a:p>
          <a:p>
            <a:endParaRPr lang="en-GB" dirty="0"/>
          </a:p>
          <a:p>
            <a:endParaRPr lang="en-GB" dirty="0"/>
          </a:p>
        </p:txBody>
      </p:sp>
    </p:spTree>
    <p:extLst>
      <p:ext uri="{BB962C8B-B14F-4D97-AF65-F5344CB8AC3E}">
        <p14:creationId xmlns:p14="http://schemas.microsoft.com/office/powerpoint/2010/main" val="305908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Twitter @</a:t>
            </a:r>
            <a:r>
              <a:rPr lang="en-GB" dirty="0" err="1" smtClean="0"/>
              <a:t>HRA_Latest</a:t>
            </a:r>
            <a:endParaRPr lang="en-GB" dirty="0"/>
          </a:p>
        </p:txBody>
      </p:sp>
      <p:sp>
        <p:nvSpPr>
          <p:cNvPr id="4" name="Text Placeholder 3"/>
          <p:cNvSpPr>
            <a:spLocks noGrp="1"/>
          </p:cNvSpPr>
          <p:nvPr>
            <p:ph type="body" sz="quarter" idx="13"/>
          </p:nvPr>
        </p:nvSpPr>
        <p:spPr/>
        <p:txBody>
          <a:bodyPr/>
          <a:lstStyle/>
          <a:p>
            <a:pPr marL="0" indent="0">
              <a:buNone/>
            </a:pPr>
            <a:r>
              <a:rPr lang="en-GB" b="1" dirty="0">
                <a:solidFill>
                  <a:srgbClr val="003087"/>
                </a:solidFill>
              </a:rPr>
              <a:t>Purpose:</a:t>
            </a:r>
            <a:endParaRPr lang="en-GB" dirty="0"/>
          </a:p>
          <a:p>
            <a:pPr marL="0" indent="0">
              <a:buNone/>
            </a:pPr>
            <a:r>
              <a:rPr lang="en-GB" dirty="0" smtClean="0"/>
              <a:t>Twitter </a:t>
            </a:r>
            <a:r>
              <a:rPr lang="en-GB" dirty="0"/>
              <a:t>is an </a:t>
            </a:r>
            <a:r>
              <a:rPr lang="en-GB" dirty="0" smtClean="0"/>
              <a:t>effective </a:t>
            </a:r>
            <a:r>
              <a:rPr lang="en-GB" dirty="0"/>
              <a:t>channel for engaging people in how we’re championing research, and also </a:t>
            </a:r>
            <a:r>
              <a:rPr lang="en-GB" dirty="0" smtClean="0"/>
              <a:t>allows us to demonstrate </a:t>
            </a:r>
            <a:r>
              <a:rPr lang="en-GB" dirty="0"/>
              <a:t>how that work fits into the bigger picture of making the UK an attractive place to carry out research. </a:t>
            </a:r>
            <a:endParaRPr lang="en-GB" dirty="0" smtClean="0"/>
          </a:p>
          <a:p>
            <a:pPr marL="0" indent="0">
              <a:buNone/>
            </a:pPr>
            <a:endParaRPr lang="en-GB" dirty="0" smtClean="0"/>
          </a:p>
          <a:p>
            <a:pPr marL="0" indent="0">
              <a:buNone/>
            </a:pPr>
            <a:r>
              <a:rPr lang="en-GB" b="1" dirty="0" smtClean="0">
                <a:solidFill>
                  <a:srgbClr val="003087"/>
                </a:solidFill>
              </a:rPr>
              <a:t>What’s changed:</a:t>
            </a:r>
            <a:endParaRPr lang="en-GB" dirty="0"/>
          </a:p>
          <a:p>
            <a:pPr marL="0" indent="0">
              <a:buNone/>
            </a:pPr>
            <a:r>
              <a:rPr lang="en-GB" dirty="0"/>
              <a:t>Over the past year we’ve focused on growing our followers, by posting more frequently, </a:t>
            </a:r>
            <a:r>
              <a:rPr lang="en-GB" dirty="0" smtClean="0"/>
              <a:t>collaborating with others and creating more engaging content.</a:t>
            </a:r>
            <a:endParaRPr lang="en-GB" dirty="0"/>
          </a:p>
          <a:p>
            <a:pPr marL="0" indent="0">
              <a:buNone/>
            </a:pPr>
            <a:endParaRPr lang="en-GB" dirty="0"/>
          </a:p>
          <a:p>
            <a:endParaRPr lang="en-GB" dirty="0"/>
          </a:p>
        </p:txBody>
      </p:sp>
    </p:spTree>
    <p:extLst>
      <p:ext uri="{BB962C8B-B14F-4D97-AF65-F5344CB8AC3E}">
        <p14:creationId xmlns:p14="http://schemas.microsoft.com/office/powerpoint/2010/main" val="3187956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57200" y="1177926"/>
            <a:ext cx="7839075" cy="4497660"/>
          </a:xfrm>
        </p:spPr>
        <p:txBody>
          <a:bodyPr/>
          <a:lstStyle/>
          <a:p>
            <a:pPr marL="0" indent="0">
              <a:buNone/>
            </a:pPr>
            <a:r>
              <a:rPr lang="en-GB" b="1" dirty="0" smtClean="0">
                <a:solidFill>
                  <a:srgbClr val="003087"/>
                </a:solidFill>
              </a:rPr>
              <a:t>What have we seen:</a:t>
            </a:r>
            <a:endParaRPr lang="en-GB" dirty="0" smtClean="0"/>
          </a:p>
          <a:p>
            <a:pPr marL="0" indent="0">
              <a:buNone/>
            </a:pPr>
            <a:r>
              <a:rPr lang="en-GB" dirty="0" smtClean="0"/>
              <a:t>A growing number of followers means more people engaged in our work and aware of how we fit into the broader NHS picture, supporting our strategic ambitions. </a:t>
            </a:r>
          </a:p>
          <a:p>
            <a:pPr marL="0" indent="0">
              <a:buNone/>
            </a:pPr>
            <a:endParaRPr lang="en-GB" dirty="0" smtClean="0"/>
          </a:p>
          <a:p>
            <a:pPr marL="0" indent="0">
              <a:buNone/>
            </a:pPr>
            <a:r>
              <a:rPr lang="en-GB" b="1" dirty="0" smtClean="0">
                <a:solidFill>
                  <a:srgbClr val="003087"/>
                </a:solidFill>
              </a:rPr>
              <a:t>How does this inform our approach today:</a:t>
            </a:r>
            <a:endParaRPr lang="en-GB" dirty="0"/>
          </a:p>
          <a:p>
            <a:pPr marL="0" indent="0">
              <a:buNone/>
            </a:pPr>
            <a:r>
              <a:rPr lang="en-GB" dirty="0" smtClean="0"/>
              <a:t>Twitter is now an effective channel for us to communicate with stakeholders. Analytics allow us to identify and repeat successful approaches, for instance using animations and leveraging support from </a:t>
            </a:r>
            <a:r>
              <a:rPr lang="en-GB" dirty="0"/>
              <a:t>other organisations to reach broader stakeholder </a:t>
            </a:r>
            <a:r>
              <a:rPr lang="en-GB" dirty="0" smtClean="0"/>
              <a:t>groups.</a:t>
            </a:r>
            <a:endParaRPr lang="en-GB" dirty="0"/>
          </a:p>
          <a:p>
            <a:pPr marL="0" indent="0">
              <a:buNone/>
            </a:pPr>
            <a:endParaRPr lang="en-GB" dirty="0"/>
          </a:p>
          <a:p>
            <a:endParaRPr lang="en-GB" dirty="0"/>
          </a:p>
        </p:txBody>
      </p:sp>
    </p:spTree>
    <p:extLst>
      <p:ext uri="{BB962C8B-B14F-4D97-AF65-F5344CB8AC3E}">
        <p14:creationId xmlns:p14="http://schemas.microsoft.com/office/powerpoint/2010/main" val="1449731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7199" y="1487606"/>
            <a:ext cx="8529145" cy="4392494"/>
          </a:xfrm>
        </p:spPr>
        <p:txBody>
          <a:bodyPr/>
          <a:lstStyle/>
          <a:p>
            <a:r>
              <a:rPr lang="en-GB" dirty="0" smtClean="0"/>
              <a:t>Over the past year we’ve focused on growing our followers, posting more frequently and producing engaging content</a:t>
            </a:r>
          </a:p>
          <a:p>
            <a:r>
              <a:rPr lang="en-GB" dirty="0" smtClean="0"/>
              <a:t>As a result, we’re growing an audience engaged in the HRA’s work. The graphs show audience growth year on year, and across the past six months:</a:t>
            </a:r>
            <a:endParaRPr lang="en-GB" dirty="0"/>
          </a:p>
          <a:p>
            <a:endParaRPr lang="en-GB" dirty="0"/>
          </a:p>
        </p:txBody>
      </p:sp>
      <p:graphicFrame>
        <p:nvGraphicFramePr>
          <p:cNvPr id="5" name="Chart 4"/>
          <p:cNvGraphicFramePr/>
          <p:nvPr>
            <p:extLst>
              <p:ext uri="{D42A27DB-BD31-4B8C-83A1-F6EECF244321}">
                <p14:modId xmlns:p14="http://schemas.microsoft.com/office/powerpoint/2010/main" val="1487803101"/>
              </p:ext>
            </p:extLst>
          </p:nvPr>
        </p:nvGraphicFramePr>
        <p:xfrm>
          <a:off x="4548543" y="3776210"/>
          <a:ext cx="5415318" cy="30817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3015826273"/>
              </p:ext>
            </p:extLst>
          </p:nvPr>
        </p:nvGraphicFramePr>
        <p:xfrm>
          <a:off x="213815" y="3776210"/>
          <a:ext cx="4126173" cy="23262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8487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a:spLocks noGrp="1"/>
          </p:cNvSpPr>
          <p:nvPr>
            <p:ph type="body" sz="quarter" idx="13"/>
          </p:nvPr>
        </p:nvSpPr>
        <p:spPr>
          <a:xfrm>
            <a:off x="457200" y="1323975"/>
            <a:ext cx="7839075" cy="4351611"/>
          </a:xfrm>
        </p:spPr>
        <p:txBody>
          <a:bodyPr/>
          <a:lstStyle/>
          <a:p>
            <a:pPr marL="0" indent="0">
              <a:buNone/>
            </a:pPr>
            <a:r>
              <a:rPr lang="en-GB" b="1" dirty="0" smtClean="0">
                <a:solidFill>
                  <a:srgbClr val="003087"/>
                </a:solidFill>
              </a:rPr>
              <a:t>Case study one: </a:t>
            </a:r>
            <a:endParaRPr lang="en-GB" dirty="0" smtClean="0"/>
          </a:p>
          <a:p>
            <a:pPr marL="0" indent="0">
              <a:buNone/>
            </a:pPr>
            <a:r>
              <a:rPr lang="en-GB" dirty="0" smtClean="0"/>
              <a:t>Contributing to making the UK an attractive place to do research</a:t>
            </a:r>
          </a:p>
          <a:p>
            <a:pPr marL="0" indent="0">
              <a:buNone/>
            </a:pPr>
            <a:endParaRPr lang="en-GB" dirty="0" smtClean="0"/>
          </a:p>
          <a:p>
            <a:r>
              <a:rPr lang="en-GB" dirty="0" smtClean="0"/>
              <a:t>Dynamic, shareable </a:t>
            </a:r>
            <a:br>
              <a:rPr lang="en-GB" dirty="0" smtClean="0"/>
            </a:br>
            <a:r>
              <a:rPr lang="en-GB" dirty="0" smtClean="0"/>
              <a:t>content</a:t>
            </a:r>
            <a:endParaRPr lang="en-GB" dirty="0"/>
          </a:p>
          <a:p>
            <a:r>
              <a:rPr lang="en-GB" dirty="0" smtClean="0"/>
              <a:t>Working alongside</a:t>
            </a:r>
            <a:br>
              <a:rPr lang="en-GB" dirty="0" smtClean="0"/>
            </a:br>
            <a:r>
              <a:rPr lang="en-GB" dirty="0" smtClean="0"/>
              <a:t>NHS partners</a:t>
            </a:r>
          </a:p>
          <a:p>
            <a:r>
              <a:rPr lang="en-GB" dirty="0" smtClean="0"/>
              <a:t>8,000 people read</a:t>
            </a:r>
            <a:br>
              <a:rPr lang="en-GB" dirty="0" smtClean="0"/>
            </a:br>
            <a:r>
              <a:rPr lang="en-GB" dirty="0" smtClean="0"/>
              <a:t>about how the HRA fits</a:t>
            </a:r>
            <a:br>
              <a:rPr lang="en-GB" dirty="0" smtClean="0"/>
            </a:br>
            <a:r>
              <a:rPr lang="en-GB" dirty="0" smtClean="0"/>
              <a:t>in the broader NHS</a:t>
            </a:r>
            <a:br>
              <a:rPr lang="en-GB" dirty="0" smtClean="0"/>
            </a:br>
            <a:r>
              <a:rPr lang="en-GB" dirty="0" smtClean="0"/>
              <a:t>picture</a:t>
            </a:r>
            <a:endParaRPr lang="en-GB" dirty="0"/>
          </a:p>
          <a:p>
            <a:pPr marL="0" indent="0">
              <a:buNone/>
            </a:pPr>
            <a:endParaRPr lang="en-GB" dirty="0"/>
          </a:p>
          <a:p>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785687"/>
            <a:ext cx="3688424" cy="2889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92288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a:spLocks noGrp="1"/>
          </p:cNvSpPr>
          <p:nvPr>
            <p:ph type="body" sz="quarter" idx="13"/>
          </p:nvPr>
        </p:nvSpPr>
        <p:spPr>
          <a:xfrm>
            <a:off x="457200" y="1323975"/>
            <a:ext cx="7839075" cy="4351611"/>
          </a:xfrm>
        </p:spPr>
        <p:txBody>
          <a:bodyPr/>
          <a:lstStyle/>
          <a:p>
            <a:pPr marL="0" indent="0">
              <a:buNone/>
            </a:pPr>
            <a:r>
              <a:rPr lang="en-GB" b="1" dirty="0" smtClean="0">
                <a:solidFill>
                  <a:srgbClr val="003087"/>
                </a:solidFill>
              </a:rPr>
              <a:t>Case study two: </a:t>
            </a:r>
            <a:endParaRPr lang="en-GB" dirty="0" smtClean="0"/>
          </a:p>
          <a:p>
            <a:pPr marL="0" indent="0">
              <a:buNone/>
            </a:pPr>
            <a:r>
              <a:rPr lang="en-GB" dirty="0" smtClean="0"/>
              <a:t>Live tweeting to support an emerging area</a:t>
            </a:r>
          </a:p>
          <a:p>
            <a:pPr marL="0" indent="0">
              <a:buNone/>
            </a:pPr>
            <a:endParaRPr lang="en-GB" dirty="0" smtClean="0"/>
          </a:p>
          <a:p>
            <a:r>
              <a:rPr lang="en-GB" dirty="0" smtClean="0"/>
              <a:t>Used video to extend reach</a:t>
            </a:r>
            <a:br>
              <a:rPr lang="en-GB" dirty="0" smtClean="0"/>
            </a:br>
            <a:r>
              <a:rPr lang="en-GB" dirty="0" smtClean="0"/>
              <a:t>of workshop beyond the room</a:t>
            </a:r>
            <a:endParaRPr lang="en-GB" dirty="0"/>
          </a:p>
          <a:p>
            <a:r>
              <a:rPr lang="en-GB" dirty="0" smtClean="0"/>
              <a:t>Engaged with partner to</a:t>
            </a:r>
            <a:br>
              <a:rPr lang="en-GB" dirty="0" smtClean="0"/>
            </a:br>
            <a:r>
              <a:rPr lang="en-GB" dirty="0" smtClean="0"/>
              <a:t>reach an audience potentially</a:t>
            </a:r>
            <a:br>
              <a:rPr lang="en-GB" dirty="0" smtClean="0"/>
            </a:br>
            <a:r>
              <a:rPr lang="en-GB" dirty="0" smtClean="0"/>
              <a:t>unaware of our work</a:t>
            </a:r>
          </a:p>
          <a:p>
            <a:pPr marL="0" indent="0">
              <a:buNone/>
            </a:pPr>
            <a:endParaRPr lang="en-GB" dirty="0"/>
          </a:p>
          <a:p>
            <a:endParaRPr lang="en-GB"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453"/>
          <a:stretch/>
        </p:blipFill>
        <p:spPr bwMode="auto">
          <a:xfrm>
            <a:off x="5121180" y="2634430"/>
            <a:ext cx="3512399" cy="3326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4253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7199" y="1571625"/>
            <a:ext cx="8529145" cy="4308475"/>
          </a:xfrm>
        </p:spPr>
        <p:txBody>
          <a:bodyPr/>
          <a:lstStyle/>
          <a:p>
            <a:pPr marL="0" indent="0">
              <a:buNone/>
            </a:pPr>
            <a:r>
              <a:rPr lang="en-GB" dirty="0" smtClean="0"/>
              <a:t>Social media is a platform where creating original content is crucial to maintain and grow engagement. We’re developing new skills so that we can produce engaging content in house, notably around videos and animations. These have had significant impact, maximising the impact of our limited resources.</a:t>
            </a:r>
          </a:p>
          <a:p>
            <a:pPr marL="0" indent="0">
              <a:buNone/>
            </a:pPr>
            <a:endParaRPr lang="en-GB" dirty="0"/>
          </a:p>
        </p:txBody>
      </p:sp>
    </p:spTree>
    <p:extLst>
      <p:ext uri="{BB962C8B-B14F-4D97-AF65-F5344CB8AC3E}">
        <p14:creationId xmlns:p14="http://schemas.microsoft.com/office/powerpoint/2010/main" val="238901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57200" y="1177926"/>
            <a:ext cx="7839075" cy="4497660"/>
          </a:xfrm>
        </p:spPr>
        <p:txBody>
          <a:bodyPr/>
          <a:lstStyle/>
          <a:p>
            <a:pPr marL="0" indent="0">
              <a:buNone/>
            </a:pPr>
            <a:r>
              <a:rPr lang="en-GB" b="1" dirty="0" smtClean="0">
                <a:solidFill>
                  <a:srgbClr val="003087"/>
                </a:solidFill>
              </a:rPr>
              <a:t>What comes next?</a:t>
            </a:r>
            <a:endParaRPr lang="en-GB" dirty="0" smtClean="0"/>
          </a:p>
          <a:p>
            <a:r>
              <a:rPr lang="en-GB" dirty="0" smtClean="0"/>
              <a:t>Continue to grow number of followers. </a:t>
            </a:r>
          </a:p>
          <a:p>
            <a:endParaRPr lang="en-GB" dirty="0"/>
          </a:p>
          <a:p>
            <a:endParaRPr lang="en-GB" dirty="0" smtClean="0"/>
          </a:p>
          <a:p>
            <a:endParaRPr lang="en-GB" dirty="0"/>
          </a:p>
          <a:p>
            <a:endParaRPr lang="en-GB" dirty="0" smtClean="0"/>
          </a:p>
          <a:p>
            <a:endParaRPr lang="en-GB" sz="1800" dirty="0" smtClean="0"/>
          </a:p>
          <a:p>
            <a:endParaRPr lang="en-GB" dirty="0"/>
          </a:p>
          <a:p>
            <a:r>
              <a:rPr lang="en-GB" dirty="0" smtClean="0"/>
              <a:t>Further work to develop our social care research following</a:t>
            </a:r>
          </a:p>
          <a:p>
            <a:r>
              <a:rPr lang="en-GB" dirty="0"/>
              <a:t>Development of an organisational </a:t>
            </a:r>
            <a:r>
              <a:rPr lang="en-GB" dirty="0" err="1"/>
              <a:t>comms</a:t>
            </a:r>
            <a:r>
              <a:rPr lang="en-GB" dirty="0"/>
              <a:t> </a:t>
            </a:r>
            <a:r>
              <a:rPr lang="en-GB" dirty="0" smtClean="0"/>
              <a:t>strategy to include a new </a:t>
            </a:r>
            <a:r>
              <a:rPr lang="en-GB" dirty="0"/>
              <a:t>personal social media policy</a:t>
            </a:r>
          </a:p>
          <a:p>
            <a:endParaRPr lang="en-GB" dirty="0" smtClean="0"/>
          </a:p>
          <a:p>
            <a:endParaRPr lang="en-GB" dirty="0"/>
          </a:p>
          <a:p>
            <a:endParaRPr lang="en-GB" dirty="0"/>
          </a:p>
        </p:txBody>
      </p:sp>
      <p:graphicFrame>
        <p:nvGraphicFramePr>
          <p:cNvPr id="2" name="Chart 1"/>
          <p:cNvGraphicFramePr/>
          <p:nvPr>
            <p:extLst>
              <p:ext uri="{D42A27DB-BD31-4B8C-83A1-F6EECF244321}">
                <p14:modId xmlns:p14="http://schemas.microsoft.com/office/powerpoint/2010/main" val="4103970925"/>
              </p:ext>
            </p:extLst>
          </p:nvPr>
        </p:nvGraphicFramePr>
        <p:xfrm>
          <a:off x="1590676" y="1978925"/>
          <a:ext cx="5000624" cy="260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1931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Media enquiries</a:t>
            </a:r>
            <a:endParaRPr lang="en-GB" dirty="0"/>
          </a:p>
        </p:txBody>
      </p:sp>
      <p:sp>
        <p:nvSpPr>
          <p:cNvPr id="4" name="Text Placeholder 3"/>
          <p:cNvSpPr>
            <a:spLocks noGrp="1"/>
          </p:cNvSpPr>
          <p:nvPr>
            <p:ph type="body" sz="quarter" idx="13"/>
          </p:nvPr>
        </p:nvSpPr>
        <p:spPr/>
        <p:txBody>
          <a:bodyPr/>
          <a:lstStyle/>
          <a:p>
            <a:pPr marL="0" indent="0">
              <a:buNone/>
            </a:pPr>
            <a:r>
              <a:rPr lang="en-GB" b="1" dirty="0">
                <a:solidFill>
                  <a:srgbClr val="003087"/>
                </a:solidFill>
              </a:rPr>
              <a:t>Purpose:</a:t>
            </a:r>
            <a:endParaRPr lang="en-GB" dirty="0"/>
          </a:p>
          <a:p>
            <a:pPr marL="0" indent="0">
              <a:buNone/>
            </a:pPr>
            <a:r>
              <a:rPr lang="en-GB" dirty="0" smtClean="0"/>
              <a:t>Media coverage can have an enormous impact on our reputation, particularly given the sensitive area we operate in.</a:t>
            </a:r>
          </a:p>
          <a:p>
            <a:pPr marL="0" indent="0">
              <a:buNone/>
            </a:pPr>
            <a:endParaRPr lang="en-GB" dirty="0"/>
          </a:p>
          <a:p>
            <a:endParaRPr lang="en-GB" dirty="0"/>
          </a:p>
        </p:txBody>
      </p:sp>
      <p:grpSp>
        <p:nvGrpSpPr>
          <p:cNvPr id="5" name="Group 4"/>
          <p:cNvGrpSpPr/>
          <p:nvPr/>
        </p:nvGrpSpPr>
        <p:grpSpPr>
          <a:xfrm rot="20999211">
            <a:off x="129501" y="3570684"/>
            <a:ext cx="4331174" cy="1065448"/>
            <a:chOff x="595668" y="3333589"/>
            <a:chExt cx="5905500" cy="1452724"/>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68" y="3881438"/>
              <a:ext cx="5905500" cy="9048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64" y="3333589"/>
              <a:ext cx="1071420" cy="69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 name="Group 7"/>
          <p:cNvGrpSpPr/>
          <p:nvPr/>
        </p:nvGrpSpPr>
        <p:grpSpPr>
          <a:xfrm rot="20978283">
            <a:off x="2057614" y="4091738"/>
            <a:ext cx="4435522" cy="1192366"/>
            <a:chOff x="3507475" y="1524514"/>
            <a:chExt cx="5810250" cy="1561923"/>
          </a:xfrm>
        </p:grpSpPr>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7475" y="2257762"/>
              <a:ext cx="5810250" cy="8286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8418" y="1524514"/>
              <a:ext cx="1978499" cy="665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 name="Group 10"/>
          <p:cNvGrpSpPr/>
          <p:nvPr/>
        </p:nvGrpSpPr>
        <p:grpSpPr>
          <a:xfrm rot="21055688">
            <a:off x="3709787" y="4871870"/>
            <a:ext cx="5391434" cy="970353"/>
            <a:chOff x="2019300" y="5176638"/>
            <a:chExt cx="7124700" cy="1282307"/>
          </a:xfrm>
        </p:grpSpPr>
        <p:pic>
          <p:nvPicPr>
            <p:cNvPr id="1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9300" y="5639795"/>
              <a:ext cx="7124700" cy="8191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5623" y="5176638"/>
              <a:ext cx="2482044" cy="463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052951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7200" y="1177926"/>
            <a:ext cx="7839075" cy="4497660"/>
          </a:xfrm>
        </p:spPr>
        <p:txBody>
          <a:bodyPr/>
          <a:lstStyle/>
          <a:p>
            <a:pPr marL="0" indent="0" algn="ctr">
              <a:buNone/>
            </a:pPr>
            <a:r>
              <a:rPr lang="en-GB" u="sng" dirty="0" smtClean="0">
                <a:cs typeface="Aharoni" panose="02010803020104030203" pitchFamily="2" charset="-79"/>
              </a:rPr>
              <a:t>Increased reach</a:t>
            </a:r>
          </a:p>
          <a:p>
            <a:endParaRPr lang="en-GB" dirty="0">
              <a:cs typeface="Aharoni" panose="02010803020104030203" pitchFamily="2" charset="-79"/>
            </a:endParaRPr>
          </a:p>
          <a:p>
            <a:endParaRPr lang="en-GB" dirty="0" smtClean="0">
              <a:cs typeface="Aharoni" panose="02010803020104030203" pitchFamily="2" charset="-79"/>
            </a:endParaRPr>
          </a:p>
          <a:p>
            <a:endParaRPr lang="en-GB" dirty="0">
              <a:cs typeface="Aharoni" panose="02010803020104030203" pitchFamily="2" charset="-79"/>
            </a:endParaRPr>
          </a:p>
          <a:p>
            <a:endParaRPr lang="en-GB" sz="1200" dirty="0" smtClean="0">
              <a:cs typeface="Aharoni" panose="02010803020104030203" pitchFamily="2" charset="-79"/>
            </a:endParaRPr>
          </a:p>
          <a:p>
            <a:pPr marL="0" indent="0" algn="ctr">
              <a:buNone/>
            </a:pPr>
            <a:r>
              <a:rPr lang="en-GB" u="sng" dirty="0" smtClean="0">
                <a:cs typeface="Aharoni" panose="02010803020104030203" pitchFamily="2" charset="-79"/>
              </a:rPr>
              <a:t>More engaging content</a:t>
            </a:r>
          </a:p>
          <a:p>
            <a:pPr marL="0" indent="0" algn="ctr">
              <a:buNone/>
            </a:pPr>
            <a:endParaRPr lang="en-GB" u="sng" dirty="0" smtClean="0">
              <a:cs typeface="Aharoni" panose="02010803020104030203" pitchFamily="2" charset="-79"/>
            </a:endParaRPr>
          </a:p>
          <a:p>
            <a:pPr marL="0" indent="0" algn="ctr">
              <a:buNone/>
            </a:pPr>
            <a:endParaRPr lang="en-GB" u="sng" dirty="0">
              <a:cs typeface="Aharoni" panose="02010803020104030203" pitchFamily="2" charset="-79"/>
            </a:endParaRPr>
          </a:p>
          <a:p>
            <a:pPr marL="0" indent="0" algn="ctr">
              <a:buNone/>
            </a:pPr>
            <a:endParaRPr lang="en-GB" u="sng" dirty="0" smtClean="0">
              <a:cs typeface="Aharoni" panose="02010803020104030203" pitchFamily="2" charset="-79"/>
            </a:endParaRPr>
          </a:p>
          <a:p>
            <a:pPr marL="0" indent="0" algn="ctr">
              <a:buNone/>
            </a:pPr>
            <a:endParaRPr lang="en-GB" sz="2800" u="sng" dirty="0" smtClean="0">
              <a:cs typeface="Aharoni" panose="02010803020104030203" pitchFamily="2" charset="-79"/>
            </a:endParaRPr>
          </a:p>
          <a:p>
            <a:pPr marL="0" indent="0" algn="ctr">
              <a:buNone/>
            </a:pPr>
            <a:r>
              <a:rPr lang="en-GB" u="sng" dirty="0" smtClean="0">
                <a:cs typeface="Aharoni" panose="02010803020104030203" pitchFamily="2" charset="-79"/>
              </a:rPr>
              <a:t>Stronger evidence-led approach</a:t>
            </a:r>
          </a:p>
        </p:txBody>
      </p:sp>
      <p:grpSp>
        <p:nvGrpSpPr>
          <p:cNvPr id="7" name="Group 6"/>
          <p:cNvGrpSpPr/>
          <p:nvPr/>
        </p:nvGrpSpPr>
        <p:grpSpPr>
          <a:xfrm>
            <a:off x="218364" y="1610208"/>
            <a:ext cx="8531324" cy="1415773"/>
            <a:chOff x="218364" y="2552130"/>
            <a:chExt cx="8531324" cy="1415773"/>
          </a:xfrm>
        </p:grpSpPr>
        <p:sp>
          <p:nvSpPr>
            <p:cNvPr id="4" name="TextBox 3"/>
            <p:cNvSpPr txBox="1"/>
            <p:nvPr/>
          </p:nvSpPr>
          <p:spPr>
            <a:xfrm>
              <a:off x="218364" y="2552131"/>
              <a:ext cx="2401619" cy="1138773"/>
            </a:xfrm>
            <a:prstGeom prst="rect">
              <a:avLst/>
            </a:prstGeom>
            <a:noFill/>
          </p:spPr>
          <p:txBody>
            <a:bodyPr wrap="none" rtlCol="0">
              <a:spAutoFit/>
            </a:bodyPr>
            <a:lstStyle/>
            <a:p>
              <a:pPr algn="ctr"/>
              <a:r>
                <a:rPr lang="en-GB" sz="3200" dirty="0" smtClean="0">
                  <a:solidFill>
                    <a:schemeClr val="tx1">
                      <a:lumMod val="65000"/>
                      <a:lumOff val="35000"/>
                    </a:schemeClr>
                  </a:solidFill>
                </a:rPr>
                <a:t>18% </a:t>
              </a:r>
              <a:r>
                <a:rPr lang="en-GB" dirty="0" smtClean="0">
                  <a:solidFill>
                    <a:schemeClr val="tx1">
                      <a:lumMod val="65000"/>
                      <a:lumOff val="35000"/>
                    </a:schemeClr>
                  </a:solidFill>
                </a:rPr>
                <a:t>more people</a:t>
              </a:r>
            </a:p>
            <a:p>
              <a:pPr algn="ctr"/>
              <a:r>
                <a:rPr lang="en-GB" dirty="0" smtClean="0">
                  <a:solidFill>
                    <a:schemeClr val="tx1">
                      <a:lumMod val="65000"/>
                      <a:lumOff val="35000"/>
                    </a:schemeClr>
                  </a:solidFill>
                </a:rPr>
                <a:t>visiting hra.nhs.uk, </a:t>
              </a:r>
            </a:p>
            <a:p>
              <a:pPr algn="ctr"/>
              <a:r>
                <a:rPr lang="en-GB" dirty="0" smtClean="0">
                  <a:solidFill>
                    <a:schemeClr val="tx1">
                      <a:lumMod val="65000"/>
                      <a:lumOff val="35000"/>
                    </a:schemeClr>
                  </a:solidFill>
                </a:rPr>
                <a:t>(year on year)</a:t>
              </a:r>
            </a:p>
          </p:txBody>
        </p:sp>
        <p:sp>
          <p:nvSpPr>
            <p:cNvPr id="5" name="TextBox 4"/>
            <p:cNvSpPr txBox="1"/>
            <p:nvPr/>
          </p:nvSpPr>
          <p:spPr>
            <a:xfrm>
              <a:off x="3226263" y="2552130"/>
              <a:ext cx="2454518" cy="1138773"/>
            </a:xfrm>
            <a:prstGeom prst="rect">
              <a:avLst/>
            </a:prstGeom>
            <a:noFill/>
          </p:spPr>
          <p:txBody>
            <a:bodyPr wrap="none" rtlCol="0">
              <a:spAutoFit/>
            </a:bodyPr>
            <a:lstStyle/>
            <a:p>
              <a:pPr algn="ctr"/>
              <a:r>
                <a:rPr lang="en-GB" sz="3200" dirty="0" smtClean="0">
                  <a:solidFill>
                    <a:schemeClr val="tx1">
                      <a:lumMod val="65000"/>
                      <a:lumOff val="35000"/>
                    </a:schemeClr>
                  </a:solidFill>
                </a:rPr>
                <a:t>19% </a:t>
              </a:r>
              <a:r>
                <a:rPr lang="en-GB" dirty="0" smtClean="0">
                  <a:solidFill>
                    <a:schemeClr val="tx1">
                      <a:lumMod val="65000"/>
                      <a:lumOff val="35000"/>
                    </a:schemeClr>
                  </a:solidFill>
                </a:rPr>
                <a:t>more people</a:t>
              </a:r>
            </a:p>
            <a:p>
              <a:pPr algn="ctr"/>
              <a:r>
                <a:rPr lang="en-GB" dirty="0" smtClean="0">
                  <a:solidFill>
                    <a:schemeClr val="tx1">
                      <a:lumMod val="65000"/>
                      <a:lumOff val="35000"/>
                    </a:schemeClr>
                  </a:solidFill>
                </a:rPr>
                <a:t>reading the newsletter</a:t>
              </a:r>
            </a:p>
            <a:p>
              <a:pPr algn="ctr"/>
              <a:r>
                <a:rPr lang="en-GB" dirty="0" smtClean="0">
                  <a:solidFill>
                    <a:schemeClr val="tx1">
                      <a:lumMod val="65000"/>
                      <a:lumOff val="35000"/>
                    </a:schemeClr>
                  </a:solidFill>
                </a:rPr>
                <a:t>(year on year)</a:t>
              </a:r>
            </a:p>
          </p:txBody>
        </p:sp>
        <p:sp>
          <p:nvSpPr>
            <p:cNvPr id="6" name="TextBox 5"/>
            <p:cNvSpPr txBox="1"/>
            <p:nvPr/>
          </p:nvSpPr>
          <p:spPr>
            <a:xfrm>
              <a:off x="6166930" y="2552131"/>
              <a:ext cx="2582758" cy="1415772"/>
            </a:xfrm>
            <a:prstGeom prst="rect">
              <a:avLst/>
            </a:prstGeom>
            <a:noFill/>
          </p:spPr>
          <p:txBody>
            <a:bodyPr wrap="none" rtlCol="0">
              <a:spAutoFit/>
            </a:bodyPr>
            <a:lstStyle/>
            <a:p>
              <a:pPr algn="ctr"/>
              <a:r>
                <a:rPr lang="en-GB" sz="3200" dirty="0" smtClean="0">
                  <a:solidFill>
                    <a:schemeClr val="tx1">
                      <a:lumMod val="65000"/>
                      <a:lumOff val="35000"/>
                    </a:schemeClr>
                  </a:solidFill>
                </a:rPr>
                <a:t>17% </a:t>
              </a:r>
              <a:r>
                <a:rPr lang="en-GB" dirty="0" smtClean="0">
                  <a:solidFill>
                    <a:schemeClr val="tx1">
                      <a:lumMod val="65000"/>
                      <a:lumOff val="35000"/>
                    </a:schemeClr>
                  </a:solidFill>
                </a:rPr>
                <a:t>more people</a:t>
              </a:r>
            </a:p>
            <a:p>
              <a:pPr algn="ctr"/>
              <a:r>
                <a:rPr lang="en-GB" dirty="0">
                  <a:solidFill>
                    <a:schemeClr val="tx1">
                      <a:lumMod val="65000"/>
                      <a:lumOff val="35000"/>
                    </a:schemeClr>
                  </a:solidFill>
                </a:rPr>
                <a:t>k</a:t>
              </a:r>
              <a:r>
                <a:rPr lang="en-GB" dirty="0" smtClean="0">
                  <a:solidFill>
                    <a:schemeClr val="tx1">
                      <a:lumMod val="65000"/>
                      <a:lumOff val="35000"/>
                    </a:schemeClr>
                  </a:solidFill>
                </a:rPr>
                <a:t>eeping up-to-date </a:t>
              </a:r>
              <a:br>
                <a:rPr lang="en-GB" dirty="0" smtClean="0">
                  <a:solidFill>
                    <a:schemeClr val="tx1">
                      <a:lumMod val="65000"/>
                      <a:lumOff val="35000"/>
                    </a:schemeClr>
                  </a:solidFill>
                </a:rPr>
              </a:br>
              <a:r>
                <a:rPr lang="en-GB" dirty="0" smtClean="0">
                  <a:solidFill>
                    <a:schemeClr val="tx1">
                      <a:lumMod val="65000"/>
                      <a:lumOff val="35000"/>
                    </a:schemeClr>
                  </a:solidFill>
                </a:rPr>
                <a:t>with our work via twitter</a:t>
              </a:r>
            </a:p>
            <a:p>
              <a:pPr algn="ctr"/>
              <a:r>
                <a:rPr lang="en-GB" dirty="0" smtClean="0">
                  <a:solidFill>
                    <a:schemeClr val="tx1">
                      <a:lumMod val="65000"/>
                      <a:lumOff val="35000"/>
                    </a:schemeClr>
                  </a:solidFill>
                </a:rPr>
                <a:t>(over past 6 months)</a:t>
              </a:r>
            </a:p>
          </p:txBody>
        </p:sp>
      </p:grpSp>
      <p:grpSp>
        <p:nvGrpSpPr>
          <p:cNvPr id="8" name="Group 7"/>
          <p:cNvGrpSpPr/>
          <p:nvPr/>
        </p:nvGrpSpPr>
        <p:grpSpPr>
          <a:xfrm>
            <a:off x="337303" y="3766781"/>
            <a:ext cx="8627970" cy="1263960"/>
            <a:chOff x="337303" y="3862317"/>
            <a:chExt cx="8627970" cy="126396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8094" y="3862317"/>
              <a:ext cx="2537179" cy="126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8029" y="3862317"/>
              <a:ext cx="2270985" cy="126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303" y="3862317"/>
              <a:ext cx="2207877" cy="1263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100630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57200" y="1177926"/>
            <a:ext cx="8166538" cy="4497660"/>
          </a:xfrm>
        </p:spPr>
        <p:txBody>
          <a:bodyPr/>
          <a:lstStyle/>
          <a:p>
            <a:pPr marL="0" indent="0">
              <a:buNone/>
            </a:pPr>
            <a:r>
              <a:rPr lang="en-GB" b="1" dirty="0" smtClean="0">
                <a:solidFill>
                  <a:srgbClr val="003087"/>
                </a:solidFill>
              </a:rPr>
              <a:t>What have we seen:</a:t>
            </a:r>
            <a:endParaRPr lang="en-GB" dirty="0" smtClean="0"/>
          </a:p>
          <a:p>
            <a:pPr marL="0" indent="0">
              <a:buNone/>
            </a:pPr>
            <a:r>
              <a:rPr lang="en-GB" dirty="0" smtClean="0"/>
              <a:t>Ten responses </a:t>
            </a:r>
            <a:r>
              <a:rPr lang="en-GB" dirty="0"/>
              <a:t>to </a:t>
            </a:r>
            <a:r>
              <a:rPr lang="en-GB" dirty="0" smtClean="0"/>
              <a:t>media enquiries </a:t>
            </a:r>
            <a:r>
              <a:rPr lang="en-GB" dirty="0"/>
              <a:t>provided so far</a:t>
            </a:r>
            <a:br>
              <a:rPr lang="en-GB" dirty="0"/>
            </a:br>
            <a:r>
              <a:rPr lang="en-GB" dirty="0"/>
              <a:t>this year, </a:t>
            </a:r>
            <a:r>
              <a:rPr lang="en-GB" dirty="0" err="1"/>
              <a:t>inc</a:t>
            </a:r>
            <a:r>
              <a:rPr lang="en-GB" dirty="0"/>
              <a:t> to </a:t>
            </a:r>
            <a:r>
              <a:rPr lang="en-GB" dirty="0" smtClean="0"/>
              <a:t>Telegraph, </a:t>
            </a:r>
            <a:r>
              <a:rPr lang="en-GB" dirty="0" smtClean="0"/>
              <a:t>BBC and BMJ. </a:t>
            </a:r>
            <a:r>
              <a:rPr lang="en-GB" dirty="0"/>
              <a:t>Prepared responses </a:t>
            </a:r>
            <a:r>
              <a:rPr lang="en-GB" dirty="0" smtClean="0"/>
              <a:t>for potential </a:t>
            </a:r>
            <a:r>
              <a:rPr lang="en-GB" dirty="0"/>
              <a:t>interest in </a:t>
            </a:r>
            <a:r>
              <a:rPr lang="en-GB" dirty="0" smtClean="0"/>
              <a:t>high profile </a:t>
            </a:r>
            <a:r>
              <a:rPr lang="en-GB" dirty="0"/>
              <a:t>stories, </a:t>
            </a:r>
            <a:r>
              <a:rPr lang="en-GB" dirty="0" err="1" smtClean="0"/>
              <a:t>inc</a:t>
            </a:r>
            <a:r>
              <a:rPr lang="en-GB" dirty="0" smtClean="0"/>
              <a:t> </a:t>
            </a:r>
            <a:r>
              <a:rPr lang="en-GB" dirty="0" smtClean="0"/>
              <a:t>the academic paper </a:t>
            </a:r>
            <a:r>
              <a:rPr lang="en-GB" dirty="0" smtClean="0"/>
              <a:t>published </a:t>
            </a:r>
            <a:r>
              <a:rPr lang="en-GB" dirty="0" smtClean="0"/>
              <a:t>to challenge the results of the PACE </a:t>
            </a:r>
            <a:r>
              <a:rPr lang="en-GB" dirty="0" smtClean="0"/>
              <a:t>trial, and the recent Select Committee report.</a:t>
            </a:r>
          </a:p>
          <a:p>
            <a:pPr marL="0" indent="0">
              <a:buNone/>
            </a:pPr>
            <a:endParaRPr lang="en-GB" dirty="0"/>
          </a:p>
          <a:p>
            <a:pPr marL="0" indent="0">
              <a:buNone/>
            </a:pPr>
            <a:r>
              <a:rPr lang="en-GB" b="1" dirty="0" smtClean="0">
                <a:solidFill>
                  <a:srgbClr val="003087"/>
                </a:solidFill>
              </a:rPr>
              <a:t>How </a:t>
            </a:r>
            <a:r>
              <a:rPr lang="en-GB" b="1" dirty="0" smtClean="0">
                <a:solidFill>
                  <a:srgbClr val="003087"/>
                </a:solidFill>
              </a:rPr>
              <a:t>does this inform our approach today:</a:t>
            </a:r>
            <a:endParaRPr lang="en-GB" dirty="0"/>
          </a:p>
          <a:p>
            <a:pPr marL="0" indent="0">
              <a:buNone/>
            </a:pPr>
            <a:r>
              <a:rPr lang="en-GB" dirty="0" smtClean="0"/>
              <a:t>24/7 media service offered. We continue to develop lines for high profile areas, to protect the reputation of the HRA if needed. This work can be resource intensive, often at short notice.</a:t>
            </a:r>
            <a:endParaRPr lang="en-GB" dirty="0"/>
          </a:p>
          <a:p>
            <a:pPr marL="0" indent="0">
              <a:buNone/>
            </a:pPr>
            <a:endParaRPr lang="en-GB" dirty="0"/>
          </a:p>
          <a:p>
            <a:endParaRPr lang="en-GB" dirty="0"/>
          </a:p>
        </p:txBody>
      </p:sp>
    </p:spTree>
    <p:extLst>
      <p:ext uri="{BB962C8B-B14F-4D97-AF65-F5344CB8AC3E}">
        <p14:creationId xmlns:p14="http://schemas.microsoft.com/office/powerpoint/2010/main" val="617580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Internal </a:t>
            </a:r>
            <a:r>
              <a:rPr lang="en-GB" dirty="0" err="1" smtClean="0"/>
              <a:t>comms</a:t>
            </a:r>
            <a:endParaRPr lang="en-GB" dirty="0"/>
          </a:p>
        </p:txBody>
      </p:sp>
      <p:sp>
        <p:nvSpPr>
          <p:cNvPr id="4" name="Text Placeholder 3"/>
          <p:cNvSpPr>
            <a:spLocks noGrp="1"/>
          </p:cNvSpPr>
          <p:nvPr>
            <p:ph type="body" sz="quarter" idx="13"/>
          </p:nvPr>
        </p:nvSpPr>
        <p:spPr>
          <a:xfrm>
            <a:off x="457200" y="1966689"/>
            <a:ext cx="7839075" cy="3720662"/>
          </a:xfrm>
        </p:spPr>
        <p:txBody>
          <a:bodyPr/>
          <a:lstStyle/>
          <a:p>
            <a:pPr marL="0" indent="0">
              <a:buNone/>
            </a:pPr>
            <a:r>
              <a:rPr lang="en-GB" b="1" dirty="0">
                <a:solidFill>
                  <a:srgbClr val="003087"/>
                </a:solidFill>
              </a:rPr>
              <a:t>Purpose:</a:t>
            </a:r>
            <a:endParaRPr lang="en-GB" dirty="0"/>
          </a:p>
          <a:p>
            <a:pPr marL="0" indent="0">
              <a:buNone/>
            </a:pPr>
            <a:r>
              <a:rPr lang="en-GB" dirty="0" smtClean="0"/>
              <a:t>Effectively </a:t>
            </a:r>
            <a:r>
              <a:rPr lang="en-GB" dirty="0"/>
              <a:t>communicating with staff is crucial to staff engagement, and to ensure the HRA is effective and efficient</a:t>
            </a:r>
          </a:p>
          <a:p>
            <a:pPr marL="0" indent="0">
              <a:buNone/>
            </a:pPr>
            <a:endParaRPr lang="en-GB" dirty="0" smtClean="0"/>
          </a:p>
          <a:p>
            <a:pPr marL="0" indent="0">
              <a:buNone/>
            </a:pPr>
            <a:r>
              <a:rPr lang="en-GB" b="1" dirty="0" smtClean="0">
                <a:solidFill>
                  <a:srgbClr val="003087"/>
                </a:solidFill>
              </a:rPr>
              <a:t>What’s changed:</a:t>
            </a:r>
            <a:endParaRPr lang="en-GB" dirty="0"/>
          </a:p>
          <a:p>
            <a:pPr marL="0" indent="0">
              <a:buNone/>
            </a:pPr>
            <a:r>
              <a:rPr lang="en-GB" dirty="0"/>
              <a:t>Over the past two years, we’ve focused on ensuring our internal communications </a:t>
            </a:r>
            <a:r>
              <a:rPr lang="en-GB" dirty="0" smtClean="0"/>
              <a:t>better reflect the organisation, and are presented with staff in mind</a:t>
            </a:r>
            <a:endParaRPr lang="en-GB" dirty="0"/>
          </a:p>
          <a:p>
            <a:pPr marL="0" indent="0">
              <a:buNone/>
            </a:pPr>
            <a:endParaRPr lang="en-GB" dirty="0"/>
          </a:p>
          <a:p>
            <a:endParaRPr lang="en-GB" dirty="0"/>
          </a:p>
        </p:txBody>
      </p:sp>
    </p:spTree>
    <p:extLst>
      <p:ext uri="{BB962C8B-B14F-4D97-AF65-F5344CB8AC3E}">
        <p14:creationId xmlns:p14="http://schemas.microsoft.com/office/powerpoint/2010/main" val="3003545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57200" y="1269242"/>
            <a:ext cx="7839075" cy="4406344"/>
          </a:xfrm>
        </p:spPr>
        <p:txBody>
          <a:bodyPr/>
          <a:lstStyle/>
          <a:p>
            <a:pPr marL="0" indent="0">
              <a:buNone/>
            </a:pPr>
            <a:r>
              <a:rPr lang="en-GB" dirty="0" smtClean="0"/>
              <a:t>Examples of better presenting internal communications include:</a:t>
            </a:r>
          </a:p>
          <a:p>
            <a:r>
              <a:rPr lang="en-GB" dirty="0" smtClean="0"/>
              <a:t>Use of blogs</a:t>
            </a:r>
          </a:p>
          <a:p>
            <a:r>
              <a:rPr lang="en-GB" dirty="0" smtClean="0"/>
              <a:t>Focus on people</a:t>
            </a:r>
          </a:p>
          <a:p>
            <a:r>
              <a:rPr lang="en-GB" dirty="0" smtClean="0"/>
              <a:t>Including voices from across the HRA</a:t>
            </a:r>
          </a:p>
          <a:p>
            <a:r>
              <a:rPr lang="en-GB" dirty="0" smtClean="0"/>
              <a:t>Improved all staff VC</a:t>
            </a:r>
          </a:p>
          <a:p>
            <a:pPr marL="0" indent="0">
              <a:buNone/>
            </a:pPr>
            <a:endParaRPr lang="en-GB" dirty="0"/>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17450">
            <a:off x="119386" y="4032253"/>
            <a:ext cx="6582556" cy="44128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74363">
            <a:off x="1012631" y="4600441"/>
            <a:ext cx="6554328" cy="70793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13175">
            <a:off x="3287624" y="5056821"/>
            <a:ext cx="5366991" cy="48643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7266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57200" y="1177926"/>
            <a:ext cx="7839075" cy="4497660"/>
          </a:xfrm>
        </p:spPr>
        <p:txBody>
          <a:bodyPr/>
          <a:lstStyle/>
          <a:p>
            <a:pPr marL="0" indent="0">
              <a:buNone/>
            </a:pPr>
            <a:r>
              <a:rPr lang="en-GB" b="1" dirty="0" smtClean="0">
                <a:solidFill>
                  <a:srgbClr val="003087"/>
                </a:solidFill>
              </a:rPr>
              <a:t>What have we seen:</a:t>
            </a:r>
            <a:endParaRPr lang="en-GB" dirty="0" smtClean="0"/>
          </a:p>
          <a:p>
            <a:pPr marL="0" indent="0">
              <a:buNone/>
            </a:pPr>
            <a:r>
              <a:rPr lang="en-GB" dirty="0"/>
              <a:t>The staff survey shows this has been </a:t>
            </a:r>
            <a:r>
              <a:rPr lang="en-GB" dirty="0" smtClean="0"/>
              <a:t>successful. Three </a:t>
            </a:r>
            <a:r>
              <a:rPr lang="en-GB" dirty="0"/>
              <a:t>key stats were in the six most improved indicators:</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b="1" dirty="0" smtClean="0">
                <a:solidFill>
                  <a:srgbClr val="003087"/>
                </a:solidFill>
              </a:rPr>
              <a:t>How does this inform our approach today:</a:t>
            </a:r>
            <a:endParaRPr lang="en-GB" dirty="0"/>
          </a:p>
          <a:p>
            <a:pPr marL="0" indent="0">
              <a:buNone/>
            </a:pPr>
            <a:r>
              <a:rPr lang="en-GB" dirty="0" err="1"/>
              <a:t>Comms</a:t>
            </a:r>
            <a:r>
              <a:rPr lang="en-GB" dirty="0"/>
              <a:t> support has continued around key topics, </a:t>
            </a:r>
            <a:r>
              <a:rPr lang="en-GB" dirty="0" err="1"/>
              <a:t>eg</a:t>
            </a:r>
            <a:r>
              <a:rPr lang="en-GB" dirty="0"/>
              <a:t> workforce change and IT response to staff survey </a:t>
            </a:r>
            <a:r>
              <a:rPr lang="en-GB" dirty="0" smtClean="0"/>
              <a:t>criticism. But challenges </a:t>
            </a:r>
            <a:r>
              <a:rPr lang="en-GB" dirty="0"/>
              <a:t>remain: HRA News evaluation, intranet under-used</a:t>
            </a:r>
          </a:p>
          <a:p>
            <a:pPr marL="0" indent="0">
              <a:buNone/>
            </a:pPr>
            <a:endParaRPr lang="en-GB" dirty="0"/>
          </a:p>
          <a:p>
            <a:endParaRPr lang="en-GB" dirty="0"/>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5025"/>
          <a:stretch/>
        </p:blipFill>
        <p:spPr bwMode="auto">
          <a:xfrm>
            <a:off x="1075686" y="2957796"/>
            <a:ext cx="5248916"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25152"/>
          <a:stretch/>
        </p:blipFill>
        <p:spPr bwMode="auto">
          <a:xfrm>
            <a:off x="1098859" y="3320955"/>
            <a:ext cx="5225744"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24966"/>
          <a:stretch/>
        </p:blipFill>
        <p:spPr bwMode="auto">
          <a:xfrm>
            <a:off x="1062038" y="2577080"/>
            <a:ext cx="5253038"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4375" y="2550922"/>
            <a:ext cx="272415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90937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57200" y="1177926"/>
            <a:ext cx="7839075" cy="4497660"/>
          </a:xfrm>
        </p:spPr>
        <p:txBody>
          <a:bodyPr/>
          <a:lstStyle/>
          <a:p>
            <a:pPr marL="0" indent="0">
              <a:buNone/>
            </a:pPr>
            <a:r>
              <a:rPr lang="en-GB" b="1" dirty="0" smtClean="0">
                <a:solidFill>
                  <a:srgbClr val="003087"/>
                </a:solidFill>
              </a:rPr>
              <a:t>What comes next?</a:t>
            </a:r>
            <a:endParaRPr lang="en-GB" dirty="0" smtClean="0"/>
          </a:p>
          <a:p>
            <a:r>
              <a:rPr lang="en-GB" dirty="0"/>
              <a:t>Review of internal </a:t>
            </a:r>
            <a:r>
              <a:rPr lang="en-GB" dirty="0" err="1"/>
              <a:t>comms</a:t>
            </a:r>
            <a:r>
              <a:rPr lang="en-GB" dirty="0"/>
              <a:t>, including </a:t>
            </a:r>
            <a:r>
              <a:rPr lang="en-GB" dirty="0" smtClean="0"/>
              <a:t>recognising staff effort and achievement, </a:t>
            </a:r>
            <a:r>
              <a:rPr lang="en-GB" dirty="0"/>
              <a:t>and the re-procurement of our intranet host</a:t>
            </a:r>
          </a:p>
          <a:p>
            <a:endParaRPr lang="en-GB" dirty="0"/>
          </a:p>
          <a:p>
            <a:endParaRPr lang="en-GB" dirty="0"/>
          </a:p>
        </p:txBody>
      </p:sp>
    </p:spTree>
    <p:extLst>
      <p:ext uri="{BB962C8B-B14F-4D97-AF65-F5344CB8AC3E}">
        <p14:creationId xmlns:p14="http://schemas.microsoft.com/office/powerpoint/2010/main" val="32879628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KPIs for 2018</a:t>
            </a:r>
            <a:endParaRPr lang="en-GB" dirty="0"/>
          </a:p>
        </p:txBody>
      </p:sp>
      <p:sp>
        <p:nvSpPr>
          <p:cNvPr id="3" name="Text Placeholder 2"/>
          <p:cNvSpPr>
            <a:spLocks noGrp="1"/>
          </p:cNvSpPr>
          <p:nvPr>
            <p:ph type="body" sz="quarter" idx="13"/>
          </p:nvPr>
        </p:nvSpPr>
        <p:spPr>
          <a:xfrm>
            <a:off x="457199" y="1954924"/>
            <a:ext cx="8529145" cy="3925176"/>
          </a:xfrm>
        </p:spPr>
        <p:txBody>
          <a:bodyPr/>
          <a:lstStyle/>
          <a:p>
            <a:pPr marL="0" indent="0">
              <a:buNone/>
            </a:pPr>
            <a:r>
              <a:rPr lang="en-GB" dirty="0" smtClean="0"/>
              <a:t>Unique </a:t>
            </a:r>
            <a:r>
              <a:rPr lang="en-GB" dirty="0"/>
              <a:t>page views to the news pages on our website</a:t>
            </a:r>
          </a:p>
          <a:p>
            <a:r>
              <a:rPr lang="en-GB" b="1" dirty="0"/>
              <a:t>Q1: 23,442 </a:t>
            </a:r>
            <a:r>
              <a:rPr lang="en-GB" sz="2000" dirty="0"/>
              <a:t>(</a:t>
            </a:r>
            <a:r>
              <a:rPr lang="en-GB" sz="2000" dirty="0" smtClean="0"/>
              <a:t>Note: </a:t>
            </a:r>
            <a:r>
              <a:rPr lang="en-GB" sz="2000" dirty="0"/>
              <a:t>Q1 fig inflated by significant GDPR interest)</a:t>
            </a:r>
          </a:p>
          <a:p>
            <a:r>
              <a:rPr lang="en-GB" b="1" dirty="0"/>
              <a:t>Q2: 17,898 </a:t>
            </a:r>
            <a:endParaRPr lang="en-GB" b="1" dirty="0" smtClean="0"/>
          </a:p>
          <a:p>
            <a:pPr marL="0" indent="0">
              <a:buNone/>
            </a:pPr>
            <a:r>
              <a:rPr lang="en-GB" dirty="0" smtClean="0"/>
              <a:t/>
            </a:r>
            <a:br>
              <a:rPr lang="en-GB" dirty="0" smtClean="0"/>
            </a:br>
            <a:r>
              <a:rPr lang="en-GB" dirty="0" smtClean="0"/>
              <a:t>User </a:t>
            </a:r>
            <a:r>
              <a:rPr lang="en-GB" dirty="0"/>
              <a:t>satisfaction with website from researchers (% rating their experience as 7/10 or higher)</a:t>
            </a:r>
          </a:p>
          <a:p>
            <a:r>
              <a:rPr lang="en-GB" b="1" dirty="0"/>
              <a:t>Q1: Apr – 67%; May – 66%; Jun – 89%;</a:t>
            </a:r>
            <a:endParaRPr lang="en-GB" dirty="0"/>
          </a:p>
          <a:p>
            <a:r>
              <a:rPr lang="en-GB" b="1" dirty="0"/>
              <a:t>Q2: Jul – 89%; Aug – 72%; Sep – 76%;</a:t>
            </a:r>
            <a:endParaRPr lang="en-GB" dirty="0"/>
          </a:p>
          <a:p>
            <a:endParaRPr lang="en-GB" dirty="0"/>
          </a:p>
        </p:txBody>
      </p:sp>
    </p:spTree>
    <p:extLst>
      <p:ext uri="{BB962C8B-B14F-4D97-AF65-F5344CB8AC3E}">
        <p14:creationId xmlns:p14="http://schemas.microsoft.com/office/powerpoint/2010/main" val="39461283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KPIs for 2018</a:t>
            </a:r>
            <a:endParaRPr lang="en-GB" dirty="0"/>
          </a:p>
        </p:txBody>
      </p:sp>
      <p:sp>
        <p:nvSpPr>
          <p:cNvPr id="3" name="Text Placeholder 2"/>
          <p:cNvSpPr>
            <a:spLocks noGrp="1"/>
          </p:cNvSpPr>
          <p:nvPr>
            <p:ph type="body" sz="quarter" idx="13"/>
          </p:nvPr>
        </p:nvSpPr>
        <p:spPr>
          <a:xfrm>
            <a:off x="457199" y="1954924"/>
            <a:ext cx="8529145" cy="3925176"/>
          </a:xfrm>
        </p:spPr>
        <p:txBody>
          <a:bodyPr/>
          <a:lstStyle/>
          <a:p>
            <a:pPr marL="0" indent="0">
              <a:buNone/>
            </a:pPr>
            <a:r>
              <a:rPr lang="en-GB" dirty="0"/>
              <a:t>Number of subscribers opening HRA Latest newsletter</a:t>
            </a:r>
          </a:p>
          <a:p>
            <a:r>
              <a:rPr lang="en-GB" b="1" dirty="0"/>
              <a:t>Q1: 2,330 </a:t>
            </a:r>
            <a:r>
              <a:rPr lang="en-GB" sz="2000" dirty="0"/>
              <a:t>(</a:t>
            </a:r>
            <a:r>
              <a:rPr lang="en-GB" sz="2000" dirty="0" smtClean="0"/>
              <a:t>Note: </a:t>
            </a:r>
            <a:r>
              <a:rPr lang="en-GB" sz="2000" dirty="0"/>
              <a:t>no newsletter in Apr)</a:t>
            </a:r>
            <a:endParaRPr lang="en-GB" dirty="0"/>
          </a:p>
          <a:p>
            <a:r>
              <a:rPr lang="en-GB" b="1" dirty="0"/>
              <a:t>Q2: 3,218</a:t>
            </a:r>
            <a:endParaRPr lang="en-GB" dirty="0"/>
          </a:p>
          <a:p>
            <a:pPr marL="0" indent="0">
              <a:buNone/>
            </a:pPr>
            <a:r>
              <a:rPr lang="en-GB" sz="1800" dirty="0" smtClean="0"/>
              <a:t>  </a:t>
            </a:r>
            <a:endParaRPr lang="en-GB" sz="1800" dirty="0" smtClean="0"/>
          </a:p>
          <a:p>
            <a:pPr marL="0" indent="0">
              <a:buNone/>
            </a:pPr>
            <a:r>
              <a:rPr lang="en-GB" dirty="0" smtClean="0"/>
              <a:t>Number </a:t>
            </a:r>
            <a:r>
              <a:rPr lang="en-GB" dirty="0"/>
              <a:t>of twitter followers</a:t>
            </a:r>
          </a:p>
          <a:p>
            <a:r>
              <a:rPr lang="en-GB" b="1" dirty="0"/>
              <a:t>End of Q1: 2,831</a:t>
            </a:r>
            <a:endParaRPr lang="en-GB" dirty="0"/>
          </a:p>
          <a:p>
            <a:r>
              <a:rPr lang="en-GB" b="1" dirty="0"/>
              <a:t>End of Q2: 3,140</a:t>
            </a:r>
            <a:endParaRPr lang="en-GB" dirty="0"/>
          </a:p>
          <a:p>
            <a:pPr marL="0" indent="0">
              <a:buNone/>
            </a:pPr>
            <a:r>
              <a:rPr lang="en-GB" sz="1800" dirty="0"/>
              <a:t> </a:t>
            </a:r>
            <a:r>
              <a:rPr lang="en-GB" sz="1800" dirty="0" smtClean="0"/>
              <a:t>   </a:t>
            </a:r>
            <a:endParaRPr lang="en-GB" sz="1200" dirty="0"/>
          </a:p>
          <a:p>
            <a:pPr marL="0" indent="0">
              <a:buNone/>
            </a:pPr>
            <a:r>
              <a:rPr lang="en-GB" dirty="0"/>
              <a:t>Note: Additional KPI regarding internal communication to be confirmed for Q3.</a:t>
            </a:r>
          </a:p>
        </p:txBody>
      </p:sp>
    </p:spTree>
    <p:extLst>
      <p:ext uri="{BB962C8B-B14F-4D97-AF65-F5344CB8AC3E}">
        <p14:creationId xmlns:p14="http://schemas.microsoft.com/office/powerpoint/2010/main" val="3280351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hra.nhs.uk</a:t>
            </a:r>
            <a:endParaRPr lang="en-GB" dirty="0"/>
          </a:p>
        </p:txBody>
      </p:sp>
      <p:sp>
        <p:nvSpPr>
          <p:cNvPr id="4" name="Text Placeholder 3"/>
          <p:cNvSpPr>
            <a:spLocks noGrp="1"/>
          </p:cNvSpPr>
          <p:nvPr>
            <p:ph type="body" sz="quarter" idx="13"/>
          </p:nvPr>
        </p:nvSpPr>
        <p:spPr/>
        <p:txBody>
          <a:bodyPr/>
          <a:lstStyle/>
          <a:p>
            <a:pPr marL="0" indent="0">
              <a:buNone/>
            </a:pPr>
            <a:r>
              <a:rPr lang="en-GB" b="1" dirty="0" smtClean="0">
                <a:solidFill>
                  <a:srgbClr val="003087"/>
                </a:solidFill>
              </a:rPr>
              <a:t>Purpose:</a:t>
            </a:r>
            <a:endParaRPr lang="en-GB" dirty="0" smtClean="0"/>
          </a:p>
          <a:p>
            <a:pPr marL="0" indent="0">
              <a:buNone/>
            </a:pPr>
            <a:r>
              <a:rPr lang="en-GB" dirty="0" smtClean="0"/>
              <a:t>The website is a key </a:t>
            </a:r>
            <a:r>
              <a:rPr lang="en-GB" dirty="0"/>
              <a:t>channel </a:t>
            </a:r>
            <a:r>
              <a:rPr lang="en-GB" dirty="0" smtClean="0"/>
              <a:t>to keep </a:t>
            </a:r>
            <a:r>
              <a:rPr lang="en-GB" dirty="0"/>
              <a:t>stakeholders </a:t>
            </a:r>
            <a:r>
              <a:rPr lang="en-GB" dirty="0" smtClean="0"/>
              <a:t/>
            </a:r>
            <a:br>
              <a:rPr lang="en-GB" dirty="0" smtClean="0"/>
            </a:br>
            <a:r>
              <a:rPr lang="en-GB" dirty="0" smtClean="0"/>
              <a:t>updated on how we’re championing health </a:t>
            </a:r>
            <a:r>
              <a:rPr lang="en-GB" dirty="0"/>
              <a:t>and social care </a:t>
            </a:r>
            <a:r>
              <a:rPr lang="en-GB" dirty="0" smtClean="0"/>
              <a:t>research, and how we’re making it easier to conduct high-quality research.</a:t>
            </a:r>
          </a:p>
          <a:p>
            <a:pPr marL="0" indent="0">
              <a:buNone/>
            </a:pPr>
            <a:endParaRPr lang="en-GB" dirty="0" smtClean="0"/>
          </a:p>
          <a:p>
            <a:pPr marL="0" indent="0">
              <a:buNone/>
            </a:pPr>
            <a:r>
              <a:rPr lang="en-GB" b="1" dirty="0" smtClean="0">
                <a:solidFill>
                  <a:srgbClr val="003087"/>
                </a:solidFill>
              </a:rPr>
              <a:t>What’s changed:</a:t>
            </a:r>
            <a:endParaRPr lang="en-GB" dirty="0"/>
          </a:p>
          <a:p>
            <a:pPr marL="0" indent="0">
              <a:buNone/>
            </a:pPr>
            <a:r>
              <a:rPr lang="en-GB" dirty="0" smtClean="0"/>
              <a:t>A </a:t>
            </a:r>
            <a:r>
              <a:rPr lang="en-GB" dirty="0"/>
              <a:t>substantial project over the past 12 months means the website is </a:t>
            </a:r>
            <a:r>
              <a:rPr lang="en-GB" dirty="0" smtClean="0"/>
              <a:t>more user-focused and </a:t>
            </a:r>
            <a:r>
              <a:rPr lang="en-GB" dirty="0"/>
              <a:t>can </a:t>
            </a:r>
            <a:r>
              <a:rPr lang="en-GB" dirty="0" smtClean="0"/>
              <a:t>better showcase engaging and </a:t>
            </a:r>
            <a:r>
              <a:rPr lang="en-GB" dirty="0"/>
              <a:t>dynamic </a:t>
            </a:r>
            <a:r>
              <a:rPr lang="en-GB" dirty="0" smtClean="0"/>
              <a:t>content.</a:t>
            </a:r>
            <a:endParaRPr lang="en-GB" dirty="0"/>
          </a:p>
          <a:p>
            <a:pPr marL="0" indent="0">
              <a:buNone/>
            </a:pPr>
            <a:endParaRPr lang="en-GB" dirty="0"/>
          </a:p>
          <a:p>
            <a:endParaRPr lang="en-GB" dirty="0"/>
          </a:p>
        </p:txBody>
      </p:sp>
    </p:spTree>
    <p:extLst>
      <p:ext uri="{BB962C8B-B14F-4D97-AF65-F5344CB8AC3E}">
        <p14:creationId xmlns:p14="http://schemas.microsoft.com/office/powerpoint/2010/main" val="1624088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57200" y="1177926"/>
            <a:ext cx="7839075" cy="4497660"/>
          </a:xfrm>
        </p:spPr>
        <p:txBody>
          <a:bodyPr/>
          <a:lstStyle/>
          <a:p>
            <a:pPr marL="0" indent="0">
              <a:buNone/>
            </a:pPr>
            <a:r>
              <a:rPr lang="en-GB" b="1" dirty="0" smtClean="0">
                <a:solidFill>
                  <a:srgbClr val="003087"/>
                </a:solidFill>
              </a:rPr>
              <a:t>What have we seen:</a:t>
            </a:r>
            <a:endParaRPr lang="en-GB" dirty="0" smtClean="0"/>
          </a:p>
          <a:p>
            <a:pPr marL="0" indent="0">
              <a:buNone/>
            </a:pPr>
            <a:r>
              <a:rPr lang="en-GB" dirty="0" smtClean="0"/>
              <a:t>The focus on what visitors to our website want has prompted high user satisfaction, and more people are using our website.</a:t>
            </a:r>
          </a:p>
          <a:p>
            <a:pPr marL="0" indent="0">
              <a:buNone/>
            </a:pPr>
            <a:endParaRPr lang="en-GB" dirty="0" smtClean="0"/>
          </a:p>
          <a:p>
            <a:pPr marL="0" indent="0">
              <a:buNone/>
            </a:pPr>
            <a:r>
              <a:rPr lang="en-GB" b="1" dirty="0" smtClean="0">
                <a:solidFill>
                  <a:srgbClr val="003087"/>
                </a:solidFill>
              </a:rPr>
              <a:t>How does this inform our approach today:</a:t>
            </a:r>
            <a:endParaRPr lang="en-GB" dirty="0"/>
          </a:p>
          <a:p>
            <a:pPr marL="0" indent="0">
              <a:buNone/>
            </a:pPr>
            <a:r>
              <a:rPr lang="en-GB" dirty="0" smtClean="0"/>
              <a:t>We’ve been able to apply the learning from the website project to new content uploaded to the site, notably around the GDPR guidance, which was very well received.</a:t>
            </a:r>
            <a:endParaRPr lang="en-GB" dirty="0"/>
          </a:p>
          <a:p>
            <a:pPr marL="0" indent="0">
              <a:buNone/>
            </a:pPr>
            <a:endParaRPr lang="en-GB" dirty="0"/>
          </a:p>
          <a:p>
            <a:endParaRPr lang="en-GB" dirty="0"/>
          </a:p>
        </p:txBody>
      </p:sp>
    </p:spTree>
    <p:extLst>
      <p:ext uri="{BB962C8B-B14F-4D97-AF65-F5344CB8AC3E}">
        <p14:creationId xmlns:p14="http://schemas.microsoft.com/office/powerpoint/2010/main" val="932687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57200" y="3395662"/>
            <a:ext cx="7839075" cy="2061556"/>
          </a:xfrm>
        </p:spPr>
        <p:txBody>
          <a:bodyPr/>
          <a:lstStyle/>
          <a:p>
            <a:r>
              <a:rPr lang="en-GB" sz="3600" dirty="0"/>
              <a:t>1.3 million</a:t>
            </a:r>
            <a:r>
              <a:rPr lang="en-GB" dirty="0"/>
              <a:t> page </a:t>
            </a:r>
            <a:r>
              <a:rPr lang="en-GB" dirty="0" smtClean="0"/>
              <a:t>views</a:t>
            </a:r>
            <a:r>
              <a:rPr lang="en-GB" dirty="0"/>
              <a:t>	already this financial </a:t>
            </a:r>
            <a:r>
              <a:rPr lang="en-GB" dirty="0" smtClean="0"/>
              <a:t>year, vs 1.1 million in the same period in 2017</a:t>
            </a:r>
          </a:p>
          <a:p>
            <a:r>
              <a:rPr lang="en-GB" dirty="0" smtClean="0"/>
              <a:t>The </a:t>
            </a:r>
            <a:r>
              <a:rPr lang="en-GB" dirty="0"/>
              <a:t>news pages have </a:t>
            </a:r>
            <a:r>
              <a:rPr lang="en-GB" dirty="0" smtClean="0"/>
              <a:t>been visited </a:t>
            </a:r>
            <a:r>
              <a:rPr lang="en-GB" dirty="0"/>
              <a:t>almost </a:t>
            </a:r>
            <a:r>
              <a:rPr lang="en-GB" sz="3600" dirty="0"/>
              <a:t>50,000</a:t>
            </a:r>
            <a:r>
              <a:rPr lang="en-GB" sz="3200" dirty="0"/>
              <a:t> </a:t>
            </a:r>
            <a:r>
              <a:rPr lang="en-GB" dirty="0" smtClean="0"/>
              <a:t>times since </a:t>
            </a:r>
            <a:r>
              <a:rPr lang="en-GB" dirty="0"/>
              <a:t>April vs 12,000 times </a:t>
            </a:r>
            <a:r>
              <a:rPr lang="en-GB" dirty="0" smtClean="0"/>
              <a:t>in the </a:t>
            </a:r>
            <a:r>
              <a:rPr lang="en-GB" dirty="0"/>
              <a:t>corresponding period in </a:t>
            </a:r>
            <a:r>
              <a:rPr lang="en-GB" dirty="0" smtClean="0"/>
              <a:t>2017</a:t>
            </a:r>
            <a:r>
              <a:rPr lang="en-GB" dirty="0"/>
              <a:t>.</a:t>
            </a:r>
          </a:p>
          <a:p>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127" y="1698707"/>
            <a:ext cx="2606083" cy="1380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44128" y="1698707"/>
            <a:ext cx="2606083" cy="1323502"/>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4156" y="1325254"/>
            <a:ext cx="4467304" cy="2070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3295650" y="2360458"/>
            <a:ext cx="895350"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5097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57200" y="1323833"/>
            <a:ext cx="7839075" cy="4133385"/>
          </a:xfrm>
        </p:spPr>
        <p:txBody>
          <a:bodyPr/>
          <a:lstStyle/>
          <a:p>
            <a:r>
              <a:rPr lang="en-GB" dirty="0" smtClean="0"/>
              <a:t>Crucially, as well as attracting more people to the website, our user focused approach has meant user satisfaction is very high.</a:t>
            </a:r>
          </a:p>
          <a:p>
            <a:r>
              <a:rPr lang="en-GB" dirty="0" smtClean="0"/>
              <a:t>Graph shows percentage of people scoring our website 7/10 or higher:</a:t>
            </a:r>
            <a:endParaRPr lang="en-GB" dirty="0"/>
          </a:p>
          <a:p>
            <a:endParaRPr lang="en-GB" dirty="0"/>
          </a:p>
        </p:txBody>
      </p:sp>
      <p:graphicFrame>
        <p:nvGraphicFramePr>
          <p:cNvPr id="7" name="Chart 6"/>
          <p:cNvGraphicFramePr/>
          <p:nvPr>
            <p:extLst>
              <p:ext uri="{D42A27DB-BD31-4B8C-83A1-F6EECF244321}">
                <p14:modId xmlns:p14="http://schemas.microsoft.com/office/powerpoint/2010/main" val="1238320859"/>
              </p:ext>
            </p:extLst>
          </p:nvPr>
        </p:nvGraphicFramePr>
        <p:xfrm>
          <a:off x="457200" y="3375768"/>
          <a:ext cx="7239430" cy="29113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3650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57200" y="1177926"/>
            <a:ext cx="7839075" cy="4497660"/>
          </a:xfrm>
        </p:spPr>
        <p:txBody>
          <a:bodyPr/>
          <a:lstStyle/>
          <a:p>
            <a:pPr marL="0" indent="0">
              <a:buNone/>
            </a:pPr>
            <a:r>
              <a:rPr lang="en-GB" b="1" dirty="0" smtClean="0">
                <a:solidFill>
                  <a:srgbClr val="003087"/>
                </a:solidFill>
              </a:rPr>
              <a:t>What comes next?</a:t>
            </a:r>
            <a:endParaRPr lang="en-GB" dirty="0" smtClean="0"/>
          </a:p>
          <a:p>
            <a:r>
              <a:rPr lang="en-GB" dirty="0" smtClean="0"/>
              <a:t>Continued use of analytics and analysis of user feedback to drive content and development of website</a:t>
            </a:r>
          </a:p>
          <a:p>
            <a:r>
              <a:rPr lang="en-GB" dirty="0" smtClean="0"/>
              <a:t>Preparation to ensure site complies with new accessibility requirements coming in 2020.</a:t>
            </a:r>
          </a:p>
          <a:p>
            <a:endParaRPr lang="en-GB" dirty="0"/>
          </a:p>
          <a:p>
            <a:endParaRPr lang="en-GB" dirty="0"/>
          </a:p>
        </p:txBody>
      </p:sp>
    </p:spTree>
    <p:extLst>
      <p:ext uri="{BB962C8B-B14F-4D97-AF65-F5344CB8AC3E}">
        <p14:creationId xmlns:p14="http://schemas.microsoft.com/office/powerpoint/2010/main" val="3705762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HRA Latest</a:t>
            </a:r>
            <a:endParaRPr lang="en-GB" dirty="0"/>
          </a:p>
        </p:txBody>
      </p:sp>
      <p:sp>
        <p:nvSpPr>
          <p:cNvPr id="4" name="Text Placeholder 3"/>
          <p:cNvSpPr>
            <a:spLocks noGrp="1"/>
          </p:cNvSpPr>
          <p:nvPr>
            <p:ph type="body" sz="quarter" idx="13"/>
          </p:nvPr>
        </p:nvSpPr>
        <p:spPr/>
        <p:txBody>
          <a:bodyPr/>
          <a:lstStyle/>
          <a:p>
            <a:pPr marL="0" indent="0">
              <a:buNone/>
            </a:pPr>
            <a:r>
              <a:rPr lang="en-GB" b="1" dirty="0">
                <a:solidFill>
                  <a:srgbClr val="003087"/>
                </a:solidFill>
              </a:rPr>
              <a:t>Purpose:</a:t>
            </a:r>
            <a:endParaRPr lang="en-GB" dirty="0"/>
          </a:p>
          <a:p>
            <a:pPr marL="0" indent="0">
              <a:buNone/>
            </a:pPr>
            <a:r>
              <a:rPr lang="en-GB" dirty="0" smtClean="0"/>
              <a:t>The newsletter directly addresses stakeholders, showing how we’re championing health </a:t>
            </a:r>
            <a:r>
              <a:rPr lang="en-GB" dirty="0"/>
              <a:t>and social care </a:t>
            </a:r>
            <a:r>
              <a:rPr lang="en-GB" dirty="0" smtClean="0"/>
              <a:t>research, and updating researchers where we’ve made changes to make it easier to conduct high-quality research.</a:t>
            </a:r>
          </a:p>
          <a:p>
            <a:pPr marL="0" indent="0">
              <a:buNone/>
            </a:pPr>
            <a:endParaRPr lang="en-GB" dirty="0" smtClean="0"/>
          </a:p>
          <a:p>
            <a:pPr marL="0" indent="0">
              <a:buNone/>
            </a:pPr>
            <a:r>
              <a:rPr lang="en-GB" b="1" dirty="0" smtClean="0">
                <a:solidFill>
                  <a:srgbClr val="003087"/>
                </a:solidFill>
              </a:rPr>
              <a:t>What’s changed:</a:t>
            </a:r>
            <a:endParaRPr lang="en-GB" dirty="0"/>
          </a:p>
          <a:p>
            <a:pPr marL="0" indent="0">
              <a:buNone/>
            </a:pPr>
            <a:r>
              <a:rPr lang="en-GB" dirty="0" smtClean="0"/>
              <a:t>Shift from quarterly to monthly, to reflect demand and increased number of time sensitive stories. Shorter stories with links to drive traffic to website.</a:t>
            </a:r>
            <a:endParaRPr lang="en-GB" dirty="0"/>
          </a:p>
          <a:p>
            <a:pPr marL="0" indent="0">
              <a:buNone/>
            </a:pPr>
            <a:endParaRPr lang="en-GB" dirty="0"/>
          </a:p>
          <a:p>
            <a:endParaRPr lang="en-GB" dirty="0"/>
          </a:p>
        </p:txBody>
      </p:sp>
    </p:spTree>
    <p:extLst>
      <p:ext uri="{BB962C8B-B14F-4D97-AF65-F5344CB8AC3E}">
        <p14:creationId xmlns:p14="http://schemas.microsoft.com/office/powerpoint/2010/main" val="707400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57200" y="1177926"/>
            <a:ext cx="7839075" cy="4497660"/>
          </a:xfrm>
        </p:spPr>
        <p:txBody>
          <a:bodyPr/>
          <a:lstStyle/>
          <a:p>
            <a:pPr marL="0" indent="0">
              <a:buNone/>
            </a:pPr>
            <a:r>
              <a:rPr lang="en-GB" b="1" dirty="0" smtClean="0">
                <a:solidFill>
                  <a:srgbClr val="003087"/>
                </a:solidFill>
              </a:rPr>
              <a:t>What have we seen:</a:t>
            </a:r>
            <a:endParaRPr lang="en-GB" dirty="0" smtClean="0"/>
          </a:p>
          <a:p>
            <a:pPr marL="0" indent="0">
              <a:buNone/>
            </a:pPr>
            <a:r>
              <a:rPr lang="en-GB" dirty="0" smtClean="0"/>
              <a:t>Number of subscribers continues to grow (up to almost 4,000 stakeholders), with a </a:t>
            </a:r>
            <a:r>
              <a:rPr lang="en-GB" dirty="0"/>
              <a:t>steady open </a:t>
            </a:r>
            <a:r>
              <a:rPr lang="en-GB" dirty="0" smtClean="0"/>
              <a:t>rate despite the increased frequency.</a:t>
            </a:r>
          </a:p>
          <a:p>
            <a:pPr marL="0" indent="0">
              <a:buNone/>
            </a:pPr>
            <a:endParaRPr lang="en-GB" dirty="0" smtClean="0"/>
          </a:p>
          <a:p>
            <a:pPr marL="0" indent="0">
              <a:buNone/>
            </a:pPr>
            <a:r>
              <a:rPr lang="en-GB" b="1" dirty="0" smtClean="0">
                <a:solidFill>
                  <a:srgbClr val="003087"/>
                </a:solidFill>
              </a:rPr>
              <a:t>How does this inform our approach today:</a:t>
            </a:r>
            <a:endParaRPr lang="en-GB" dirty="0"/>
          </a:p>
          <a:p>
            <a:pPr marL="0" indent="0">
              <a:buNone/>
            </a:pPr>
            <a:r>
              <a:rPr lang="en-GB" dirty="0" smtClean="0"/>
              <a:t>By monitoring which stories people click to read more about, we’ve been able to identify key topics of interest, prompting a GDPR special. Noting that frequency of the newsletter doesn’t diminish demand meant we were comfortable putting out an additional email when Teresa’s appointment was confirmed.</a:t>
            </a:r>
            <a:endParaRPr lang="en-GB" dirty="0"/>
          </a:p>
          <a:p>
            <a:pPr marL="0" indent="0">
              <a:buNone/>
            </a:pPr>
            <a:endParaRPr lang="en-GB" dirty="0"/>
          </a:p>
          <a:p>
            <a:endParaRPr lang="en-GB" dirty="0"/>
          </a:p>
        </p:txBody>
      </p:sp>
    </p:spTree>
    <p:extLst>
      <p:ext uri="{BB962C8B-B14F-4D97-AF65-F5344CB8AC3E}">
        <p14:creationId xmlns:p14="http://schemas.microsoft.com/office/powerpoint/2010/main" val="2987639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HRA_PowerPoint_template_2017_Ju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HRA_PowerPoint_template_2017_July</Template>
  <TotalTime>3052</TotalTime>
  <Words>999</Words>
  <Application>Microsoft Office PowerPoint</Application>
  <PresentationFormat>On-screen Show (4:3)</PresentationFormat>
  <Paragraphs>167</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HRA_PowerPoint_template_2017_July</vt:lpstr>
      <vt:lpstr>PowerPoint Presentation</vt:lpstr>
      <vt:lpstr>PowerPoint Presentation</vt:lpstr>
      <vt:lpstr>hra.nhs.uk</vt:lpstr>
      <vt:lpstr>PowerPoint Presentation</vt:lpstr>
      <vt:lpstr>PowerPoint Presentation</vt:lpstr>
      <vt:lpstr>PowerPoint Presentation</vt:lpstr>
      <vt:lpstr>PowerPoint Presentation</vt:lpstr>
      <vt:lpstr>HRA Latest</vt:lpstr>
      <vt:lpstr>PowerPoint Presentation</vt:lpstr>
      <vt:lpstr>PowerPoint Presentation</vt:lpstr>
      <vt:lpstr>PowerPoint Presentation</vt:lpstr>
      <vt:lpstr>Twitter @HRA_Latest</vt:lpstr>
      <vt:lpstr>PowerPoint Presentation</vt:lpstr>
      <vt:lpstr>PowerPoint Presentation</vt:lpstr>
      <vt:lpstr>PowerPoint Presentation</vt:lpstr>
      <vt:lpstr>PowerPoint Presentation</vt:lpstr>
      <vt:lpstr>PowerPoint Presentation</vt:lpstr>
      <vt:lpstr>PowerPoint Presentation</vt:lpstr>
      <vt:lpstr>Media enquiries</vt:lpstr>
      <vt:lpstr>PowerPoint Presentation</vt:lpstr>
      <vt:lpstr>Internal comms</vt:lpstr>
      <vt:lpstr>PowerPoint Presentation</vt:lpstr>
      <vt:lpstr>PowerPoint Presentation</vt:lpstr>
      <vt:lpstr>PowerPoint Presentation</vt:lpstr>
      <vt:lpstr>KPIs for 2018</vt:lpstr>
      <vt:lpstr>KPIs for 2018</vt:lpstr>
    </vt:vector>
  </TitlesOfParts>
  <Company>IMS3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Murphy, Dave</dc:creator>
  <cp:lastModifiedBy>Murphy, Dave</cp:lastModifiedBy>
  <cp:revision>167</cp:revision>
  <dcterms:created xsi:type="dcterms:W3CDTF">2017-08-14T08:59:14Z</dcterms:created>
  <dcterms:modified xsi:type="dcterms:W3CDTF">2018-11-20T15:41:48Z</dcterms:modified>
</cp:coreProperties>
</file>