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316" r:id="rId4"/>
    <p:sldId id="276" r:id="rId5"/>
    <p:sldId id="282" r:id="rId6"/>
    <p:sldId id="301" r:id="rId7"/>
    <p:sldId id="284" r:id="rId8"/>
    <p:sldId id="311" r:id="rId9"/>
    <p:sldId id="312" r:id="rId10"/>
    <p:sldId id="297" r:id="rId11"/>
    <p:sldId id="299" r:id="rId12"/>
    <p:sldId id="313" r:id="rId13"/>
    <p:sldId id="285" r:id="rId14"/>
    <p:sldId id="310" r:id="rId15"/>
    <p:sldId id="286" r:id="rId16"/>
    <p:sldId id="300" r:id="rId17"/>
    <p:sldId id="280" r:id="rId1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64"/>
            <p14:sldId id="316"/>
            <p14:sldId id="276"/>
            <p14:sldId id="282"/>
            <p14:sldId id="301"/>
            <p14:sldId id="284"/>
            <p14:sldId id="311"/>
            <p14:sldId id="312"/>
            <p14:sldId id="297"/>
            <p14:sldId id="299"/>
            <p14:sldId id="313"/>
            <p14:sldId id="285"/>
            <p14:sldId id="310"/>
            <p14:sldId id="286"/>
            <p14:sldId id="300"/>
            <p14:sldId id="28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Cook" initials="IC" lastIdx="7" clrIdx="0"/>
  <p:cmAuthor id="1" name="Janet Messer" initials="JM" lastIdx="13" clrIdx="1"/>
  <p:cmAuthor id="2" name="Williams, Karen" initials="K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3087"/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8" autoAdjust="0"/>
    <p:restoredTop sz="79576" autoAdjust="0"/>
  </p:normalViewPr>
  <p:slideViewPr>
    <p:cSldViewPr snapToGrid="0" snapToObjects="1">
      <p:cViewPr>
        <p:scale>
          <a:sx n="80" d="100"/>
          <a:sy n="80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8" d="100"/>
          <a:sy n="38" d="100"/>
        </p:scale>
        <p:origin x="-1507" y="-77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Approval!$AH$2</c:f>
          <c:strCache>
            <c:ptCount val="1"/>
            <c:pt idx="0">
              <c:v>1A Median days from date of application to approve Non-REC studies (Target 15)</c:v>
            </c:pt>
          </c:strCache>
        </c:strRef>
      </c:tx>
      <c:layout>
        <c:manualLayout>
          <c:xMode val="edge"/>
          <c:yMode val="edge"/>
          <c:x val="0.11628565337764152"/>
          <c:y val="1.5533301776752312E-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Approval!$AI$2:$BF$2</c:f>
              <c:numCache>
                <c:formatCode>General</c:formatCode>
                <c:ptCount val="24"/>
                <c:pt idx="0">
                  <c:v>22</c:v>
                </c:pt>
                <c:pt idx="1">
                  <c:v>28</c:v>
                </c:pt>
                <c:pt idx="2">
                  <c:v>28</c:v>
                </c:pt>
                <c:pt idx="3">
                  <c:v>30</c:v>
                </c:pt>
                <c:pt idx="4">
                  <c:v>22</c:v>
                </c:pt>
                <c:pt idx="5">
                  <c:v>28</c:v>
                </c:pt>
                <c:pt idx="6">
                  <c:v>23</c:v>
                </c:pt>
                <c:pt idx="7">
                  <c:v>16</c:v>
                </c:pt>
                <c:pt idx="8">
                  <c:v>24</c:v>
                </c:pt>
                <c:pt idx="9">
                  <c:v>24</c:v>
                </c:pt>
                <c:pt idx="10">
                  <c:v>17</c:v>
                </c:pt>
                <c:pt idx="11">
                  <c:v>11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Approval!$AI$3:$BF$3</c:f>
              <c:numCache>
                <c:formatCode>General</c:formatCode>
                <c:ptCount val="24"/>
                <c:pt idx="11">
                  <c:v>11</c:v>
                </c:pt>
                <c:pt idx="12" formatCode="0">
                  <c:v>15</c:v>
                </c:pt>
                <c:pt idx="13" formatCode="0">
                  <c:v>16</c:v>
                </c:pt>
                <c:pt idx="14" formatCode="0">
                  <c:v>19</c:v>
                </c:pt>
                <c:pt idx="15" formatCode="0">
                  <c:v>26</c:v>
                </c:pt>
                <c:pt idx="16" formatCode="0">
                  <c:v>15</c:v>
                </c:pt>
                <c:pt idx="17" formatCode="0">
                  <c:v>24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Approval!$AI$4:$BF$4</c:f>
              <c:numCache>
                <c:formatCode>General</c:formatCode>
                <c:ptCount val="2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80672"/>
        <c:axId val="135182208"/>
      </c:lineChart>
      <c:dateAx>
        <c:axId val="135180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5182208"/>
        <c:crosses val="autoZero"/>
        <c:auto val="1"/>
        <c:lblOffset val="100"/>
        <c:baseTimeUnit val="months"/>
        <c:majorUnit val="1"/>
        <c:majorTimeUnit val="months"/>
      </c:dateAx>
      <c:valAx>
        <c:axId val="135182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5180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Approval!$AH$5</c:f>
          <c:strCache>
            <c:ptCount val="1"/>
            <c:pt idx="0">
              <c:v>1B Median days from date of REC conditions being met to approve REC-PR studies (Target 10)</c:v>
            </c:pt>
          </c:strCache>
        </c:strRef>
      </c:tx>
      <c:layout>
        <c:manualLayout>
          <c:xMode val="edge"/>
          <c:yMode val="edge"/>
          <c:x val="0.13529191919191919"/>
          <c:y val="0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1388888888889E-2"/>
          <c:y val="0.30311469479128228"/>
          <c:w val="0.88160833333333333"/>
          <c:h val="0.4728497843414776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Approval!$AI$5:$BF$5</c:f>
              <c:numCache>
                <c:formatCode>0</c:formatCode>
                <c:ptCount val="24"/>
                <c:pt idx="0">
                  <c:v>8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4.5</c:v>
                </c:pt>
                <c:pt idx="11">
                  <c:v>4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Approval!$AI$6:$BF$6</c:f>
              <c:numCache>
                <c:formatCode>General</c:formatCode>
                <c:ptCount val="24"/>
                <c:pt idx="11">
                  <c:v>4</c:v>
                </c:pt>
                <c:pt idx="12" formatCode="0">
                  <c:v>3</c:v>
                </c:pt>
                <c:pt idx="13" formatCode="0">
                  <c:v>1</c:v>
                </c:pt>
                <c:pt idx="14" formatCode="0">
                  <c:v>2</c:v>
                </c:pt>
                <c:pt idx="15" formatCode="0">
                  <c:v>6</c:v>
                </c:pt>
                <c:pt idx="16" formatCode="0">
                  <c:v>5</c:v>
                </c:pt>
                <c:pt idx="17" formatCode="0">
                  <c:v>6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Approval!$AI$7:$BF$7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40832"/>
        <c:axId val="145642624"/>
      </c:lineChart>
      <c:dateAx>
        <c:axId val="145640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642624"/>
        <c:crosses val="autoZero"/>
        <c:auto val="1"/>
        <c:lblOffset val="100"/>
        <c:baseTimeUnit val="months"/>
        <c:majorUnit val="1"/>
        <c:majorTimeUnit val="months"/>
      </c:dateAx>
      <c:valAx>
        <c:axId val="14564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45640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Approval!$AH$8</c:f>
          <c:strCache>
            <c:ptCount val="1"/>
            <c:pt idx="0">
              <c:v>1C Median days from date of REC conditions being met to approve Full-REC, non-Commercial studies (Target 25)</c:v>
            </c:pt>
          </c:strCache>
        </c:strRef>
      </c:tx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Approval!$AI$8:$BF$8</c:f>
              <c:numCache>
                <c:formatCode>0</c:formatCode>
                <c:ptCount val="24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Approval!$AI$9:$BF$9</c:f>
              <c:numCache>
                <c:formatCode>General</c:formatCode>
                <c:ptCount val="24"/>
                <c:pt idx="11" formatCode="0">
                  <c:v>2</c:v>
                </c:pt>
                <c:pt idx="12" formatCode="0">
                  <c:v>1</c:v>
                </c:pt>
                <c:pt idx="13" formatCode="0">
                  <c:v>1</c:v>
                </c:pt>
                <c:pt idx="14" formatCode="0">
                  <c:v>1</c:v>
                </c:pt>
                <c:pt idx="15" formatCode="0">
                  <c:v>1</c:v>
                </c:pt>
                <c:pt idx="16" formatCode="0">
                  <c:v>1</c:v>
                </c:pt>
                <c:pt idx="17" formatCode="0">
                  <c:v>1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Approval!$AI$10:$BF$10</c:f>
              <c:numCache>
                <c:formatCode>General</c:formatCode>
                <c:ptCount val="2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84736"/>
        <c:axId val="145563648"/>
      </c:lineChart>
      <c:dateAx>
        <c:axId val="145684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563648"/>
        <c:crosses val="autoZero"/>
        <c:auto val="1"/>
        <c:lblOffset val="100"/>
        <c:baseTimeUnit val="months"/>
        <c:majorUnit val="1"/>
        <c:majorTimeUnit val="months"/>
      </c:dateAx>
      <c:valAx>
        <c:axId val="1455636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45684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Approval!$AH$11</c:f>
          <c:strCache>
            <c:ptCount val="1"/>
            <c:pt idx="0">
              <c:v>1D Median days from date of REC conditions being met to approve Full-REC, Commercial studies (Target 10)</c:v>
            </c:pt>
          </c:strCache>
        </c:strRef>
      </c:tx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Approval!$AI$11:$BF$11</c:f>
              <c:numCache>
                <c:formatCode>0</c:formatCode>
                <c:ptCount val="24"/>
                <c:pt idx="0">
                  <c:v>8</c:v>
                </c:pt>
                <c:pt idx="1">
                  <c:v>10</c:v>
                </c:pt>
                <c:pt idx="2">
                  <c:v>8</c:v>
                </c:pt>
                <c:pt idx="3">
                  <c:v>13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Approval!$AI$12:$BF$12</c:f>
              <c:numCache>
                <c:formatCode>General</c:formatCode>
                <c:ptCount val="24"/>
                <c:pt idx="11" formatCode="0">
                  <c:v>1</c:v>
                </c:pt>
                <c:pt idx="12" formatCode="0">
                  <c:v>5</c:v>
                </c:pt>
                <c:pt idx="13" formatCode="0">
                  <c:v>2</c:v>
                </c:pt>
                <c:pt idx="14" formatCode="0">
                  <c:v>1</c:v>
                </c:pt>
                <c:pt idx="15" formatCode="0">
                  <c:v>8</c:v>
                </c:pt>
                <c:pt idx="16" formatCode="0">
                  <c:v>3</c:v>
                </c:pt>
                <c:pt idx="17" formatCode="0">
                  <c:v>1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Approval!$AI$13:$BF$13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05760"/>
        <c:axId val="145607296"/>
      </c:lineChart>
      <c:dateAx>
        <c:axId val="14560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607296"/>
        <c:crosses val="autoZero"/>
        <c:auto val="1"/>
        <c:lblOffset val="100"/>
        <c:baseTimeUnit val="months"/>
        <c:majorUnit val="1"/>
        <c:majorTimeUnit val="months"/>
      </c:dateAx>
      <c:valAx>
        <c:axId val="145607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45605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Approval!$AH$14</c:f>
          <c:strCache>
            <c:ptCount val="1"/>
            <c:pt idx="0">
              <c:v>1E Number of Applications received with missing documents</c:v>
            </c:pt>
          </c:strCache>
        </c:strRef>
      </c:tx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Approval!$AI$14:$BF$14</c:f>
              <c:numCache>
                <c:formatCode>0%</c:formatCode>
                <c:ptCount val="24"/>
                <c:pt idx="0">
                  <c:v>0.36</c:v>
                </c:pt>
                <c:pt idx="1">
                  <c:v>0.37</c:v>
                </c:pt>
                <c:pt idx="2">
                  <c:v>0.4</c:v>
                </c:pt>
                <c:pt idx="3">
                  <c:v>0.37</c:v>
                </c:pt>
                <c:pt idx="4">
                  <c:v>0.34</c:v>
                </c:pt>
                <c:pt idx="5">
                  <c:v>0.37</c:v>
                </c:pt>
                <c:pt idx="6">
                  <c:v>0.37</c:v>
                </c:pt>
                <c:pt idx="7">
                  <c:v>0.39</c:v>
                </c:pt>
                <c:pt idx="8">
                  <c:v>0.28999999999999998</c:v>
                </c:pt>
                <c:pt idx="9">
                  <c:v>0.34</c:v>
                </c:pt>
                <c:pt idx="10">
                  <c:v>0.32</c:v>
                </c:pt>
                <c:pt idx="11">
                  <c:v>0.28999999999999998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Approval!$AI$15:$BF$15</c:f>
              <c:numCache>
                <c:formatCode>General</c:formatCode>
                <c:ptCount val="24"/>
                <c:pt idx="11" formatCode="0%">
                  <c:v>0.28999999999999998</c:v>
                </c:pt>
                <c:pt idx="12" formatCode="0%">
                  <c:v>0.28000000000000003</c:v>
                </c:pt>
                <c:pt idx="13" formatCode="0%">
                  <c:v>0.26</c:v>
                </c:pt>
                <c:pt idx="14" formatCode="0%">
                  <c:v>0.3</c:v>
                </c:pt>
                <c:pt idx="15" formatCode="0%">
                  <c:v>0.25</c:v>
                </c:pt>
                <c:pt idx="16" formatCode="0%">
                  <c:v>0.28000000000000003</c:v>
                </c:pt>
                <c:pt idx="17" formatCode="0%">
                  <c:v>0.2</c:v>
                </c:pt>
                <c:pt idx="18" formatCode="0%">
                  <c:v>#N/A</c:v>
                </c:pt>
                <c:pt idx="19" formatCode="0%">
                  <c:v>#N/A</c:v>
                </c:pt>
                <c:pt idx="20" formatCode="0%">
                  <c:v>#N/A</c:v>
                </c:pt>
                <c:pt idx="21" formatCode="0%">
                  <c:v>#N/A</c:v>
                </c:pt>
                <c:pt idx="22" formatCode="0%">
                  <c:v>#N/A</c:v>
                </c:pt>
                <c:pt idx="23" formatCode="0%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81280"/>
        <c:axId val="146082816"/>
      </c:lineChart>
      <c:dateAx>
        <c:axId val="146081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6082816"/>
        <c:crosses val="autoZero"/>
        <c:auto val="1"/>
        <c:lblOffset val="100"/>
        <c:baseTimeUnit val="months"/>
        <c:majorUnit val="1"/>
        <c:majorTimeUnit val="months"/>
      </c:dateAx>
      <c:valAx>
        <c:axId val="146082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6081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29238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002220"/>
            <a:ext cx="9129600" cy="3657600"/>
          </a:xfrm>
          <a:prstGeom prst="rect">
            <a:avLst/>
          </a:prstGeom>
          <a:solidFill>
            <a:srgbClr val="005E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8600" y="3362216"/>
            <a:ext cx="7772400" cy="119401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This is a divider slide – Arial, 36, Bold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2097088"/>
            <a:ext cx="7772400" cy="3846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9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:\Shared Drive\Communications\5. Resources\Brand\Logo\NHS Health Research Authority RGB Blu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7"/>
          <a:stretch/>
        </p:blipFill>
        <p:spPr bwMode="auto">
          <a:xfrm>
            <a:off x="5184140" y="0"/>
            <a:ext cx="3959860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6227379"/>
            <a:ext cx="9144000" cy="0"/>
          </a:xfrm>
          <a:prstGeom prst="line">
            <a:avLst/>
          </a:prstGeom>
          <a:ln w="76200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7" r:id="rId3"/>
    <p:sldLayoutId id="2147483675" r:id="rId4"/>
    <p:sldLayoutId id="2147483673" r:id="rId5"/>
    <p:sldLayoutId id="2147483649" r:id="rId6"/>
    <p:sldLayoutId id="2147483650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46" y="68358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5EB8"/>
                </a:solidFill>
              </a:rPr>
              <a:t>Performance report</a:t>
            </a:r>
            <a:endParaRPr lang="en-GB" sz="3600" b="1" dirty="0">
              <a:solidFill>
                <a:srgbClr val="005EB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0" y="1321116"/>
            <a:ext cx="461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3087"/>
                </a:solidFill>
              </a:rPr>
              <a:t>Qtr2 2018/19</a:t>
            </a:r>
          </a:p>
          <a:p>
            <a:endParaRPr lang="en-GB" sz="2800" b="1" dirty="0" smtClean="0">
              <a:solidFill>
                <a:srgbClr val="003087"/>
              </a:solidFill>
            </a:endParaRPr>
          </a:p>
          <a:p>
            <a:r>
              <a:rPr lang="en-GB" sz="1600" b="1" dirty="0" smtClean="0"/>
              <a:t>Oct 2018</a:t>
            </a:r>
            <a:endParaRPr lang="en-GB" sz="1600" b="1" dirty="0"/>
          </a:p>
        </p:txBody>
      </p:sp>
      <p:sp>
        <p:nvSpPr>
          <p:cNvPr id="4" name="AutoShape 2" descr="https://hra-staging.torchboxapps.com/media/images/Caretaker_sharing_a_break_with_her_patient.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G:\Shared Drive\Communications\5. Resources\Photo Library\iStock\Financial chart at digital 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082"/>
            <a:ext cx="9144000" cy="38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0341" y="1398060"/>
            <a:ext cx="30636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Agenda item: 10D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8476"/>
            <a:ext cx="7772400" cy="679449"/>
          </a:xfrm>
        </p:spPr>
        <p:txBody>
          <a:bodyPr/>
          <a:lstStyle/>
          <a:p>
            <a:r>
              <a:rPr lang="en-GB" dirty="0" smtClean="0"/>
              <a:t>Making it easier to conduct </a:t>
            </a:r>
            <a:br>
              <a:rPr lang="en-GB" dirty="0" smtClean="0"/>
            </a:br>
            <a:r>
              <a:rPr lang="en-GB" dirty="0" smtClean="0"/>
              <a:t>high quality research in the UK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65379900"/>
              </p:ext>
            </p:extLst>
          </p:nvPr>
        </p:nvGraphicFramePr>
        <p:xfrm>
          <a:off x="320722" y="2269201"/>
          <a:ext cx="850937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827"/>
                <a:gridCol w="2674961"/>
                <a:gridCol w="2429302"/>
                <a:gridCol w="2197289"/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Customer satisfaction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Capturing customer feedback on a more regular basis</a:t>
                      </a:r>
                      <a:r>
                        <a:rPr lang="en-GB" sz="1400" baseline="0" dirty="0" smtClean="0"/>
                        <a:t> for specific aspects of the service to establish their overall level of satisfaction.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 75% of applicants scoring the overall</a:t>
                      </a:r>
                      <a:r>
                        <a:rPr lang="en-GB" sz="1400" baseline="0" dirty="0" smtClean="0"/>
                        <a:t> service at 7 or greater on a scale of 1-10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Qtr2 82% </a:t>
                      </a:r>
                      <a:r>
                        <a:rPr lang="en-GB" sz="1400" dirty="0" smtClean="0"/>
                        <a:t>- applicants scoring overall</a:t>
                      </a:r>
                      <a:r>
                        <a:rPr lang="en-GB" sz="1400" baseline="0" dirty="0" smtClean="0"/>
                        <a:t> service highly (up 5% from Qtr1)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Customer charter published.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Advice and guidance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ability to increase the number of application which are ‘right first time’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Reduction in the number of applications received by HRA with missing documentation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Significantly</a:t>
                      </a:r>
                      <a:r>
                        <a:rPr lang="en-GB" sz="1400" baseline="0" dirty="0" smtClean="0"/>
                        <a:t> improved following introduction of verification tool in Spring 2018 – approximately </a:t>
                      </a:r>
                      <a:r>
                        <a:rPr lang="en-GB" sz="1400" b="1" baseline="0" dirty="0" smtClean="0"/>
                        <a:t>24% Qtr2 </a:t>
                      </a:r>
                      <a:r>
                        <a:rPr lang="en-GB" sz="1400" b="0" baseline="0" dirty="0" smtClean="0"/>
                        <a:t>(down 4% from Qtr1)</a:t>
                      </a:r>
                      <a:r>
                        <a:rPr lang="en-GB" sz="1400" baseline="0" dirty="0" smtClean="0"/>
                        <a:t>. 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22" y="292290"/>
            <a:ext cx="7772400" cy="679449"/>
          </a:xfrm>
        </p:spPr>
        <p:txBody>
          <a:bodyPr/>
          <a:lstStyle/>
          <a:p>
            <a:r>
              <a:rPr lang="en-GB" dirty="0" smtClean="0"/>
              <a:t>Making it easier to conduct </a:t>
            </a:r>
            <a:br>
              <a:rPr lang="en-GB" dirty="0" smtClean="0"/>
            </a:br>
            <a:r>
              <a:rPr lang="en-GB" dirty="0" smtClean="0"/>
              <a:t>high quality research in the UK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24113413"/>
              </p:ext>
            </p:extLst>
          </p:nvPr>
        </p:nvGraphicFramePr>
        <p:xfrm>
          <a:off x="457200" y="2097088"/>
          <a:ext cx="7772400" cy="38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7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632015"/>
            <a:ext cx="8052179" cy="679449"/>
          </a:xfrm>
        </p:spPr>
        <p:txBody>
          <a:bodyPr/>
          <a:lstStyle/>
          <a:p>
            <a:r>
              <a:rPr lang="en-GB" dirty="0"/>
              <a:t>Making it easier to conduct </a:t>
            </a:r>
            <a:br>
              <a:rPr lang="en-GB" dirty="0"/>
            </a:br>
            <a:r>
              <a:rPr lang="en-GB" dirty="0"/>
              <a:t>high quality research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8759" y="1869743"/>
            <a:ext cx="8728363" cy="4073857"/>
          </a:xfrm>
        </p:spPr>
        <p:txBody>
          <a:bodyPr/>
          <a:lstStyle/>
          <a:p>
            <a:r>
              <a:rPr lang="en-GB" sz="2400" dirty="0" smtClean="0"/>
              <a:t>11/16 </a:t>
            </a:r>
            <a:r>
              <a:rPr lang="en-GB" sz="2400" dirty="0"/>
              <a:t>applications received </a:t>
            </a:r>
            <a:r>
              <a:rPr lang="en-GB" sz="2400" dirty="0" smtClean="0"/>
              <a:t>are </a:t>
            </a:r>
            <a:r>
              <a:rPr lang="en-GB" sz="2400" dirty="0"/>
              <a:t>now complete as part of the Combined Ways of Working </a:t>
            </a:r>
            <a:r>
              <a:rPr lang="en-GB" sz="2400" dirty="0" smtClean="0"/>
              <a:t>pilot with MHRA</a:t>
            </a:r>
          </a:p>
          <a:p>
            <a:r>
              <a:rPr lang="en-GB" sz="2400" dirty="0" smtClean="0"/>
              <a:t>Four </a:t>
            </a:r>
            <a:r>
              <a:rPr lang="en-GB" sz="2400" dirty="0"/>
              <a:t>Nations </a:t>
            </a:r>
            <a:r>
              <a:rPr lang="en-GB" sz="2400" dirty="0" smtClean="0"/>
              <a:t>policy leads agreed to </a:t>
            </a:r>
            <a:r>
              <a:rPr lang="en-GB" sz="2400" dirty="0"/>
              <a:t>roll </a:t>
            </a:r>
            <a:r>
              <a:rPr lang="en-GB" sz="2400" dirty="0" smtClean="0"/>
              <a:t>out, UK wide, local </a:t>
            </a:r>
            <a:r>
              <a:rPr lang="en-GB" sz="2400" dirty="0"/>
              <a:t>i</a:t>
            </a:r>
            <a:r>
              <a:rPr lang="en-GB" sz="2400" dirty="0" smtClean="0"/>
              <a:t>nformation </a:t>
            </a:r>
            <a:r>
              <a:rPr lang="en-GB" sz="2400" dirty="0"/>
              <a:t>t</a:t>
            </a:r>
            <a:r>
              <a:rPr lang="en-GB" sz="2400" dirty="0" smtClean="0"/>
              <a:t>emplate</a:t>
            </a:r>
          </a:p>
          <a:p>
            <a:r>
              <a:rPr lang="en-GB" sz="2400" dirty="0" smtClean="0"/>
              <a:t>Meeting </a:t>
            </a:r>
            <a:r>
              <a:rPr lang="en-GB" sz="2400" dirty="0"/>
              <a:t>with HTA to discuss progressing public trust and confidence in collection and sharing of tissue and data</a:t>
            </a:r>
          </a:p>
          <a:p>
            <a:r>
              <a:rPr lang="en-GB" sz="2400" dirty="0"/>
              <a:t>Development of training related to student research </a:t>
            </a:r>
            <a:r>
              <a:rPr lang="en-GB" sz="2400" dirty="0" smtClean="0"/>
              <a:t>findings</a:t>
            </a:r>
          </a:p>
          <a:p>
            <a:r>
              <a:rPr lang="en-GB" sz="2400" dirty="0" smtClean="0"/>
              <a:t>Volunteer </a:t>
            </a:r>
            <a:r>
              <a:rPr lang="en-GB" sz="2400" dirty="0"/>
              <a:t>recruitment - a targeted recruitment campaign pilot in September aimed at clinicians in the Liverpool region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6654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632015"/>
            <a:ext cx="8052179" cy="679449"/>
          </a:xfrm>
        </p:spPr>
        <p:txBody>
          <a:bodyPr/>
          <a:lstStyle/>
          <a:p>
            <a:r>
              <a:rPr lang="en-GB" dirty="0" smtClean="0"/>
              <a:t>Develop a pro-active, </a:t>
            </a:r>
            <a:br>
              <a:rPr lang="en-GB" dirty="0" smtClean="0"/>
            </a:br>
            <a:r>
              <a:rPr lang="en-GB" dirty="0" smtClean="0"/>
              <a:t>strategically focussed organisation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42196240"/>
              </p:ext>
            </p:extLst>
          </p:nvPr>
        </p:nvGraphicFramePr>
        <p:xfrm>
          <a:off x="320722" y="1884040"/>
          <a:ext cx="850937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362"/>
                <a:gridCol w="2415653"/>
                <a:gridCol w="2374711"/>
                <a:gridCol w="2415653"/>
              </a:tblGrid>
              <a:tr h="2481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Engagement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Ensuring senior management are ambassadors</a:t>
                      </a:r>
                      <a:r>
                        <a:rPr lang="en-GB" sz="1400" baseline="0" dirty="0" smtClean="0"/>
                        <a:t> for our engagement strategy and staff are encouraged to see engagement with external stakeholders as part of their work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HRA executives spending at least 20% of their time engagin</a:t>
                      </a:r>
                      <a:r>
                        <a:rPr lang="en-GB" sz="1400" baseline="0" dirty="0" smtClean="0"/>
                        <a:t>g with external stakeholder groups, managing relationships.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&gt;50% of our people have an opportunity to interact outside their direct HRA role with research community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20% of executives time spent</a:t>
                      </a:r>
                      <a:r>
                        <a:rPr lang="en-GB" sz="1400" i="0" baseline="0" dirty="0" smtClean="0">
                          <a:solidFill>
                            <a:schemeClr val="tx1"/>
                          </a:solidFill>
                        </a:rPr>
                        <a:t> engaging with external stakeholder groups and managing relationships. (Down from 25% in previous quarter) </a:t>
                      </a:r>
                    </a:p>
                    <a:p>
                      <a:r>
                        <a:rPr lang="en-GB" sz="1400" i="0" dirty="0" smtClean="0">
                          <a:solidFill>
                            <a:schemeClr val="tx1"/>
                          </a:solidFill>
                        </a:rPr>
                        <a:t>50% of our</a:t>
                      </a:r>
                      <a:r>
                        <a:rPr lang="en-GB" sz="1400" i="0" baseline="0" dirty="0" smtClean="0">
                          <a:solidFill>
                            <a:schemeClr val="tx1"/>
                          </a:solidFill>
                        </a:rPr>
                        <a:t> people have had an opportunity to interact outside their direct HRA role with research community</a:t>
                      </a:r>
                    </a:p>
                    <a:p>
                      <a:r>
                        <a:rPr lang="en-GB" sz="14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Engagement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Understand better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Stakeholder engagement</a:t>
                      </a:r>
                      <a:r>
                        <a:rPr lang="en-GB" sz="1400" baseline="0" dirty="0" smtClean="0"/>
                        <a:t> survey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Engagement strategy group agreed to develop an engagement strategy for key policy areas (data-driven technology, public involvement, transparency)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44" y="498476"/>
            <a:ext cx="7772400" cy="679449"/>
          </a:xfrm>
        </p:spPr>
        <p:txBody>
          <a:bodyPr/>
          <a:lstStyle/>
          <a:p>
            <a:r>
              <a:rPr lang="en-GB" dirty="0" smtClean="0"/>
              <a:t>Capitalising on technological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3444" y="1800205"/>
            <a:ext cx="8639299" cy="4398714"/>
          </a:xfrm>
        </p:spPr>
        <p:txBody>
          <a:bodyPr/>
          <a:lstStyle/>
          <a:p>
            <a:r>
              <a:rPr lang="en-GB" sz="2400" dirty="0" smtClean="0"/>
              <a:t>Phase 1 </a:t>
            </a:r>
            <a:r>
              <a:rPr lang="en-GB" sz="2400" dirty="0"/>
              <a:t>IRAS </a:t>
            </a:r>
            <a:r>
              <a:rPr lang="en-GB" sz="2400" dirty="0" smtClean="0"/>
              <a:t>CTIMPs development </a:t>
            </a:r>
            <a:r>
              <a:rPr lang="en-GB" sz="2400" dirty="0"/>
              <a:t>progressing at pace with strong user and stakeholder </a:t>
            </a:r>
            <a:r>
              <a:rPr lang="en-GB" sz="2400" dirty="0" smtClean="0"/>
              <a:t>engagement</a:t>
            </a:r>
          </a:p>
          <a:p>
            <a:r>
              <a:rPr lang="en-GB" sz="2400" dirty="0" smtClean="0"/>
              <a:t>Phase 2 business case being drafted, funding required</a:t>
            </a:r>
            <a:endParaRPr lang="en-GB" sz="2400" dirty="0"/>
          </a:p>
          <a:p>
            <a:r>
              <a:rPr lang="en-GB" sz="2400" dirty="0" smtClean="0"/>
              <a:t>Data </a:t>
            </a:r>
            <a:r>
              <a:rPr lang="en-GB" sz="2400" dirty="0"/>
              <a:t>driven technologies - meeting held with </a:t>
            </a:r>
            <a:r>
              <a:rPr lang="en-GB" sz="2400" dirty="0" err="1"/>
              <a:t>Indra</a:t>
            </a:r>
            <a:r>
              <a:rPr lang="en-GB" sz="2400" dirty="0"/>
              <a:t> Joshi (NHS England lead for data-driven tech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IRAS </a:t>
            </a:r>
            <a:r>
              <a:rPr lang="en-GB" sz="2400" dirty="0"/>
              <a:t>e-learning module </a:t>
            </a:r>
            <a:r>
              <a:rPr lang="en-GB" sz="2400" dirty="0" smtClean="0"/>
              <a:t>updated in August to </a:t>
            </a:r>
            <a:r>
              <a:rPr lang="en-GB" sz="2400" dirty="0"/>
              <a:t>include a section about the verification </a:t>
            </a:r>
            <a:r>
              <a:rPr lang="en-GB" sz="2400" dirty="0" smtClean="0"/>
              <a:t>tool</a:t>
            </a:r>
          </a:p>
          <a:p>
            <a:r>
              <a:rPr lang="en-GB" sz="2400" dirty="0" err="1"/>
              <a:t>eConsent</a:t>
            </a:r>
            <a:r>
              <a:rPr lang="en-GB" sz="2400" dirty="0"/>
              <a:t> published and promoted on 20th </a:t>
            </a:r>
            <a:r>
              <a:rPr lang="en-GB" sz="2400" dirty="0" smtClean="0"/>
              <a:t>September</a:t>
            </a:r>
          </a:p>
          <a:p>
            <a:r>
              <a:rPr lang="en-GB" sz="2400" dirty="0"/>
              <a:t>Schedule of Events Cost Attribution Template </a:t>
            </a:r>
            <a:r>
              <a:rPr lang="en-GB" sz="2400" dirty="0" smtClean="0"/>
              <a:t>implemented</a:t>
            </a:r>
          </a:p>
          <a:p>
            <a:r>
              <a:rPr lang="en-GB" sz="2400" dirty="0"/>
              <a:t>IT Infrastructure strategy and roadmap </a:t>
            </a:r>
            <a:r>
              <a:rPr lang="en-GB" sz="2400" dirty="0" smtClean="0"/>
              <a:t>developed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17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95" y="465760"/>
            <a:ext cx="7772400" cy="679449"/>
          </a:xfrm>
        </p:spPr>
        <p:txBody>
          <a:bodyPr/>
          <a:lstStyle/>
          <a:p>
            <a:r>
              <a:rPr lang="en-GB" dirty="0" smtClean="0"/>
              <a:t>Ensuring the HRA is governed</a:t>
            </a:r>
            <a:br>
              <a:rPr lang="en-GB" dirty="0" smtClean="0"/>
            </a:br>
            <a:r>
              <a:rPr lang="en-GB" dirty="0" smtClean="0"/>
              <a:t>effectively and provides value for the tax payer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86699930"/>
              </p:ext>
            </p:extLst>
          </p:nvPr>
        </p:nvGraphicFramePr>
        <p:xfrm>
          <a:off x="320722" y="2364735"/>
          <a:ext cx="8509379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96"/>
                <a:gridCol w="2552131"/>
                <a:gridCol w="2333767"/>
                <a:gridCol w="2224585"/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Cost utilisation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Reduction in the</a:t>
                      </a:r>
                      <a:r>
                        <a:rPr lang="en-GB" sz="1400" baseline="0" dirty="0" smtClean="0"/>
                        <a:t> unit cost of processing each application.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Enhancing the HRA forecasting tools to deliver a balanced I&amp;E position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Improving facilities utilisation and cost effectiveness.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corporate services compare favourable with industry benchmarks.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&gt;5% cost reduction</a:t>
                      </a:r>
                      <a:r>
                        <a:rPr lang="en-GB" sz="1400" baseline="0" dirty="0" smtClean="0"/>
                        <a:t> on 16/17 baseline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Divisional forecasts to be within 4% target range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Achieve 8sqm / desk industry benchmark and work towards 8:10 ratio of desks / </a:t>
                      </a:r>
                      <a:r>
                        <a:rPr lang="en-GB" sz="1400" baseline="0" dirty="0" err="1" smtClean="0"/>
                        <a:t>wte</a:t>
                      </a:r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Costs equal to industry benchmarks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2017/18 outturn</a:t>
                      </a:r>
                      <a:r>
                        <a:rPr lang="en-GB" sz="1400" baseline="0" dirty="0" smtClean="0"/>
                        <a:t> – breakeven.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Forecast costs currently within target range.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Currently 8:07sqm/desk. Subletting Manchester will reduce this to within the benchmark.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Calculations being developed as part of corporate SIP. 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44" y="442010"/>
            <a:ext cx="7772400" cy="679449"/>
          </a:xfrm>
        </p:spPr>
        <p:txBody>
          <a:bodyPr/>
          <a:lstStyle/>
          <a:p>
            <a:r>
              <a:rPr lang="en-GB" dirty="0" smtClean="0"/>
              <a:t>Ensuring the HRA is governed</a:t>
            </a:r>
            <a:br>
              <a:rPr lang="en-GB" dirty="0" smtClean="0"/>
            </a:br>
            <a:r>
              <a:rPr lang="en-GB" dirty="0" smtClean="0"/>
              <a:t>effectively and provides value for the tax payer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21207931"/>
              </p:ext>
            </p:extLst>
          </p:nvPr>
        </p:nvGraphicFramePr>
        <p:xfrm>
          <a:off x="320722" y="2364735"/>
          <a:ext cx="8509379" cy="321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96"/>
                <a:gridCol w="2552131"/>
                <a:gridCol w="2333767"/>
                <a:gridCol w="2224585"/>
              </a:tblGrid>
              <a:tr h="35116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 engagement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Staff engagement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commitment to developing our people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commitment to supporting our people with the IT tools that they need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&gt;80% from annual survey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100% of our eligible</a:t>
                      </a:r>
                      <a:r>
                        <a:rPr lang="en-GB" sz="1400" baseline="0" dirty="0" smtClean="0"/>
                        <a:t> people have had at least one appraisal within a 12 month period.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10% improvement on 2018 staff survey response for IT service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 survey planned</a:t>
                      </a:r>
                      <a:r>
                        <a:rPr lang="en-GB" sz="1400" baseline="0" dirty="0" smtClean="0"/>
                        <a:t> for Qtr4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85% of appraisals completed by September 2018.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Staff survey planned for Qtr4. Detailed response to SOCITM survey to help address immediate concerns where possible.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600" y="3332802"/>
            <a:ext cx="7772400" cy="1194018"/>
          </a:xfrm>
        </p:spPr>
        <p:txBody>
          <a:bodyPr/>
          <a:lstStyle/>
          <a:p>
            <a:r>
              <a:rPr lang="en-GB" dirty="0" smtClean="0"/>
              <a:t>P6 Finance report </a:t>
            </a:r>
            <a:br>
              <a:rPr lang="en-GB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3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1275475"/>
            <a:ext cx="7772400" cy="679449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3875" y="1954924"/>
            <a:ext cx="7839075" cy="37206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28773"/>
              </p:ext>
            </p:extLst>
          </p:nvPr>
        </p:nvGraphicFramePr>
        <p:xfrm>
          <a:off x="523875" y="2401627"/>
          <a:ext cx="821069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003"/>
                <a:gridCol w="3111689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Slides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Executive summary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Strategic update: KPIs, </a:t>
                      </a:r>
                      <a:r>
                        <a:rPr lang="en-GB" baseline="0" dirty="0" smtClean="0"/>
                        <a:t>benefits, and projects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4-16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Operational KPIs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18-26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Finance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Appendix - </a:t>
                      </a:r>
                      <a:r>
                        <a:rPr lang="en-GB" dirty="0" err="1" smtClean="0"/>
                        <a:t>Incl</a:t>
                      </a:r>
                      <a:r>
                        <a:rPr lang="en-GB" dirty="0" smtClean="0"/>
                        <a:t> in papers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HRA Approval</a:t>
                      </a:r>
                      <a:r>
                        <a:rPr lang="en-GB" baseline="0" dirty="0" smtClean="0"/>
                        <a:t> assessment performance report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Appendix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92" y="318117"/>
            <a:ext cx="3637129" cy="487101"/>
          </a:xfrm>
        </p:spPr>
        <p:txBody>
          <a:bodyPr/>
          <a:lstStyle/>
          <a:p>
            <a:r>
              <a:rPr lang="en-GB" sz="2800" dirty="0"/>
              <a:t>Executive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6946010"/>
              </p:ext>
            </p:extLst>
          </p:nvPr>
        </p:nvGraphicFramePr>
        <p:xfrm>
          <a:off x="197892" y="5296394"/>
          <a:ext cx="844113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58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154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Championing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research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Easier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to do research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and strategic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Effective and adds value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Finance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892" y="1311029"/>
            <a:ext cx="4219729" cy="378565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Strategic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Approvals timelines consistently being met for all but </a:t>
            </a:r>
            <a:r>
              <a:rPr lang="en-GB" sz="1600" dirty="0" smtClean="0"/>
              <a:t>non-rec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82% of applicants score our overall service highly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GAfREC implemented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New project set up to consider Sponsor level IG </a:t>
            </a:r>
            <a:r>
              <a:rPr lang="en-GB" sz="1600" dirty="0" smtClean="0"/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Customer Charter published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New IRAS development progressing at </a:t>
            </a:r>
            <a:r>
              <a:rPr lang="en-GB" sz="1600" dirty="0" smtClean="0"/>
              <a:t>pace, GFI approach agreed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Audit and Risk Committee assessment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Transparency </a:t>
            </a:r>
            <a:r>
              <a:rPr lang="en-GB" sz="1600" dirty="0"/>
              <a:t>awareness survey </a:t>
            </a:r>
            <a:r>
              <a:rPr lang="en-GB" sz="1600" dirty="0" smtClean="0"/>
              <a:t>completed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31377" y="1311029"/>
            <a:ext cx="4144134" cy="378565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Strategic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Full research </a:t>
            </a:r>
            <a:r>
              <a:rPr lang="en-GB" sz="1600" dirty="0"/>
              <a:t>systems </a:t>
            </a:r>
            <a:r>
              <a:rPr lang="en-GB" sz="1600" dirty="0" smtClean="0"/>
              <a:t>transformation requires accelerated investment to compete on global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Complex technology, multiple systems and stakeholders, increases delivery risk and potential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Select Committee report on transparency anticipated in Qtr3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Uncertainty around Brexit remains a key strategic priority, service delivery protected whatever the outcome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Budget </a:t>
            </a:r>
            <a:r>
              <a:rPr lang="en-GB" sz="1600" dirty="0" smtClean="0"/>
              <a:t>pressures remain, £150k savings for 2018/19 secured, 2019/20 planning commenced.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90441"/>
              </p:ext>
            </p:extLst>
          </p:nvPr>
        </p:nvGraphicFramePr>
        <p:xfrm>
          <a:off x="3985146" y="434378"/>
          <a:ext cx="28660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Strategic update</a:t>
            </a:r>
            <a:br>
              <a:rPr lang="en-GB" dirty="0" smtClean="0"/>
            </a:br>
            <a:r>
              <a:rPr lang="en-GB" dirty="0" smtClean="0"/>
              <a:t>KPIs, benefits and projects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22" y="410689"/>
            <a:ext cx="7772400" cy="679449"/>
          </a:xfrm>
        </p:spPr>
        <p:txBody>
          <a:bodyPr/>
          <a:lstStyle/>
          <a:p>
            <a:r>
              <a:rPr lang="en-GB" dirty="0" smtClean="0"/>
              <a:t>Championing health and </a:t>
            </a:r>
            <a:br>
              <a:rPr lang="en-GB" dirty="0" smtClean="0"/>
            </a:br>
            <a:r>
              <a:rPr lang="en-GB" dirty="0" smtClean="0"/>
              <a:t>social care research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30801349"/>
              </p:ext>
            </p:extLst>
          </p:nvPr>
        </p:nvGraphicFramePr>
        <p:xfrm>
          <a:off x="457200" y="1878546"/>
          <a:ext cx="8318311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57"/>
                <a:gridCol w="2101755"/>
                <a:gridCol w="2634018"/>
                <a:gridCol w="22518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Transparency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Greater awareness of research</a:t>
                      </a:r>
                      <a:r>
                        <a:rPr lang="en-GB" sz="1400" baseline="0" dirty="0" smtClean="0"/>
                        <a:t> registration, and in turn, increased rates of registration of clinical trials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Increase in awareness of the requirement</a:t>
                      </a:r>
                      <a:r>
                        <a:rPr lang="en-GB" sz="1400" baseline="0" dirty="0" smtClean="0"/>
                        <a:t> to register clinical trials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Increase in registration rate for clinical trials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Survey of awareness and practice closed with 268 responses, around a quarter from researchers – analysis underway to establish baseline for awareness.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Public involvement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Improvement in the number, quality and relevance of descriptions of public involvement in research applications for Approval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Increase</a:t>
                      </a:r>
                      <a:r>
                        <a:rPr lang="en-GB" sz="1400" baseline="0" dirty="0" smtClean="0"/>
                        <a:t> in applications reporting public involvement at ethical review</a:t>
                      </a:r>
                    </a:p>
                    <a:p>
                      <a:r>
                        <a:rPr lang="en-GB" sz="1400" dirty="0" smtClean="0"/>
                        <a:t>Increase in applications which have clearly involved</a:t>
                      </a:r>
                      <a:r>
                        <a:rPr lang="en-GB" sz="1400" baseline="0" dirty="0" smtClean="0"/>
                        <a:t> patients, service users and the public in their development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 test beds signed up.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PIER education items have been delivered at CAG away-day and South Central REC Regional Training Day.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Measures being defined.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7" y="498476"/>
            <a:ext cx="7772400" cy="679449"/>
          </a:xfrm>
        </p:spPr>
        <p:txBody>
          <a:bodyPr/>
          <a:lstStyle/>
          <a:p>
            <a:r>
              <a:rPr lang="en-GB" dirty="0" smtClean="0"/>
              <a:t>Championing health and </a:t>
            </a:r>
            <a:br>
              <a:rPr lang="en-GB" dirty="0" smtClean="0"/>
            </a:br>
            <a:r>
              <a:rPr lang="en-GB" dirty="0" smtClean="0"/>
              <a:t>social care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2197" y="1933050"/>
            <a:ext cx="8523514" cy="3846512"/>
          </a:xfrm>
        </p:spPr>
        <p:txBody>
          <a:bodyPr/>
          <a:lstStyle/>
          <a:p>
            <a:r>
              <a:rPr lang="en-GB" sz="2400" dirty="0" err="1"/>
              <a:t>GAfRECs</a:t>
            </a:r>
            <a:r>
              <a:rPr lang="en-GB" sz="2400" dirty="0"/>
              <a:t> implemented 17 September 2018</a:t>
            </a:r>
          </a:p>
          <a:p>
            <a:r>
              <a:rPr lang="en-GB" sz="2400" dirty="0" smtClean="0"/>
              <a:t>Baseline for clinical trials </a:t>
            </a:r>
            <a:r>
              <a:rPr lang="en-GB" sz="2400" dirty="0"/>
              <a:t>registration </a:t>
            </a:r>
            <a:r>
              <a:rPr lang="en-GB" sz="2400" dirty="0" smtClean="0"/>
              <a:t>rate established</a:t>
            </a:r>
          </a:p>
          <a:p>
            <a:r>
              <a:rPr lang="en-GB" sz="2400" dirty="0" smtClean="0"/>
              <a:t>Baseline for transparency awareness in development</a:t>
            </a:r>
          </a:p>
          <a:p>
            <a:r>
              <a:rPr lang="en-GB" sz="2400" dirty="0" smtClean="0"/>
              <a:t>House of Commons Science </a:t>
            </a:r>
            <a:r>
              <a:rPr lang="en-GB" sz="2400" dirty="0"/>
              <a:t>and Technology </a:t>
            </a:r>
            <a:r>
              <a:rPr lang="en-GB" sz="2400" dirty="0" smtClean="0"/>
              <a:t>Committee  </a:t>
            </a:r>
            <a:r>
              <a:rPr lang="en-GB" sz="2400" dirty="0"/>
              <a:t>published the first of two reports following its inquiry into research </a:t>
            </a:r>
            <a:r>
              <a:rPr lang="en-GB" sz="2400" dirty="0" smtClean="0"/>
              <a:t>integrity. HRA </a:t>
            </a:r>
            <a:r>
              <a:rPr lang="en-GB" sz="2400" dirty="0"/>
              <a:t>gave oral and written evidence</a:t>
            </a:r>
          </a:p>
          <a:p>
            <a:r>
              <a:rPr lang="en-GB" sz="2400" dirty="0" smtClean="0"/>
              <a:t>Customer Charter published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9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22" y="386939"/>
            <a:ext cx="7772400" cy="679449"/>
          </a:xfrm>
        </p:spPr>
        <p:txBody>
          <a:bodyPr/>
          <a:lstStyle/>
          <a:p>
            <a:r>
              <a:rPr lang="en-GB" dirty="0" smtClean="0"/>
              <a:t>Making it easier to conduct </a:t>
            </a:r>
            <a:br>
              <a:rPr lang="en-GB" dirty="0" smtClean="0"/>
            </a:br>
            <a:r>
              <a:rPr lang="en-GB" dirty="0" smtClean="0"/>
              <a:t>high quality research in the UK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3021627"/>
              </p:ext>
            </p:extLst>
          </p:nvPr>
        </p:nvGraphicFramePr>
        <p:xfrm>
          <a:off x="237595" y="2063648"/>
          <a:ext cx="850937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827"/>
                <a:gridCol w="2674961"/>
                <a:gridCol w="1876656"/>
                <a:gridCol w="2749935"/>
              </a:tblGrid>
              <a:tr h="12051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Streamlining</a:t>
                      </a:r>
                      <a:r>
                        <a:rPr lang="en-GB" sz="1400" baseline="0" dirty="0" smtClean="0"/>
                        <a:t> processes for researchers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ability</a:t>
                      </a:r>
                      <a:r>
                        <a:rPr lang="en-GB" sz="1400" baseline="0" dirty="0" smtClean="0"/>
                        <a:t> to predict how long a particular type of application will take to process based on the quality of application and complexity of study.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Percentage</a:t>
                      </a:r>
                      <a:r>
                        <a:rPr lang="en-GB" sz="1400" baseline="0" dirty="0" smtClean="0"/>
                        <a:t> of studies approved within predicted timelines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SIP will provide a more predictable timeline once fully implemented.</a:t>
                      </a:r>
                      <a:r>
                        <a:rPr lang="en-GB" sz="1400" baseline="0" dirty="0" smtClean="0"/>
                        <a:t> Timelines are less variable and more consistent. HRA Approval report provides more analysis (appendix)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Streamlining</a:t>
                      </a:r>
                      <a:r>
                        <a:rPr lang="en-GB" sz="1400" baseline="0" dirty="0" smtClean="0"/>
                        <a:t> processes for researchers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</a:t>
                      </a:r>
                      <a:r>
                        <a:rPr lang="en-GB" sz="1400" baseline="0" dirty="0" smtClean="0"/>
                        <a:t> full elapsed time for a valid application to receive HRA approval from receipt date of original submission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Timelines within target range set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All Approvals timelines met for REC studies. 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Non</a:t>
                      </a:r>
                      <a:r>
                        <a:rPr lang="en-GB" sz="1400" baseline="0" dirty="0" smtClean="0"/>
                        <a:t> REC studies – timelines remain outside 15 day target.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85" y="305939"/>
            <a:ext cx="7772400" cy="679449"/>
          </a:xfrm>
        </p:spPr>
        <p:txBody>
          <a:bodyPr/>
          <a:lstStyle/>
          <a:p>
            <a:r>
              <a:rPr lang="en-GB" dirty="0" smtClean="0"/>
              <a:t>Making it easier to conduct </a:t>
            </a:r>
            <a:br>
              <a:rPr lang="en-GB" dirty="0" smtClean="0"/>
            </a:br>
            <a:r>
              <a:rPr lang="en-GB" dirty="0" smtClean="0"/>
              <a:t>high quality research in the UK</a:t>
            </a:r>
            <a:endParaRPr lang="en-GB" dirty="0"/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78427"/>
              </p:ext>
            </p:extLst>
          </p:nvPr>
        </p:nvGraphicFramePr>
        <p:xfrm>
          <a:off x="309600" y="1538885"/>
          <a:ext cx="4376619" cy="228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39738"/>
              </p:ext>
            </p:extLst>
          </p:nvPr>
        </p:nvGraphicFramePr>
        <p:xfrm>
          <a:off x="4686219" y="1538885"/>
          <a:ext cx="3960000" cy="22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47193"/>
              </p:ext>
            </p:extLst>
          </p:nvPr>
        </p:nvGraphicFramePr>
        <p:xfrm>
          <a:off x="396000" y="3820887"/>
          <a:ext cx="3960000" cy="23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61625"/>
              </p:ext>
            </p:extLst>
          </p:nvPr>
        </p:nvGraphicFramePr>
        <p:xfrm>
          <a:off x="4686219" y="3903086"/>
          <a:ext cx="3960000" cy="226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4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85" y="305939"/>
            <a:ext cx="7772400" cy="679449"/>
          </a:xfrm>
        </p:spPr>
        <p:txBody>
          <a:bodyPr/>
          <a:lstStyle/>
          <a:p>
            <a:r>
              <a:rPr lang="en-GB" dirty="0" smtClean="0"/>
              <a:t>Making it easier to conduct </a:t>
            </a:r>
            <a:br>
              <a:rPr lang="en-GB" dirty="0" smtClean="0"/>
            </a:br>
            <a:r>
              <a:rPr lang="en-GB" dirty="0" smtClean="0"/>
              <a:t>high quality research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6603" y="1705970"/>
            <a:ext cx="8557145" cy="4237630"/>
          </a:xfrm>
        </p:spPr>
        <p:txBody>
          <a:bodyPr/>
          <a:lstStyle/>
          <a:p>
            <a:r>
              <a:rPr lang="en-GB" sz="2400" dirty="0" smtClean="0"/>
              <a:t>Model </a:t>
            </a:r>
            <a:r>
              <a:rPr lang="en-GB" sz="2400" dirty="0"/>
              <a:t>non commercial agreement </a:t>
            </a:r>
            <a:r>
              <a:rPr lang="en-GB" sz="2400" dirty="0" smtClean="0"/>
              <a:t>published</a:t>
            </a:r>
            <a:endParaRPr lang="en-GB" sz="2400" dirty="0"/>
          </a:p>
          <a:p>
            <a:r>
              <a:rPr lang="en-GB" sz="2400" dirty="0" smtClean="0"/>
              <a:t>Integrated process for QC and QA implemented in September</a:t>
            </a:r>
          </a:p>
          <a:p>
            <a:r>
              <a:rPr lang="en-GB" sz="2400" dirty="0"/>
              <a:t>New project set up to consider Sponsor level IG standards, including Data Protection Impact Assessment/risk assessment (DPIA) template </a:t>
            </a:r>
            <a:r>
              <a:rPr lang="en-GB" sz="2400" dirty="0" smtClean="0"/>
              <a:t>guidance</a:t>
            </a:r>
            <a:endParaRPr lang="en-GB" sz="2800" dirty="0"/>
          </a:p>
          <a:p>
            <a:r>
              <a:rPr lang="en-GB" sz="2400" dirty="0"/>
              <a:t>Joint </a:t>
            </a:r>
            <a:r>
              <a:rPr lang="en-GB" sz="2400" dirty="0" smtClean="0"/>
              <a:t>HRA/MHRA </a:t>
            </a:r>
            <a:r>
              <a:rPr lang="en-GB" sz="2400" dirty="0"/>
              <a:t>statement on electronic consent </a:t>
            </a:r>
            <a:r>
              <a:rPr lang="en-GB" sz="2400" dirty="0" smtClean="0"/>
              <a:t>published</a:t>
            </a:r>
          </a:p>
          <a:p>
            <a:r>
              <a:rPr lang="en-GB" sz="2400" dirty="0" smtClean="0"/>
              <a:t>Board agreed work to support social </a:t>
            </a:r>
            <a:r>
              <a:rPr lang="en-GB" sz="2400" dirty="0"/>
              <a:t>c</a:t>
            </a:r>
            <a:r>
              <a:rPr lang="en-GB" sz="2400" dirty="0" smtClean="0"/>
              <a:t>are research through information and training and increased HRA expertise</a:t>
            </a:r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006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_PowerPoint_template_2017_Ju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HRA_PowerPoint_template_2017_July</Template>
  <TotalTime>4240</TotalTime>
  <Words>1216</Words>
  <Application>Microsoft Office PowerPoint</Application>
  <PresentationFormat>On-screen Show (4:3)</PresentationFormat>
  <Paragraphs>197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HRA_PowerPoint_template_2017_July</vt:lpstr>
      <vt:lpstr>PowerPoint Presentation</vt:lpstr>
      <vt:lpstr>Contents</vt:lpstr>
      <vt:lpstr>Executive summary</vt:lpstr>
      <vt:lpstr>Strategic update KPIs, benefits and projects </vt:lpstr>
      <vt:lpstr>Championing health and  social care research</vt:lpstr>
      <vt:lpstr>Championing health and  social care research</vt:lpstr>
      <vt:lpstr>Making it easier to conduct  high quality research in the UK</vt:lpstr>
      <vt:lpstr>Making it easier to conduct  high quality research in the UK</vt:lpstr>
      <vt:lpstr>Making it easier to conduct  high quality research in the UK</vt:lpstr>
      <vt:lpstr>Making it easier to conduct  high quality research in the UK</vt:lpstr>
      <vt:lpstr>Making it easier to conduct  high quality research in the UK</vt:lpstr>
      <vt:lpstr>Making it easier to conduct  high quality research in the UK</vt:lpstr>
      <vt:lpstr>Develop a pro-active,  strategically focussed organisation</vt:lpstr>
      <vt:lpstr>Capitalising on technological developments</vt:lpstr>
      <vt:lpstr>Ensuring the HRA is governed effectively and provides value for the tax payer </vt:lpstr>
      <vt:lpstr>Ensuring the HRA is governed effectively and provides value for the tax payer </vt:lpstr>
      <vt:lpstr>P6 Finance report  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Nadia</dc:creator>
  <cp:lastModifiedBy>Steve Tebbutt</cp:lastModifiedBy>
  <cp:revision>171</cp:revision>
  <cp:lastPrinted>2018-10-30T11:15:07Z</cp:lastPrinted>
  <dcterms:created xsi:type="dcterms:W3CDTF">2017-10-31T11:53:07Z</dcterms:created>
  <dcterms:modified xsi:type="dcterms:W3CDTF">2018-11-15T15:28:25Z</dcterms:modified>
</cp:coreProperties>
</file>