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9"/>
  </p:notesMasterIdLst>
  <p:sldIdLst>
    <p:sldId id="280" r:id="rId3"/>
    <p:sldId id="297" r:id="rId4"/>
    <p:sldId id="306" r:id="rId5"/>
    <p:sldId id="328" r:id="rId6"/>
    <p:sldId id="267" r:id="rId7"/>
    <p:sldId id="30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63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669A0-CA5E-421B-B17F-D007DE658F3B}" type="datetimeFigureOut">
              <a:rPr lang="en-GB" smtClean="0"/>
              <a:pPr/>
              <a:t>15/11/2018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05180-EB18-4F6F-B701-F5667C3CFCDE}" type="slidenum">
              <a:rPr lang="en-GB" smtClean="0"/>
              <a:pPr/>
              <a:t>‹#›</a:t>
            </a:fld>
            <a:endParaRPr lang="en-GB"/>
          </a:p>
        </p:txBody>
      </p:sp>
    </p:spTree>
    <p:extLst>
      <p:ext uri="{BB962C8B-B14F-4D97-AF65-F5344CB8AC3E}">
        <p14:creationId xmlns:p14="http://schemas.microsoft.com/office/powerpoint/2010/main" val="7442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49"/>
            <a:ext cx="9129600" cy="7810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2152320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hite slide suite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30"/>
            <a:ext cx="7559675" cy="900113"/>
          </a:xfrm>
          <a:prstGeom prst="rect">
            <a:avLst/>
          </a:prstGeom>
        </p:spPr>
        <p:txBody>
          <a:bodyPr/>
          <a:lstStyle>
            <a:lvl1pPr algn="l">
              <a:defRPr sz="2800">
                <a:solidFill>
                  <a:srgbClr val="009FBA"/>
                </a:solidFill>
              </a:defRPr>
            </a:lvl1pPr>
          </a:lstStyle>
          <a:p>
            <a:pPr defTabSz="457200" eaLnBrk="0" hangingPunct="0">
              <a:defRPr/>
            </a:pPr>
            <a:endParaRPr lang="en-GB" dirty="0">
              <a:solidFill>
                <a:srgbClr val="2F2B6D"/>
              </a:solidFil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r>
              <a:rPr lang="en-US" sz="2600" b="0" i="0" dirty="0" smtClean="0">
                <a:solidFill>
                  <a:srgbClr val="000000"/>
                </a:solidFill>
                <a:latin typeface="Lucida Grande"/>
                <a:ea typeface="Lucida Grande"/>
                <a:cs typeface="Lucida Grande"/>
              </a:rPr>
              <a:t>NHS 1-Two Column</a:t>
            </a:r>
            <a:endParaRPr lang="en-US" dirty="0"/>
          </a:p>
        </p:txBody>
      </p:sp>
      <p:sp>
        <p:nvSpPr>
          <p:cNvPr id="2" name="Date Placeholder 1"/>
          <p:cNvSpPr>
            <a:spLocks noGrp="1"/>
          </p:cNvSpPr>
          <p:nvPr>
            <p:ph type="dt" sz="half" idx="14"/>
          </p:nvPr>
        </p:nvSpPr>
        <p:spPr>
          <a:xfrm>
            <a:off x="457200" y="6356352"/>
            <a:ext cx="2133600" cy="365125"/>
          </a:xfrm>
          <a:prstGeom prst="rect">
            <a:avLst/>
          </a:prstGeom>
        </p:spPr>
        <p:txBody>
          <a:bodyPr/>
          <a:lstStyle/>
          <a:p>
            <a:pPr defTabSz="457200"/>
            <a:fld id="{0C860F16-C625-C346-9EE9-EBB701C6EF65}" type="datetime3">
              <a:rPr lang="en-GB">
                <a:solidFill>
                  <a:prstClr val="black"/>
                </a:solidFill>
              </a:rPr>
              <a:pPr defTabSz="457200"/>
              <a:t>15 November, 2018</a:t>
            </a:fld>
            <a:endParaRPr lang="en-US" dirty="0">
              <a:solidFill>
                <a:prstClr val="black"/>
              </a:solidFill>
            </a:endParaRPr>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8603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8EAD6407-C298-47B2-BF08-81ECE6944D98}" type="datetimeFigureOut">
              <a:rPr lang="en-GB">
                <a:solidFill>
                  <a:prstClr val="black"/>
                </a:solidFill>
              </a:rPr>
              <a:pPr defTabSz="457200"/>
              <a:t>15/11/2018</a:t>
            </a:fld>
            <a:endParaRPr lang="en-GB">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GB">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4D7DBE22-C498-4806-95A3-5981166CCD11}"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227333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4EE290E-4044-42E8-8436-5F7D567B761C}" type="datetimeFigureOut">
              <a:rPr lang="en-GB" smtClean="0"/>
              <a:pPr/>
              <a:t>15/11/2018</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E9508BF-03E1-407E-9F77-535FF8003D7A}" type="slidenum">
              <a:rPr lang="en-GB" smtClean="0"/>
              <a:pPr/>
              <a:t>‹#›</a:t>
            </a:fld>
            <a:endParaRPr lang="en-GB"/>
          </a:p>
        </p:txBody>
      </p:sp>
    </p:spTree>
    <p:extLst>
      <p:ext uri="{BB962C8B-B14F-4D97-AF65-F5344CB8AC3E}">
        <p14:creationId xmlns:p14="http://schemas.microsoft.com/office/powerpoint/2010/main" val="81954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1591223"/>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4" name="Rectangle 3"/>
          <p:cNvSpPr>
            <a:spLocks noChangeAspect="1"/>
          </p:cNvSpPr>
          <p:nvPr userDrawn="1"/>
        </p:nvSpPr>
        <p:spPr bwMode="hidden">
          <a:xfrm>
            <a:off x="0" y="4565904"/>
            <a:ext cx="1719072" cy="2292096"/>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5" name="Rectangle 4"/>
          <p:cNvSpPr>
            <a:spLocks/>
          </p:cNvSpPr>
          <p:nvPr userDrawn="1"/>
        </p:nvSpPr>
        <p:spPr bwMode="hidden">
          <a:xfrm>
            <a:off x="1719072" y="4565904"/>
            <a:ext cx="7424928" cy="2292096"/>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365124" y="1159933"/>
            <a:ext cx="7058025" cy="1522448"/>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804160"/>
            <a:ext cx="7058025" cy="73152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172958" y="4878855"/>
            <a:ext cx="1374934" cy="1644780"/>
          </a:xfrm>
          <a:prstGeom prst="rect">
            <a:avLst/>
          </a:prstGeom>
        </p:spPr>
      </p:pic>
      <p:sp>
        <p:nvSpPr>
          <p:cNvPr id="8" name="Text Placeholder 7"/>
          <p:cNvSpPr>
            <a:spLocks noGrp="1"/>
          </p:cNvSpPr>
          <p:nvPr>
            <p:ph type="body" sz="quarter" idx="11" hasCustomPrompt="1"/>
          </p:nvPr>
        </p:nvSpPr>
        <p:spPr>
          <a:xfrm>
            <a:off x="365124" y="3657600"/>
            <a:ext cx="7058025" cy="24384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3"/>
          <a:stretch>
            <a:fillRect/>
          </a:stretch>
        </p:blipFill>
        <p:spPr bwMode="black">
          <a:xfrm>
            <a:off x="1867616" y="4877713"/>
            <a:ext cx="1427321" cy="1645920"/>
          </a:xfrm>
          <a:prstGeom prst="rect">
            <a:avLst/>
          </a:prstGeom>
        </p:spPr>
      </p:pic>
      <p:sp>
        <p:nvSpPr>
          <p:cNvPr id="10" name="Footer Placeholder 4"/>
          <p:cNvSpPr txBox="1">
            <a:spLocks/>
          </p:cNvSpPr>
          <p:nvPr userDrawn="1"/>
        </p:nvSpPr>
        <p:spPr>
          <a:xfrm>
            <a:off x="6126163" y="6471051"/>
            <a:ext cx="2652712"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FD2D3"/>
                </a:solidFill>
              </a:rPr>
              <a:t>© </a:t>
            </a:r>
            <a:r>
              <a:rPr lang="is-IS" dirty="0">
                <a:solidFill>
                  <a:srgbClr val="7FD2D3"/>
                </a:solidFill>
              </a:rPr>
              <a:t>2018</a:t>
            </a:r>
            <a:r>
              <a:rPr lang="en-US" dirty="0">
                <a:solidFill>
                  <a:srgbClr val="7FD2D3"/>
                </a:solidFill>
              </a:rPr>
              <a:t> Pegasystems Inc. CONFIDENTIAL</a:t>
            </a:r>
          </a:p>
        </p:txBody>
      </p:sp>
    </p:spTree>
    <p:extLst>
      <p:ext uri="{BB962C8B-B14F-4D97-AF65-F5344CB8AC3E}">
        <p14:creationId xmlns:p14="http://schemas.microsoft.com/office/powerpoint/2010/main" val="18148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4565904"/>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4" name="Rectangle 3"/>
          <p:cNvSpPr>
            <a:spLocks noChangeAspect="1"/>
          </p:cNvSpPr>
          <p:nvPr userDrawn="1"/>
        </p:nvSpPr>
        <p:spPr bwMode="hidden">
          <a:xfrm>
            <a:off x="7424928" y="4565904"/>
            <a:ext cx="1719072" cy="2292096"/>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5" name="Rectangle 4"/>
          <p:cNvSpPr>
            <a:spLocks/>
          </p:cNvSpPr>
          <p:nvPr userDrawn="1"/>
        </p:nvSpPr>
        <p:spPr bwMode="hidden">
          <a:xfrm>
            <a:off x="4" y="4565904"/>
            <a:ext cx="7424927" cy="2292096"/>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stretch>
            <a:fillRect/>
          </a:stretch>
        </p:blipFill>
        <p:spPr bwMode="invGray">
          <a:xfrm>
            <a:off x="7596108" y="4878855"/>
            <a:ext cx="1374934" cy="1644780"/>
          </a:xfrm>
          <a:prstGeom prst="rect">
            <a:avLst/>
          </a:prstGeom>
        </p:spPr>
      </p:pic>
      <p:sp>
        <p:nvSpPr>
          <p:cNvPr id="15" name="Title 1"/>
          <p:cNvSpPr>
            <a:spLocks noGrp="1"/>
          </p:cNvSpPr>
          <p:nvPr>
            <p:ph type="ctrTitle" hasCustomPrompt="1"/>
          </p:nvPr>
        </p:nvSpPr>
        <p:spPr>
          <a:xfrm>
            <a:off x="365125" y="4754883"/>
            <a:ext cx="6766560" cy="918132"/>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5730246"/>
            <a:ext cx="6766560" cy="364927"/>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17" name="Text Placeholder 7"/>
          <p:cNvSpPr>
            <a:spLocks noGrp="1"/>
          </p:cNvSpPr>
          <p:nvPr>
            <p:ph type="body" sz="quarter" idx="11" hasCustomPrompt="1"/>
          </p:nvPr>
        </p:nvSpPr>
        <p:spPr>
          <a:xfrm>
            <a:off x="365125" y="6181344"/>
            <a:ext cx="6766560" cy="24384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9" name="Footer Placeholder 4"/>
          <p:cNvSpPr txBox="1">
            <a:spLocks/>
          </p:cNvSpPr>
          <p:nvPr userDrawn="1"/>
        </p:nvSpPr>
        <p:spPr>
          <a:xfrm>
            <a:off x="365126" y="6470651"/>
            <a:ext cx="2652713" cy="2438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7FD2D3"/>
                </a:solidFill>
              </a:rPr>
              <a:t>© </a:t>
            </a:r>
            <a:r>
              <a:rPr lang="is-IS" dirty="0">
                <a:solidFill>
                  <a:srgbClr val="7FD2D3"/>
                </a:solidFill>
              </a:rPr>
              <a:t>2018</a:t>
            </a:r>
            <a:r>
              <a:rPr lang="en-US" dirty="0">
                <a:solidFill>
                  <a:srgbClr val="7FD2D3"/>
                </a:solidFill>
              </a:rPr>
              <a:t> Pegasystems Inc. CONFIDENTIAL</a:t>
            </a:r>
          </a:p>
        </p:txBody>
      </p:sp>
    </p:spTree>
    <p:extLst>
      <p:ext uri="{BB962C8B-B14F-4D97-AF65-F5344CB8AC3E}">
        <p14:creationId xmlns:p14="http://schemas.microsoft.com/office/powerpoint/2010/main" val="33086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solidFill>
                <a:srgbClr val="FFFFFF"/>
              </a:solidFill>
            </a:endParaRPr>
          </a:p>
        </p:txBody>
      </p:sp>
      <p:sp>
        <p:nvSpPr>
          <p:cNvPr id="2" name="Title 1"/>
          <p:cNvSpPr>
            <a:spLocks noGrp="1"/>
          </p:cNvSpPr>
          <p:nvPr>
            <p:ph type="ctrTitle" hasCustomPrompt="1"/>
          </p:nvPr>
        </p:nvSpPr>
        <p:spPr>
          <a:xfrm>
            <a:off x="365124" y="1464736"/>
            <a:ext cx="7058025" cy="2006541"/>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3593053"/>
            <a:ext cx="7058025" cy="73152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914400"/>
            <a:ext cx="7058025" cy="24384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userDrawn="1"/>
        </p:nvGrpSpPr>
        <p:grpSpPr bwMode="black">
          <a:xfrm>
            <a:off x="172960" y="4878985"/>
            <a:ext cx="1376363" cy="1644651"/>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sp>
        <p:nvSpPr>
          <p:cNvPr id="11" name="Footer Placeholder 4"/>
          <p:cNvSpPr txBox="1">
            <a:spLocks/>
          </p:cNvSpPr>
          <p:nvPr userDrawn="1"/>
        </p:nvSpPr>
        <p:spPr>
          <a:xfrm>
            <a:off x="6126163" y="6471051"/>
            <a:ext cx="2652712"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rPr>
              <a:t>© </a:t>
            </a:r>
            <a:r>
              <a:rPr lang="is-IS" dirty="0">
                <a:solidFill>
                  <a:srgbClr val="FFFFFF"/>
                </a:solidFill>
              </a:rPr>
              <a:t>2018</a:t>
            </a:r>
            <a:r>
              <a:rPr lang="en-US" dirty="0">
                <a:solidFill>
                  <a:srgbClr val="FFFFFF"/>
                </a:solidFill>
              </a:rPr>
              <a:t> Pegasystems Inc. CONFIDENTIAL</a:t>
            </a:r>
          </a:p>
        </p:txBody>
      </p:sp>
    </p:spTree>
    <p:extLst>
      <p:ext uri="{BB962C8B-B14F-4D97-AF65-F5344CB8AC3E}">
        <p14:creationId xmlns:p14="http://schemas.microsoft.com/office/powerpoint/2010/main" val="420551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4443135"/>
            <a:ext cx="7423154" cy="2414868"/>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5" name="Rectangle 4"/>
          <p:cNvSpPr>
            <a:spLocks noChangeAspect="1"/>
          </p:cNvSpPr>
          <p:nvPr userDrawn="1"/>
        </p:nvSpPr>
        <p:spPr bwMode="hidden">
          <a:xfrm>
            <a:off x="7424928" y="2282952"/>
            <a:ext cx="1719072" cy="2292096"/>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365124" y="1159933"/>
            <a:ext cx="7058025" cy="1522448"/>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804160"/>
            <a:ext cx="7058025" cy="73152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3657600"/>
            <a:ext cx="7058025" cy="24384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4" y="2604853"/>
            <a:ext cx="1427321" cy="1645920"/>
          </a:xfrm>
          <a:prstGeom prst="rect">
            <a:avLst/>
          </a:prstGeom>
        </p:spPr>
      </p:pic>
      <p:sp>
        <p:nvSpPr>
          <p:cNvPr id="11" name="Rectangle 10"/>
          <p:cNvSpPr>
            <a:spLocks noChangeAspect="1"/>
          </p:cNvSpPr>
          <p:nvPr userDrawn="1"/>
        </p:nvSpPr>
        <p:spPr bwMode="hidden">
          <a:xfrm>
            <a:off x="7424928" y="4565904"/>
            <a:ext cx="1719072" cy="2292096"/>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14" name="Picture Placeholder 8"/>
          <p:cNvSpPr>
            <a:spLocks noGrp="1" noChangeAspect="1"/>
          </p:cNvSpPr>
          <p:nvPr>
            <p:ph type="pic" sz="quarter" idx="10"/>
          </p:nvPr>
        </p:nvSpPr>
        <p:spPr bwMode="gray">
          <a:xfrm>
            <a:off x="7424928" y="0"/>
            <a:ext cx="1719072" cy="2292096"/>
          </a:xfrm>
          <a:solidFill>
            <a:schemeClr val="accent5"/>
          </a:solidFill>
        </p:spPr>
        <p:txBody>
          <a:bodyPr lIns="182880" tIns="182880" rIns="182880" bIns="182880" anchor="ctr" anchorCtr="0">
            <a:normAutofit/>
          </a:bodyPr>
          <a:lstStyle>
            <a:lvl1pPr marL="0" indent="0" algn="ctr">
              <a:buNone/>
              <a:defRPr sz="800"/>
            </a:lvl1pPr>
          </a:lstStyle>
          <a:p>
            <a:r>
              <a:rPr lang="en-US" dirty="0"/>
              <a:t>Drag picture to placeholder or click icon to add</a:t>
            </a:r>
          </a:p>
        </p:txBody>
      </p:sp>
      <p:grpSp>
        <p:nvGrpSpPr>
          <p:cNvPr id="13" name="Group 12"/>
          <p:cNvGrpSpPr/>
          <p:nvPr userDrawn="1"/>
        </p:nvGrpSpPr>
        <p:grpSpPr bwMode="black">
          <a:xfrm>
            <a:off x="7594688" y="4878985"/>
            <a:ext cx="1376363" cy="1644651"/>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sp>
        <p:nvSpPr>
          <p:cNvPr id="19" name="Footer Placeholder 4"/>
          <p:cNvSpPr txBox="1">
            <a:spLocks/>
          </p:cNvSpPr>
          <p:nvPr userDrawn="1"/>
        </p:nvSpPr>
        <p:spPr>
          <a:xfrm>
            <a:off x="365124" y="6471051"/>
            <a:ext cx="2652712"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8F92AA"/>
                </a:solidFill>
              </a:rPr>
              <a:t>© </a:t>
            </a:r>
            <a:r>
              <a:rPr lang="is-IS" dirty="0">
                <a:solidFill>
                  <a:srgbClr val="8F92AA"/>
                </a:solidFill>
              </a:rPr>
              <a:t>2018</a:t>
            </a:r>
            <a:r>
              <a:rPr lang="en-US" dirty="0">
                <a:solidFill>
                  <a:srgbClr val="8F92AA"/>
                </a:solidFill>
              </a:rPr>
              <a:t> Pegasystems Inc. CONFIDENTIAL</a:t>
            </a:r>
          </a:p>
        </p:txBody>
      </p:sp>
    </p:spTree>
    <p:extLst>
      <p:ext uri="{BB962C8B-B14F-4D97-AF65-F5344CB8AC3E}">
        <p14:creationId xmlns:p14="http://schemas.microsoft.com/office/powerpoint/2010/main" val="198754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 xmlns:a16="http://schemas.microsoft.com/office/drawing/2014/main" id="{2FF903FA-B838-1346-B180-C3CAEBF1074F}"/>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idx="1"/>
          </p:nvPr>
        </p:nvSpPr>
        <p:spPr>
          <a:xfrm>
            <a:off x="365125" y="1464735"/>
            <a:ext cx="7058025"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126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 xmlns:a16="http://schemas.microsoft.com/office/drawing/2014/main" id="{A35E3AB5-C893-E14C-8B40-E7EAC948DD12}"/>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idx="1"/>
          </p:nvPr>
        </p:nvSpPr>
        <p:spPr>
          <a:xfrm>
            <a:off x="365125" y="1464735"/>
            <a:ext cx="7058025"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245531"/>
            <a:ext cx="8413750" cy="48768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Subtitle 2"/>
          <p:cNvSpPr>
            <a:spLocks noGrp="1"/>
          </p:cNvSpPr>
          <p:nvPr>
            <p:ph type="subTitle" idx="13" hasCustomPrompt="1"/>
          </p:nvPr>
        </p:nvSpPr>
        <p:spPr>
          <a:xfrm>
            <a:off x="365125" y="731520"/>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219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 xmlns:a16="http://schemas.microsoft.com/office/drawing/2014/main" id="{30E83597-20A3-A045-8D5C-68EDB4BF4ADC}"/>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5" y="1464735"/>
            <a:ext cx="4024314"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72" y="1464735"/>
            <a:ext cx="4024311"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044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32"/>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3" y="1954928"/>
            <a:ext cx="7839075" cy="37206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16"/>
          <p:cNvSpPr txBox="1">
            <a:spLocks/>
          </p:cNvSpPr>
          <p:nvPr userDrawn="1"/>
        </p:nvSpPr>
        <p:spPr>
          <a:xfrm>
            <a:off x="340058" y="6414720"/>
            <a:ext cx="29238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2" name="TextBox 1"/>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12770105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A96359A4-9422-594C-B231-B402B3C87161}"/>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5" y="1464735"/>
            <a:ext cx="2651760"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464735"/>
            <a:ext cx="2651760"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464735"/>
            <a:ext cx="2651760" cy="4751916"/>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04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8343035F-9BB5-384A-BEFE-AED8EBA87372}"/>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5" y="1464735"/>
            <a:ext cx="5532438"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464735"/>
            <a:ext cx="2652076"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0456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CEAE4DFC-314E-8140-839C-266DE49BB9DF}"/>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6" y="1464735"/>
            <a:ext cx="2652713"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9" y="1464735"/>
            <a:ext cx="5531801"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066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 xmlns:a16="http://schemas.microsoft.com/office/drawing/2014/main" id="{3654C62F-921E-B54C-935F-3ECA7148A8A0}"/>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idx="1"/>
          </p:nvPr>
        </p:nvSpPr>
        <p:spPr>
          <a:xfrm>
            <a:off x="365126" y="1464735"/>
            <a:ext cx="5532438" cy="4751917"/>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245531"/>
            <a:ext cx="8412480" cy="48768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Subtitle 2"/>
          <p:cNvSpPr>
            <a:spLocks noGrp="1"/>
          </p:cNvSpPr>
          <p:nvPr>
            <p:ph type="subTitle" idx="13" hasCustomPrompt="1"/>
          </p:nvPr>
        </p:nvSpPr>
        <p:spPr>
          <a:xfrm>
            <a:off x="365760" y="731520"/>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20008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 xmlns:a16="http://schemas.microsoft.com/office/drawing/2014/main" id="{BBE0A310-1A8F-EA45-A269-E605E12112F6}"/>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idx="1"/>
          </p:nvPr>
        </p:nvSpPr>
        <p:spPr>
          <a:xfrm>
            <a:off x="365125" y="1159933"/>
            <a:ext cx="8413750" cy="5056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245535"/>
            <a:ext cx="8413750" cy="484292"/>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7" name="Subtitle 2"/>
          <p:cNvSpPr>
            <a:spLocks noGrp="1"/>
          </p:cNvSpPr>
          <p:nvPr>
            <p:ph type="subTitle" idx="13" hasCustomPrompt="1"/>
          </p:nvPr>
        </p:nvSpPr>
        <p:spPr>
          <a:xfrm>
            <a:off x="365125" y="731517"/>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8330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B0F196CB-A409-0048-A362-306107136313}"/>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5" y="1159934"/>
            <a:ext cx="4024314"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72" y="1159934"/>
            <a:ext cx="4024311"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243840"/>
            <a:ext cx="8413750" cy="48768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Subtitle 2"/>
          <p:cNvSpPr>
            <a:spLocks noGrp="1"/>
          </p:cNvSpPr>
          <p:nvPr>
            <p:ph type="subTitle" idx="13" hasCustomPrompt="1"/>
          </p:nvPr>
        </p:nvSpPr>
        <p:spPr>
          <a:xfrm>
            <a:off x="365125" y="731519"/>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2117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0CEEDD1D-DEE0-8F45-96F3-41FA24F9FFF7}"/>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Content Placeholder 2"/>
          <p:cNvSpPr>
            <a:spLocks noGrp="1"/>
          </p:cNvSpPr>
          <p:nvPr>
            <p:ph sz="half" idx="1"/>
          </p:nvPr>
        </p:nvSpPr>
        <p:spPr>
          <a:xfrm>
            <a:off x="365125" y="1158240"/>
            <a:ext cx="2651760" cy="5058411"/>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159934"/>
            <a:ext cx="2651760"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159934"/>
            <a:ext cx="2651760" cy="5056716"/>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243840"/>
            <a:ext cx="8413750" cy="48768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9" name="Subtitle 2"/>
          <p:cNvSpPr>
            <a:spLocks noGrp="1"/>
          </p:cNvSpPr>
          <p:nvPr>
            <p:ph type="subTitle" idx="17" hasCustomPrompt="1"/>
          </p:nvPr>
        </p:nvSpPr>
        <p:spPr>
          <a:xfrm>
            <a:off x="365125" y="731519"/>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5076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1159935"/>
            <a:ext cx="5532438" cy="2679700"/>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4023361"/>
            <a:ext cx="5532438" cy="2193291"/>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6512264"/>
            <a:ext cx="685800" cy="264757"/>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57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424928" y="2282952"/>
            <a:ext cx="1719072" cy="2292096"/>
          </a:xfrm>
          <a:prstGeom prst="rect">
            <a:avLst/>
          </a:prstGeom>
        </p:spPr>
      </p:pic>
      <p:sp>
        <p:nvSpPr>
          <p:cNvPr id="7" name="Title 1"/>
          <p:cNvSpPr>
            <a:spLocks noGrp="1"/>
          </p:cNvSpPr>
          <p:nvPr>
            <p:ph type="ctrTitle" hasCustomPrompt="1"/>
          </p:nvPr>
        </p:nvSpPr>
        <p:spPr>
          <a:xfrm>
            <a:off x="365126" y="1159935"/>
            <a:ext cx="5532438" cy="2679700"/>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4023361"/>
            <a:ext cx="5532438" cy="2193291"/>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3"/>
          <a:stretch>
            <a:fillRect/>
          </a:stretch>
        </p:blipFill>
        <p:spPr bwMode="invGray">
          <a:xfrm>
            <a:off x="114300" y="6512264"/>
            <a:ext cx="685800" cy="264757"/>
          </a:xfrm>
          <a:prstGeom prst="rect">
            <a:avLst/>
          </a:prstGeom>
        </p:spPr>
      </p:pic>
      <p:pic>
        <p:nvPicPr>
          <p:cNvPr id="10" name="Picture Placeholder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424928" y="0"/>
            <a:ext cx="1719072" cy="2292096"/>
          </a:xfrm>
          <a:prstGeom prst="rect">
            <a:avLst/>
          </a:prstGeom>
        </p:spPr>
      </p:pic>
      <p:pic>
        <p:nvPicPr>
          <p:cNvPr id="15" name="Picture Placeholder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24928" y="4565904"/>
            <a:ext cx="1719072" cy="2292096"/>
          </a:xfrm>
          <a:prstGeom prst="rect">
            <a:avLst/>
          </a:prstGeom>
        </p:spPr>
      </p:pic>
    </p:spTree>
    <p:extLst>
      <p:ext uri="{BB962C8B-B14F-4D97-AF65-F5344CB8AC3E}">
        <p14:creationId xmlns:p14="http://schemas.microsoft.com/office/powerpoint/2010/main" val="25745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1159935"/>
            <a:ext cx="5532438" cy="2679700"/>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4023361"/>
            <a:ext cx="5532438" cy="2193291"/>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6512264"/>
            <a:ext cx="685800" cy="264757"/>
          </a:xfrm>
          <a:prstGeom prst="rect">
            <a:avLst/>
          </a:prstGeom>
        </p:spPr>
      </p:pic>
      <p:sp>
        <p:nvSpPr>
          <p:cNvPr id="12" name="Picture Placeholder 8"/>
          <p:cNvSpPr>
            <a:spLocks noGrp="1"/>
          </p:cNvSpPr>
          <p:nvPr>
            <p:ph type="pic" sz="quarter" idx="14"/>
          </p:nvPr>
        </p:nvSpPr>
        <p:spPr bwMode="gray">
          <a:xfrm>
            <a:off x="7424928" y="1"/>
            <a:ext cx="1719072" cy="2282952"/>
          </a:xfrm>
          <a:solidFill>
            <a:schemeClr val="accent5"/>
          </a:solidFill>
        </p:spPr>
        <p:txBody>
          <a:bodyPr lIns="91440" rIns="91440" anchor="ctr" anchorCtr="0">
            <a:normAutofit/>
          </a:bodyPr>
          <a:lstStyle>
            <a:lvl1pPr marL="0" indent="0" algn="ctr">
              <a:buNone/>
              <a:defRPr sz="800"/>
            </a:lvl1pPr>
          </a:lstStyle>
          <a:p>
            <a:r>
              <a:rPr lang="en-US" dirty="0"/>
              <a:t>Drag picture to placeholder or click icon to add</a:t>
            </a:r>
          </a:p>
        </p:txBody>
      </p:sp>
      <p:sp>
        <p:nvSpPr>
          <p:cNvPr id="13" name="Picture Placeholder 8"/>
          <p:cNvSpPr>
            <a:spLocks noGrp="1"/>
          </p:cNvSpPr>
          <p:nvPr>
            <p:ph type="pic" sz="quarter" idx="15"/>
          </p:nvPr>
        </p:nvSpPr>
        <p:spPr bwMode="gray">
          <a:xfrm>
            <a:off x="7424928" y="2282955"/>
            <a:ext cx="1719072" cy="2292097"/>
          </a:xfrm>
          <a:solidFill>
            <a:schemeClr val="accent5"/>
          </a:solidFill>
        </p:spPr>
        <p:txBody>
          <a:bodyPr lIns="91440" rIns="91440" anchor="ctr" anchorCtr="0">
            <a:normAutofit/>
          </a:bodyPr>
          <a:lstStyle>
            <a:lvl1pPr marL="0" indent="0" algn="ctr">
              <a:buNone/>
              <a:defRPr sz="800"/>
            </a:lvl1pPr>
          </a:lstStyle>
          <a:p>
            <a:r>
              <a:rPr lang="en-US" dirty="0"/>
              <a:t>Drag picture to placeholder or click icon to add</a:t>
            </a:r>
          </a:p>
        </p:txBody>
      </p:sp>
      <p:sp>
        <p:nvSpPr>
          <p:cNvPr id="14" name="Picture Placeholder 8"/>
          <p:cNvSpPr>
            <a:spLocks noGrp="1"/>
          </p:cNvSpPr>
          <p:nvPr>
            <p:ph type="pic" sz="quarter" idx="16"/>
          </p:nvPr>
        </p:nvSpPr>
        <p:spPr bwMode="gray">
          <a:xfrm>
            <a:off x="7424928" y="4575048"/>
            <a:ext cx="1719072" cy="2282949"/>
          </a:xfrm>
          <a:solidFill>
            <a:schemeClr val="accent5"/>
          </a:solidFill>
        </p:spPr>
        <p:txBody>
          <a:bodyPr lIns="91440" rIns="91440" anchor="ctr" anchorCtr="0">
            <a:normAutofit/>
          </a:bodyPr>
          <a:lstStyle>
            <a:lvl1pPr marL="0" indent="0" algn="ctr">
              <a:buNone/>
              <a:defRPr sz="800"/>
            </a:lvl1pPr>
          </a:lstStyle>
          <a:p>
            <a:r>
              <a:rPr lang="en-US" dirty="0"/>
              <a:t>Drag picture to placeholder or click icon to add</a:t>
            </a:r>
          </a:p>
        </p:txBody>
      </p:sp>
    </p:spTree>
    <p:extLst>
      <p:ext uri="{BB962C8B-B14F-4D97-AF65-F5344CB8AC3E}">
        <p14:creationId xmlns:p14="http://schemas.microsoft.com/office/powerpoint/2010/main" val="24873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6" name="Rectangle 5"/>
          <p:cNvSpPr/>
          <p:nvPr userDrawn="1"/>
        </p:nvSpPr>
        <p:spPr>
          <a:xfrm>
            <a:off x="0" y="2002220"/>
            <a:ext cx="9129600" cy="3657600"/>
          </a:xfrm>
          <a:prstGeom prst="rect">
            <a:avLst/>
          </a:prstGeom>
          <a:solidFill>
            <a:srgbClr val="005EB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7" name="Title 1"/>
          <p:cNvSpPr>
            <a:spLocks noGrp="1"/>
          </p:cNvSpPr>
          <p:nvPr>
            <p:ph type="ctrTitle" hasCustomPrompt="1"/>
          </p:nvPr>
        </p:nvSpPr>
        <p:spPr>
          <a:xfrm>
            <a:off x="678600" y="3362217"/>
            <a:ext cx="7772400" cy="1194019"/>
          </a:xfrm>
          <a:prstGeom prst="rect">
            <a:avLst/>
          </a:prstGeom>
        </p:spPr>
        <p:txBody>
          <a:bodyPr/>
          <a:lstStyle>
            <a:lvl1pPr algn="l">
              <a:defRPr sz="3600" b="1" baseline="0">
                <a:solidFill>
                  <a:schemeClr val="bg1"/>
                </a:solidFill>
              </a:defRPr>
            </a:lvl1pPr>
          </a:lstStyle>
          <a:p>
            <a:r>
              <a:rPr lang="en-US" dirty="0" smtClean="0"/>
              <a:t>This is a divider slide – Arial, 36, Bold</a:t>
            </a:r>
            <a:endParaRPr lang="en-US" dirty="0"/>
          </a:p>
        </p:txBody>
      </p:sp>
      <p:sp>
        <p:nvSpPr>
          <p:cNvPr id="8" name="TextBox 7"/>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1896602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1159933"/>
            <a:ext cx="5532438" cy="12192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userDrawn="1"/>
        </p:nvSpPr>
        <p:spPr bwMode="hidden">
          <a:xfrm>
            <a:off x="-4" y="3883313"/>
            <a:ext cx="9144004" cy="2974688"/>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4" name="Text Placeholder 3"/>
          <p:cNvSpPr>
            <a:spLocks noGrp="1"/>
          </p:cNvSpPr>
          <p:nvPr>
            <p:ph type="body" sz="quarter" idx="10" hasCustomPrompt="1"/>
          </p:nvPr>
        </p:nvSpPr>
        <p:spPr>
          <a:xfrm>
            <a:off x="365292" y="2562808"/>
            <a:ext cx="5532272" cy="12192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pic>
        <p:nvPicPr>
          <p:cNvPr id="19" name="Picture 18"/>
          <p:cNvPicPr>
            <a:picLocks noChangeAspect="1"/>
          </p:cNvPicPr>
          <p:nvPr userDrawn="1"/>
        </p:nvPicPr>
        <p:blipFill>
          <a:blip r:embed="rId2"/>
          <a:stretch>
            <a:fillRect/>
          </a:stretch>
        </p:blipFill>
        <p:spPr bwMode="invGray">
          <a:xfrm>
            <a:off x="133350" y="5598136"/>
            <a:ext cx="2415921" cy="932688"/>
          </a:xfrm>
          <a:prstGeom prst="rect">
            <a:avLst/>
          </a:prstGeom>
        </p:spPr>
      </p:pic>
    </p:spTree>
    <p:extLst>
      <p:ext uri="{BB962C8B-B14F-4D97-AF65-F5344CB8AC3E}">
        <p14:creationId xmlns:p14="http://schemas.microsoft.com/office/powerpoint/2010/main" val="32841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7" y="243840"/>
            <a:ext cx="4024313" cy="916093"/>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userDrawn="1"/>
        </p:nvPicPr>
        <p:blipFill>
          <a:blip r:embed="rId2"/>
          <a:stretch>
            <a:fillRect/>
          </a:stretch>
        </p:blipFill>
        <p:spPr bwMode="invGray">
          <a:xfrm>
            <a:off x="114300" y="6512264"/>
            <a:ext cx="685800" cy="264757"/>
          </a:xfrm>
          <a:prstGeom prst="rect">
            <a:avLst/>
          </a:prstGeom>
        </p:spPr>
      </p:pic>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5" y="1464735"/>
            <a:ext cx="4024312" cy="4751917"/>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4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7" y="243840"/>
            <a:ext cx="4024313" cy="916093"/>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userDrawn="1"/>
        </p:nvGrpSpPr>
        <p:grpSpPr bwMode="invGray">
          <a:xfrm>
            <a:off x="114300" y="6507202"/>
            <a:ext cx="685800" cy="269823"/>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gr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5" y="1464735"/>
            <a:ext cx="4024312"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5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7" y="243840"/>
            <a:ext cx="4024313" cy="916093"/>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6507202"/>
            <a:ext cx="685800" cy="269823"/>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gr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1464735"/>
            <a:ext cx="4024313"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70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7" y="243840"/>
            <a:ext cx="4024313" cy="916093"/>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6507202"/>
            <a:ext cx="685800" cy="269823"/>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gr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5" y="1464735"/>
            <a:ext cx="4024312" cy="4751917"/>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38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7" y="243840"/>
            <a:ext cx="4024313" cy="916093"/>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6507202"/>
            <a:ext cx="685800" cy="269823"/>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F2555"/>
                  </a:solidFill>
                </a:endParaRPr>
              </a:p>
            </p:txBody>
          </p:sp>
        </p:grpSp>
      </p:gr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1464735"/>
            <a:ext cx="4024313"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8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68580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10" name="Freeform 5"/>
          <p:cNvSpPr>
            <a:spLocks noChangeAspect="1"/>
          </p:cNvSpPr>
          <p:nvPr userDrawn="1"/>
        </p:nvSpPr>
        <p:spPr bwMode="hidden">
          <a:xfrm>
            <a:off x="4571996"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2" name="Title 1"/>
          <p:cNvSpPr>
            <a:spLocks noGrp="1"/>
          </p:cNvSpPr>
          <p:nvPr>
            <p:ph type="title" hasCustomPrompt="1"/>
          </p:nvPr>
        </p:nvSpPr>
        <p:spPr>
          <a:xfrm>
            <a:off x="365127" y="243840"/>
            <a:ext cx="4024313" cy="916093"/>
          </a:xfrm>
        </p:spPr>
        <p:txBody>
          <a:bodyPr/>
          <a:lstStyle/>
          <a:p>
            <a:r>
              <a:rPr lang="en-US" dirty="0"/>
              <a:t>Slide title, sentence case</a:t>
            </a:r>
          </a:p>
        </p:txBody>
      </p:sp>
      <p:sp>
        <p:nvSpPr>
          <p:cNvPr id="7" name="Content Placeholder 6"/>
          <p:cNvSpPr>
            <a:spLocks noGrp="1"/>
          </p:cNvSpPr>
          <p:nvPr>
            <p:ph sz="quarter" idx="13"/>
          </p:nvPr>
        </p:nvSpPr>
        <p:spPr>
          <a:xfrm>
            <a:off x="365124" y="1464735"/>
            <a:ext cx="4024314" cy="4751917"/>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bwMode="gray">
          <a:xfrm>
            <a:off x="114300" y="6512266"/>
            <a:ext cx="685800" cy="264759"/>
          </a:xfrm>
          <a:prstGeom prst="rect">
            <a:avLst/>
          </a:prstGeom>
        </p:spPr>
      </p:pic>
      <p:sp>
        <p:nvSpPr>
          <p:cNvPr id="8" name="Content Placeholder 7"/>
          <p:cNvSpPr>
            <a:spLocks noGrp="1"/>
          </p:cNvSpPr>
          <p:nvPr>
            <p:ph sz="quarter" idx="18"/>
          </p:nvPr>
        </p:nvSpPr>
        <p:spPr bwMode="gray">
          <a:xfrm>
            <a:off x="4754572" y="1464735"/>
            <a:ext cx="4024311" cy="4751917"/>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6471051"/>
            <a:ext cx="3703638" cy="243440"/>
          </a:xfrm>
        </p:spPr>
        <p:txBody>
          <a:bodyPr/>
          <a:lstStyle>
            <a:lvl1pPr>
              <a:defRPr>
                <a:solidFill>
                  <a:schemeClr val="bg1"/>
                </a:solidFill>
              </a:defRPr>
            </a:lvl1pPr>
          </a:lstStyle>
          <a:p>
            <a:endParaRPr lang="en-US" dirty="0">
              <a:solidFill>
                <a:srgbClr val="FFFFFF"/>
              </a:solidFill>
            </a:endParaRPr>
          </a:p>
        </p:txBody>
      </p:sp>
      <p:sp>
        <p:nvSpPr>
          <p:cNvPr id="9" name="Slide Number Placeholder 8"/>
          <p:cNvSpPr>
            <a:spLocks noGrp="1"/>
          </p:cNvSpPr>
          <p:nvPr>
            <p:ph type="sldNum" sz="quarter" idx="2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7076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68580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11" name="Freeform 5"/>
          <p:cNvSpPr>
            <a:spLocks noChangeAspect="1"/>
          </p:cNvSpPr>
          <p:nvPr userDrawn="1"/>
        </p:nvSpPr>
        <p:spPr bwMode="hidden">
          <a:xfrm>
            <a:off x="4571996"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2" name="Title 1"/>
          <p:cNvSpPr>
            <a:spLocks noGrp="1"/>
          </p:cNvSpPr>
          <p:nvPr>
            <p:ph type="title" hasCustomPrompt="1"/>
          </p:nvPr>
        </p:nvSpPr>
        <p:spPr>
          <a:xfrm>
            <a:off x="365127" y="243840"/>
            <a:ext cx="4024313" cy="916093"/>
          </a:xfrm>
        </p:spPr>
        <p:txBody>
          <a:bodyPr/>
          <a:lstStyle/>
          <a:p>
            <a:r>
              <a:rPr lang="en-US" dirty="0"/>
              <a:t>Slide title, sentence case</a:t>
            </a:r>
          </a:p>
        </p:txBody>
      </p:sp>
      <p:sp>
        <p:nvSpPr>
          <p:cNvPr id="7" name="Content Placeholder 6"/>
          <p:cNvSpPr>
            <a:spLocks noGrp="1"/>
          </p:cNvSpPr>
          <p:nvPr>
            <p:ph sz="quarter" idx="13"/>
          </p:nvPr>
        </p:nvSpPr>
        <p:spPr>
          <a:xfrm>
            <a:off x="365124" y="1464735"/>
            <a:ext cx="4024314" cy="4751917"/>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72" y="1464735"/>
            <a:ext cx="4024311"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6512266"/>
            <a:ext cx="685800" cy="264759"/>
          </a:xfrm>
          <a:prstGeom prst="rect">
            <a:avLst/>
          </a:prstGeom>
        </p:spPr>
      </p:pic>
      <p:sp>
        <p:nvSpPr>
          <p:cNvPr id="5" name="Footer Placeholder 4"/>
          <p:cNvSpPr>
            <a:spLocks noGrp="1"/>
          </p:cNvSpPr>
          <p:nvPr>
            <p:ph type="ftr" sz="quarter" idx="20"/>
          </p:nvPr>
        </p:nvSpPr>
        <p:spPr>
          <a:xfrm>
            <a:off x="4754563" y="6471051"/>
            <a:ext cx="3703638" cy="243440"/>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2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247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68580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9" name="Freeform 5"/>
          <p:cNvSpPr>
            <a:spLocks noChangeAspect="1"/>
          </p:cNvSpPr>
          <p:nvPr userDrawn="1"/>
        </p:nvSpPr>
        <p:spPr bwMode="hidden">
          <a:xfrm>
            <a:off x="4571996"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2" name="Title 1"/>
          <p:cNvSpPr>
            <a:spLocks noGrp="1"/>
          </p:cNvSpPr>
          <p:nvPr>
            <p:ph type="title" hasCustomPrompt="1"/>
          </p:nvPr>
        </p:nvSpPr>
        <p:spPr>
          <a:xfrm>
            <a:off x="365127" y="243840"/>
            <a:ext cx="4024313" cy="916093"/>
          </a:xfrm>
        </p:spPr>
        <p:txBody>
          <a:bodyPr/>
          <a:lstStyle/>
          <a:p>
            <a:r>
              <a:rPr lang="en-US" dirty="0"/>
              <a:t>Slide title, sentence case</a:t>
            </a:r>
          </a:p>
        </p:txBody>
      </p:sp>
      <p:sp>
        <p:nvSpPr>
          <p:cNvPr id="7" name="Content Placeholder 6"/>
          <p:cNvSpPr>
            <a:spLocks noGrp="1"/>
          </p:cNvSpPr>
          <p:nvPr>
            <p:ph sz="quarter" idx="13"/>
          </p:nvPr>
        </p:nvSpPr>
        <p:spPr>
          <a:xfrm>
            <a:off x="365124" y="1464735"/>
            <a:ext cx="4024314" cy="4751917"/>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72" y="1464735"/>
            <a:ext cx="4024311"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6512266"/>
            <a:ext cx="685800" cy="264759"/>
          </a:xfrm>
          <a:prstGeom prst="rect">
            <a:avLst/>
          </a:prstGeom>
        </p:spPr>
      </p:pic>
      <p:sp>
        <p:nvSpPr>
          <p:cNvPr id="5" name="Footer Placeholder 4"/>
          <p:cNvSpPr>
            <a:spLocks noGrp="1"/>
          </p:cNvSpPr>
          <p:nvPr>
            <p:ph type="ftr" sz="quarter" idx="20"/>
          </p:nvPr>
        </p:nvSpPr>
        <p:spPr>
          <a:xfrm>
            <a:off x="4754563" y="6471051"/>
            <a:ext cx="3703638" cy="243440"/>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2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44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68580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9" name="Freeform 5"/>
          <p:cNvSpPr>
            <a:spLocks noChangeAspect="1"/>
          </p:cNvSpPr>
          <p:nvPr userDrawn="1"/>
        </p:nvSpPr>
        <p:spPr bwMode="hidden">
          <a:xfrm>
            <a:off x="4571996"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2" name="Title 1"/>
          <p:cNvSpPr>
            <a:spLocks noGrp="1"/>
          </p:cNvSpPr>
          <p:nvPr>
            <p:ph type="title" hasCustomPrompt="1"/>
          </p:nvPr>
        </p:nvSpPr>
        <p:spPr>
          <a:xfrm>
            <a:off x="365127" y="243840"/>
            <a:ext cx="4024313" cy="916093"/>
          </a:xfrm>
        </p:spPr>
        <p:txBody>
          <a:bodyPr/>
          <a:lstStyle/>
          <a:p>
            <a:r>
              <a:rPr lang="en-US" dirty="0"/>
              <a:t>Slide title, sentence case</a:t>
            </a:r>
          </a:p>
        </p:txBody>
      </p:sp>
      <p:sp>
        <p:nvSpPr>
          <p:cNvPr id="7" name="Content Placeholder 6"/>
          <p:cNvSpPr>
            <a:spLocks noGrp="1"/>
          </p:cNvSpPr>
          <p:nvPr>
            <p:ph sz="quarter" idx="13"/>
          </p:nvPr>
        </p:nvSpPr>
        <p:spPr>
          <a:xfrm>
            <a:off x="365124" y="1464735"/>
            <a:ext cx="4024314" cy="4751917"/>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71" y="1464735"/>
            <a:ext cx="4024311" cy="4751917"/>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6512266"/>
            <a:ext cx="685800" cy="264759"/>
          </a:xfrm>
          <a:prstGeom prst="rect">
            <a:avLst/>
          </a:prstGeom>
        </p:spPr>
      </p:pic>
      <p:sp>
        <p:nvSpPr>
          <p:cNvPr id="5" name="Footer Placeholder 4"/>
          <p:cNvSpPr>
            <a:spLocks noGrp="1"/>
          </p:cNvSpPr>
          <p:nvPr>
            <p:ph type="ftr" sz="quarter" idx="20"/>
          </p:nvPr>
        </p:nvSpPr>
        <p:spPr>
          <a:xfrm>
            <a:off x="4754563" y="6471051"/>
            <a:ext cx="3703638" cy="243440"/>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2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072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image/graphic">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32"/>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5"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6" name="Content Placeholder 5"/>
          <p:cNvSpPr>
            <a:spLocks noGrp="1"/>
          </p:cNvSpPr>
          <p:nvPr>
            <p:ph sz="quarter" idx="10"/>
          </p:nvPr>
        </p:nvSpPr>
        <p:spPr>
          <a:xfrm>
            <a:off x="457200" y="2097088"/>
            <a:ext cx="7772400" cy="3846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9672039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68580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9" name="Freeform 5"/>
          <p:cNvSpPr>
            <a:spLocks noChangeAspect="1"/>
          </p:cNvSpPr>
          <p:nvPr userDrawn="1"/>
        </p:nvSpPr>
        <p:spPr bwMode="hidden">
          <a:xfrm>
            <a:off x="4571996"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2" name="Title 1"/>
          <p:cNvSpPr>
            <a:spLocks noGrp="1"/>
          </p:cNvSpPr>
          <p:nvPr>
            <p:ph type="title" hasCustomPrompt="1"/>
          </p:nvPr>
        </p:nvSpPr>
        <p:spPr>
          <a:xfrm>
            <a:off x="365127" y="243840"/>
            <a:ext cx="4024313" cy="916093"/>
          </a:xfrm>
        </p:spPr>
        <p:txBody>
          <a:bodyPr/>
          <a:lstStyle/>
          <a:p>
            <a:r>
              <a:rPr lang="en-US" dirty="0"/>
              <a:t>Slide title, sentence case</a:t>
            </a:r>
          </a:p>
        </p:txBody>
      </p:sp>
      <p:sp>
        <p:nvSpPr>
          <p:cNvPr id="7" name="Content Placeholder 6"/>
          <p:cNvSpPr>
            <a:spLocks noGrp="1"/>
          </p:cNvSpPr>
          <p:nvPr>
            <p:ph sz="quarter" idx="13"/>
          </p:nvPr>
        </p:nvSpPr>
        <p:spPr>
          <a:xfrm>
            <a:off x="365124" y="1464735"/>
            <a:ext cx="4024314" cy="4751917"/>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72" y="1464735"/>
            <a:ext cx="4024311" cy="475191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6512266"/>
            <a:ext cx="685800" cy="264759"/>
          </a:xfrm>
          <a:prstGeom prst="rect">
            <a:avLst/>
          </a:prstGeom>
        </p:spPr>
      </p:pic>
      <p:sp>
        <p:nvSpPr>
          <p:cNvPr id="5" name="Footer Placeholder 4"/>
          <p:cNvSpPr>
            <a:spLocks noGrp="1"/>
          </p:cNvSpPr>
          <p:nvPr>
            <p:ph type="ftr" sz="quarter" idx="20"/>
          </p:nvPr>
        </p:nvSpPr>
        <p:spPr>
          <a:xfrm>
            <a:off x="4754563" y="6471051"/>
            <a:ext cx="3703638" cy="243440"/>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21"/>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48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 xmlns:a16="http://schemas.microsoft.com/office/drawing/2014/main" id="{A702E8C3-D9CF-9B4E-968F-D418FA9727CF}"/>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34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 xmlns:a16="http://schemas.microsoft.com/office/drawing/2014/main" id="{65E1BCFB-9656-4E4D-80B7-1E819010A1ED}"/>
              </a:ext>
            </a:extLst>
          </p:cNvPr>
          <p:cNvSpPr>
            <a:spLocks noChangeAspect="1"/>
          </p:cNvSpPr>
          <p:nvPr userDrawn="1"/>
        </p:nvSpPr>
        <p:spPr bwMode="hidden">
          <a:xfrm>
            <a:off x="-4" y="3456599"/>
            <a:ext cx="9144004"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294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2499357"/>
            <a:ext cx="4024313" cy="3717293"/>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201168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solidFill>
                <a:srgbClr val="FFFFFF"/>
              </a:solidFill>
            </a:endParaRPr>
          </a:p>
        </p:txBody>
      </p:sp>
      <p:grpSp>
        <p:nvGrpSpPr>
          <p:cNvPr id="2" name="Group 1"/>
          <p:cNvGrpSpPr>
            <a:grpSpLocks noChangeAspect="1"/>
          </p:cNvGrpSpPr>
          <p:nvPr userDrawn="1"/>
        </p:nvGrpSpPr>
        <p:grpSpPr>
          <a:xfrm>
            <a:off x="0" y="0"/>
            <a:ext cx="1508760" cy="201168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12474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2499357"/>
            <a:ext cx="4024313" cy="3717293"/>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201168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solidFill>
                <a:srgbClr val="FFFFFF"/>
              </a:solidFill>
            </a:endParaRPr>
          </a:p>
        </p:txBody>
      </p:sp>
      <p:grpSp>
        <p:nvGrpSpPr>
          <p:cNvPr id="2" name="Group 1"/>
          <p:cNvGrpSpPr>
            <a:grpSpLocks noChangeAspect="1"/>
          </p:cNvGrpSpPr>
          <p:nvPr userDrawn="1"/>
        </p:nvGrpSpPr>
        <p:grpSpPr>
          <a:xfrm>
            <a:off x="0" y="0"/>
            <a:ext cx="1508760" cy="201168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7793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2499357"/>
            <a:ext cx="4024313" cy="3717293"/>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201168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solidFill>
                <a:srgbClr val="FFFFFF"/>
              </a:solidFill>
            </a:endParaRPr>
          </a:p>
        </p:txBody>
      </p:sp>
      <p:grpSp>
        <p:nvGrpSpPr>
          <p:cNvPr id="2" name="Group 1"/>
          <p:cNvGrpSpPr>
            <a:grpSpLocks noChangeAspect="1"/>
          </p:cNvGrpSpPr>
          <p:nvPr userDrawn="1"/>
        </p:nvGrpSpPr>
        <p:grpSpPr>
          <a:xfrm>
            <a:off x="0" y="0"/>
            <a:ext cx="1508760" cy="201168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170790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5177479"/>
            <a:ext cx="4572004" cy="1680524"/>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endParaRPr lang="en-US" sz="1200" kern="0" dirty="0">
              <a:solidFill>
                <a:srgbClr val="FFFFFF"/>
              </a:solidFill>
            </a:endParaRPr>
          </a:p>
        </p:txBody>
      </p:sp>
      <p:sp>
        <p:nvSpPr>
          <p:cNvPr id="9" name="Picture Placeholder 8"/>
          <p:cNvSpPr>
            <a:spLocks noGrp="1"/>
          </p:cNvSpPr>
          <p:nvPr>
            <p:ph type="pic" sz="quarter" idx="14"/>
          </p:nvPr>
        </p:nvSpPr>
        <p:spPr bwMode="gray">
          <a:xfrm>
            <a:off x="4572000" y="0"/>
            <a:ext cx="4572000" cy="68580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4" name="Footer Placeholder 3"/>
          <p:cNvSpPr>
            <a:spLocks noGrp="1"/>
          </p:cNvSpPr>
          <p:nvPr>
            <p:ph type="ftr" sz="quarter" idx="16"/>
          </p:nvPr>
        </p:nvSpPr>
        <p:spPr>
          <a:xfrm>
            <a:off x="4754563" y="6471051"/>
            <a:ext cx="3703638" cy="243440"/>
          </a:xfrm>
        </p:spPr>
        <p:txBody>
          <a:bodyPr/>
          <a:lstStyle/>
          <a:p>
            <a:endParaRPr lang="en-US" dirty="0">
              <a:solidFill>
                <a:srgbClr val="FFFFFF"/>
              </a:solidFill>
            </a:endParaRPr>
          </a:p>
        </p:txBody>
      </p:sp>
      <p:sp>
        <p:nvSpPr>
          <p:cNvPr id="5" name="Slide Number Placeholder 4"/>
          <p:cNvSpPr>
            <a:spLocks noGrp="1"/>
          </p:cNvSpPr>
          <p:nvPr>
            <p:ph type="sldNum" sz="quarter" idx="17"/>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8"/>
          </p:nvPr>
        </p:nvSpPr>
        <p:spPr>
          <a:xfrm>
            <a:off x="365127" y="2499357"/>
            <a:ext cx="4024313" cy="3717293"/>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201168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solidFill>
                <a:srgbClr val="FFFFFF"/>
              </a:solidFill>
            </a:endParaRPr>
          </a:p>
        </p:txBody>
      </p:sp>
      <p:grpSp>
        <p:nvGrpSpPr>
          <p:cNvPr id="2" name="Group 1"/>
          <p:cNvGrpSpPr>
            <a:grpSpLocks noChangeAspect="1"/>
          </p:cNvGrpSpPr>
          <p:nvPr userDrawn="1"/>
        </p:nvGrpSpPr>
        <p:grpSpPr>
          <a:xfrm>
            <a:off x="0" y="0"/>
            <a:ext cx="1508760" cy="201168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42724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3883313"/>
            <a:ext cx="9144004" cy="2974688"/>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algn="ctr">
              <a:defRPr/>
            </a:pPr>
            <a:endParaRPr lang="en-US" sz="1200" kern="0" dirty="0">
              <a:solidFill>
                <a:srgbClr val="FFFFFF"/>
              </a:solidFill>
            </a:endParaRPr>
          </a:p>
        </p:txBody>
      </p:sp>
      <p:pic>
        <p:nvPicPr>
          <p:cNvPr id="6" name="Picture 5"/>
          <p:cNvPicPr>
            <a:picLocks noChangeAspect="1"/>
          </p:cNvPicPr>
          <p:nvPr userDrawn="1"/>
        </p:nvPicPr>
        <p:blipFill>
          <a:blip r:embed="rId2"/>
          <a:stretch>
            <a:fillRect/>
          </a:stretch>
        </p:blipFill>
        <p:spPr bwMode="invGray">
          <a:xfrm>
            <a:off x="3246438" y="914400"/>
            <a:ext cx="2651124" cy="3617424"/>
          </a:xfrm>
          <a:prstGeom prst="rect">
            <a:avLst/>
          </a:prstGeom>
        </p:spPr>
      </p:pic>
    </p:spTree>
    <p:extLst>
      <p:ext uri="{BB962C8B-B14F-4D97-AF65-F5344CB8AC3E}">
        <p14:creationId xmlns:p14="http://schemas.microsoft.com/office/powerpoint/2010/main" val="206031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464735"/>
            <a:ext cx="7058025"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905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464735"/>
            <a:ext cx="7058025"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245531"/>
            <a:ext cx="8413750" cy="48768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Subtitle 2"/>
          <p:cNvSpPr>
            <a:spLocks noGrp="1"/>
          </p:cNvSpPr>
          <p:nvPr>
            <p:ph type="subTitle" idx="13" hasCustomPrompt="1"/>
          </p:nvPr>
        </p:nvSpPr>
        <p:spPr>
          <a:xfrm>
            <a:off x="365125" y="731520"/>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212257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8"/>
            <a:ext cx="4619297" cy="3720663"/>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21" y="1954215"/>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
        <p:nvSpPr>
          <p:cNvPr id="5" name="Title 1"/>
          <p:cNvSpPr>
            <a:spLocks noGrp="1"/>
          </p:cNvSpPr>
          <p:nvPr>
            <p:ph type="ctrTitle" hasCustomPrompt="1"/>
          </p:nvPr>
        </p:nvSpPr>
        <p:spPr>
          <a:xfrm>
            <a:off x="457200" y="1177932"/>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6"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20996157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464735"/>
            <a:ext cx="4024314"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72" y="1464735"/>
            <a:ext cx="4024311"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610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464735"/>
            <a:ext cx="2651760"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464735"/>
            <a:ext cx="2651760"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464735"/>
            <a:ext cx="2651760" cy="4751916"/>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384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464735"/>
            <a:ext cx="5532438"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464735"/>
            <a:ext cx="2652076"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412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6" y="1464735"/>
            <a:ext cx="2652713"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9" y="1464735"/>
            <a:ext cx="5531801" cy="47519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0051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59933"/>
            <a:ext cx="8413750" cy="5056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245535"/>
            <a:ext cx="8413750" cy="484292"/>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7" name="Subtitle 2"/>
          <p:cNvSpPr>
            <a:spLocks noGrp="1"/>
          </p:cNvSpPr>
          <p:nvPr>
            <p:ph type="subTitle" idx="13" hasCustomPrompt="1"/>
          </p:nvPr>
        </p:nvSpPr>
        <p:spPr>
          <a:xfrm>
            <a:off x="365125" y="731517"/>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94870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59934"/>
            <a:ext cx="4024314"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72" y="1159934"/>
            <a:ext cx="4024311"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243840"/>
            <a:ext cx="8413750" cy="48768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8" name="Subtitle 2"/>
          <p:cNvSpPr>
            <a:spLocks noGrp="1"/>
          </p:cNvSpPr>
          <p:nvPr>
            <p:ph type="subTitle" idx="13" hasCustomPrompt="1"/>
          </p:nvPr>
        </p:nvSpPr>
        <p:spPr>
          <a:xfrm>
            <a:off x="365125" y="731519"/>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223480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58240"/>
            <a:ext cx="2651760" cy="5058411"/>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159934"/>
            <a:ext cx="2651760" cy="5056716"/>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159934"/>
            <a:ext cx="2651760" cy="5056716"/>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243840"/>
            <a:ext cx="8413750" cy="48768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solidFill>
                <a:srgbClr val="FFFFFF"/>
              </a:solidFill>
            </a:endParaRPr>
          </a:p>
        </p:txBody>
      </p:sp>
      <p:sp>
        <p:nvSpPr>
          <p:cNvPr id="8" name="Slide Number Placeholder 7"/>
          <p:cNvSpPr>
            <a:spLocks noGrp="1"/>
          </p:cNvSpPr>
          <p:nvPr>
            <p:ph type="sldNum" sz="quarter" idx="16"/>
          </p:nvPr>
        </p:nvSpPr>
        <p:spPr/>
        <p:txBody>
          <a:bodyPr/>
          <a:lstStyle/>
          <a:p>
            <a:fld id="{94C005EB-05AB-4350-8862-D44178390B49}" type="slidenum">
              <a:rPr lang="en-US" smtClean="0">
                <a:solidFill>
                  <a:srgbClr val="FFFFFF"/>
                </a:solidFill>
              </a:rPr>
              <a:pPr/>
              <a:t>‹#›</a:t>
            </a:fld>
            <a:endParaRPr lang="en-US" dirty="0">
              <a:solidFill>
                <a:srgbClr val="FFFFFF"/>
              </a:solidFill>
            </a:endParaRPr>
          </a:p>
        </p:txBody>
      </p:sp>
      <p:sp>
        <p:nvSpPr>
          <p:cNvPr id="9" name="Subtitle 2"/>
          <p:cNvSpPr>
            <a:spLocks noGrp="1"/>
          </p:cNvSpPr>
          <p:nvPr>
            <p:ph type="subTitle" idx="17" hasCustomPrompt="1"/>
          </p:nvPr>
        </p:nvSpPr>
        <p:spPr>
          <a:xfrm>
            <a:off x="365125" y="731519"/>
            <a:ext cx="8413116" cy="4267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2150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800" b="1" baseline="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3" y="2619377"/>
            <a:ext cx="7839075" cy="2457451"/>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ctrTitle" hasCustomPrompt="1"/>
          </p:nvPr>
        </p:nvSpPr>
        <p:spPr>
          <a:xfrm>
            <a:off x="457200" y="1177932"/>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6"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25351808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96" y="2638425"/>
            <a:ext cx="3451225" cy="2457451"/>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
        <p:nvSpPr>
          <p:cNvPr id="6"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800" b="1" baseline="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10" name="Text Placeholder 7"/>
          <p:cNvSpPr>
            <a:spLocks noGrp="1"/>
          </p:cNvSpPr>
          <p:nvPr>
            <p:ph type="body" sz="quarter" idx="13" hasCustomPrompt="1"/>
          </p:nvPr>
        </p:nvSpPr>
        <p:spPr>
          <a:xfrm>
            <a:off x="457201" y="2619377"/>
            <a:ext cx="4686300" cy="2457451"/>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
          <p:cNvSpPr>
            <a:spLocks noGrp="1"/>
          </p:cNvSpPr>
          <p:nvPr>
            <p:ph type="ctrTitle" hasCustomPrompt="1"/>
          </p:nvPr>
        </p:nvSpPr>
        <p:spPr>
          <a:xfrm>
            <a:off x="457200" y="1177932"/>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
        <p:nvSpPr>
          <p:cNvPr id="8"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Tree>
    <p:extLst>
      <p:ext uri="{BB962C8B-B14F-4D97-AF65-F5344CB8AC3E}">
        <p14:creationId xmlns:p14="http://schemas.microsoft.com/office/powerpoint/2010/main" val="8082216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
        <p:nvSpPr>
          <p:cNvPr id="2" name="Footer Placeholder 16"/>
          <p:cNvSpPr txBox="1">
            <a:spLocks/>
          </p:cNvSpPr>
          <p:nvPr userDrawn="1"/>
        </p:nvSpPr>
        <p:spPr>
          <a:xfrm>
            <a:off x="340057" y="6414720"/>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prstClr val="black"/>
                </a:solidFill>
              </a:rPr>
              <a:t>www.hra.nhs.uk | </a:t>
            </a:r>
            <a:r>
              <a:rPr lang="en-GB" sz="1400" b="1" dirty="0">
                <a:solidFill>
                  <a:prstClr val="black"/>
                </a:solidFill>
              </a:rPr>
              <a:t>@HRA_Latest </a:t>
            </a:r>
            <a:r>
              <a:rPr lang="en-GB" sz="1400" b="1" dirty="0" smtClean="0">
                <a:solidFill>
                  <a:prstClr val="black"/>
                </a:solidFill>
              </a:rPr>
              <a:t> </a:t>
            </a:r>
          </a:p>
        </p:txBody>
      </p:sp>
      <p:sp>
        <p:nvSpPr>
          <p:cNvPr id="5" name="TextBox 4"/>
          <p:cNvSpPr txBox="1"/>
          <p:nvPr userDrawn="1"/>
        </p:nvSpPr>
        <p:spPr>
          <a:xfrm>
            <a:off x="4000500" y="6377836"/>
            <a:ext cx="4940300" cy="677108"/>
          </a:xfrm>
          <a:prstGeom prst="rect">
            <a:avLst/>
          </a:prstGeom>
          <a:noFill/>
        </p:spPr>
        <p:txBody>
          <a:bodyPr wrap="square" rtlCol="0">
            <a:spAutoFit/>
          </a:bodyPr>
          <a:lstStyle/>
          <a:p>
            <a:pPr defTabSz="457200">
              <a:defRPr/>
            </a:pPr>
            <a:r>
              <a:rPr lang="en-US" sz="1000" dirty="0">
                <a:solidFill>
                  <a:prstClr val="black"/>
                </a:solidFill>
              </a:rPr>
              <a:t>This presentation is designed to provide general information only. Our website terms and conditions apply </a:t>
            </a:r>
            <a:r>
              <a:rPr lang="en-US" sz="1000" u="sng" dirty="0">
                <a:solidFill>
                  <a:prstClr val="black"/>
                </a:solidFill>
                <a:hlinkClick r:id="rId2"/>
              </a:rPr>
              <a:t>www.hra.nhs.uk</a:t>
            </a:r>
            <a:endParaRPr lang="en-GB" sz="1000" dirty="0">
              <a:solidFill>
                <a:prstClr val="black"/>
              </a:solidFill>
            </a:endParaRPr>
          </a:p>
          <a:p>
            <a:pPr defTabSz="457200"/>
            <a:endParaRPr lang="en-GB" dirty="0">
              <a:solidFill>
                <a:prstClr val="black"/>
              </a:solidFill>
            </a:endParaRPr>
          </a:p>
        </p:txBody>
      </p:sp>
    </p:spTree>
    <p:extLst>
      <p:ext uri="{BB962C8B-B14F-4D97-AF65-F5344CB8AC3E}">
        <p14:creationId xmlns:p14="http://schemas.microsoft.com/office/powerpoint/2010/main" val="367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fld id="{8EAD6407-C298-47B2-BF08-81ECE6944D98}" type="datetimeFigureOut">
              <a:rPr lang="en-GB">
                <a:solidFill>
                  <a:prstClr val="black"/>
                </a:solidFill>
              </a:rPr>
              <a:pPr defTabSz="457200"/>
              <a:t>15/11/2018</a:t>
            </a:fld>
            <a:endParaRPr lang="en-GB">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GB">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4D7DBE22-C498-4806-95A3-5981166CCD11}"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322171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27380"/>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5" name="Picture 4" descr="G:\Shared Drive\Communications\5. Resources\Brand\Logo\NHS Health Research Authority RGB Blue.jpg"/>
          <p:cNvPicPr/>
          <p:nvPr/>
        </p:nvPicPr>
        <p:blipFill rotWithShape="1">
          <a:blip r:embed="rId14" cstate="print">
            <a:extLst>
              <a:ext uri="{28A0092B-C50C-407E-A947-70E740481C1C}">
                <a14:useLocalDpi xmlns:a14="http://schemas.microsoft.com/office/drawing/2010/main" val="0"/>
              </a:ext>
            </a:extLst>
          </a:blip>
          <a:srcRect b="18617"/>
          <a:stretch/>
        </p:blipFill>
        <p:spPr bwMode="auto">
          <a:xfrm>
            <a:off x="5184140" y="0"/>
            <a:ext cx="3959860" cy="1457325"/>
          </a:xfrm>
          <a:prstGeom prst="rect">
            <a:avLst/>
          </a:prstGeom>
          <a:noFill/>
          <a:ln>
            <a:noFill/>
          </a:ln>
          <a:extLst>
            <a:ext uri="{53640926-AAD7-44D8-BBD7-CCE9431645EC}">
              <a14:shadowObscured xmlns:a14="http://schemas.microsoft.com/office/drawing/2010/main"/>
            </a:ext>
          </a:extLst>
        </p:spPr>
      </p:pic>
      <p:cxnSp>
        <p:nvCxnSpPr>
          <p:cNvPr id="4" name="Straight Connector 3"/>
          <p:cNvCxnSpPr/>
          <p:nvPr/>
        </p:nvCxnSpPr>
        <p:spPr>
          <a:xfrm>
            <a:off x="0" y="6227379"/>
            <a:ext cx="9144000" cy="0"/>
          </a:xfrm>
          <a:prstGeom prst="line">
            <a:avLst/>
          </a:prstGeom>
          <a:ln w="76200">
            <a:solidFill>
              <a:srgbClr val="005EB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965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2" r:id="rId10"/>
    <p:sldLayoutId id="2147483673" r:id="rId11"/>
    <p:sldLayoutId id="2147483675"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6431280"/>
            <a:ext cx="8229600" cy="42672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grpSp>
        <p:nvGrpSpPr>
          <p:cNvPr id="8" name="Group 7"/>
          <p:cNvGrpSpPr/>
          <p:nvPr userDrawn="1"/>
        </p:nvGrpSpPr>
        <p:grpSpPr>
          <a:xfrm>
            <a:off x="0" y="6431280"/>
            <a:ext cx="914400" cy="42672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1" name="Picture 10"/>
            <p:cNvPicPr>
              <a:picLocks noChangeAspect="1"/>
            </p:cNvPicPr>
            <p:nvPr userDrawn="1"/>
          </p:nvPicPr>
          <p:blipFill>
            <a:blip r:embed="rId46"/>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243840"/>
            <a:ext cx="8413750" cy="9144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7" y="1463040"/>
            <a:ext cx="8413749" cy="47548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5" y="6471051"/>
            <a:ext cx="7360287" cy="243440"/>
          </a:xfrm>
          <a:prstGeom prst="rect">
            <a:avLst/>
          </a:prstGeom>
        </p:spPr>
        <p:txBody>
          <a:bodyPr vert="horz" lIns="0" tIns="0" rIns="0" bIns="0" rtlCol="0" anchor="b" anchorCtr="0"/>
          <a:lstStyle>
            <a:lvl1pPr algn="r">
              <a:defRPr sz="600">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8458200" y="6471051"/>
            <a:ext cx="320040" cy="24344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42072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16" userDrawn="1">
          <p15:clr>
            <a:srgbClr val="F26B43"/>
          </p15:clr>
        </p15:guide>
        <p15:guide id="2" pos="230" userDrawn="1">
          <p15:clr>
            <a:srgbClr val="F26B43"/>
          </p15:clr>
        </p15:guide>
        <p15:guide id="3" orient="horz" pos="54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Transformation Programme Report - SIP and Research Systems Programme (RSP) – September 2018</a:t>
            </a:r>
            <a:endParaRPr lang="en-GB" sz="2400" dirty="0"/>
          </a:p>
        </p:txBody>
      </p:sp>
      <p:sp>
        <p:nvSpPr>
          <p:cNvPr id="3" name="Text Placeholder 2"/>
          <p:cNvSpPr>
            <a:spLocks noGrp="1"/>
          </p:cNvSpPr>
          <p:nvPr>
            <p:ph type="body" sz="quarter" idx="13"/>
          </p:nvPr>
        </p:nvSpPr>
        <p:spPr>
          <a:xfrm>
            <a:off x="457203" y="2516652"/>
            <a:ext cx="7839075" cy="3720663"/>
          </a:xfrm>
        </p:spPr>
        <p:txBody>
          <a:bodyPr/>
          <a:lstStyle/>
          <a:p>
            <a:r>
              <a:rPr lang="en-GB" dirty="0" smtClean="0"/>
              <a:t>Overview</a:t>
            </a:r>
          </a:p>
          <a:p>
            <a:r>
              <a:rPr lang="en-GB" dirty="0" smtClean="0"/>
              <a:t>Headlines</a:t>
            </a:r>
          </a:p>
          <a:p>
            <a:r>
              <a:rPr lang="en-GB" dirty="0" smtClean="0"/>
              <a:t>RSP – Progress Overview</a:t>
            </a:r>
          </a:p>
          <a:p>
            <a:r>
              <a:rPr lang="en-GB" dirty="0" smtClean="0"/>
              <a:t>General progress report </a:t>
            </a:r>
          </a:p>
          <a:p>
            <a:r>
              <a:rPr lang="en-GB" dirty="0" smtClean="0"/>
              <a:t>High level plan</a:t>
            </a:r>
            <a:endParaRPr lang="en-GB" i="1" dirty="0" smtClean="0"/>
          </a:p>
          <a:p>
            <a:r>
              <a:rPr lang="en-GB" dirty="0" smtClean="0"/>
              <a:t>Key risks</a:t>
            </a:r>
          </a:p>
          <a:p>
            <a:endParaRPr lang="en-GB" dirty="0"/>
          </a:p>
          <a:p>
            <a:pPr marL="0" indent="0">
              <a:buNone/>
            </a:pPr>
            <a:r>
              <a:rPr lang="en-GB" sz="2000" i="1" dirty="0" smtClean="0"/>
              <a:t>Please note separate benefits presentation to follow</a:t>
            </a:r>
          </a:p>
        </p:txBody>
      </p:sp>
    </p:spTree>
    <p:extLst>
      <p:ext uri="{BB962C8B-B14F-4D97-AF65-F5344CB8AC3E}">
        <p14:creationId xmlns:p14="http://schemas.microsoft.com/office/powerpoint/2010/main" val="274583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a:xfrm>
            <a:off x="436442" y="1988844"/>
            <a:ext cx="7839075" cy="3720663"/>
          </a:xfrm>
        </p:spPr>
        <p:txBody>
          <a:bodyPr/>
          <a:lstStyle/>
          <a:p>
            <a:r>
              <a:rPr lang="en-GB" sz="1600" dirty="0" smtClean="0"/>
              <a:t>Primary focus remains on </a:t>
            </a:r>
            <a:r>
              <a:rPr lang="en-GB" sz="1600" dirty="0"/>
              <a:t>process </a:t>
            </a:r>
            <a:r>
              <a:rPr lang="en-GB" sz="1600" dirty="0" smtClean="0"/>
              <a:t>improvements, though KPI’s indicate that benefits are being realised (contained in 17/18 performance report)</a:t>
            </a:r>
            <a:endParaRPr lang="en-GB" sz="1600" dirty="0"/>
          </a:p>
          <a:p>
            <a:pPr marL="0" indent="0">
              <a:buNone/>
            </a:pPr>
            <a:endParaRPr lang="en-GB" sz="1600" dirty="0"/>
          </a:p>
        </p:txBody>
      </p:sp>
      <p:grpSp>
        <p:nvGrpSpPr>
          <p:cNvPr id="11" name="Group 10"/>
          <p:cNvGrpSpPr/>
          <p:nvPr/>
        </p:nvGrpSpPr>
        <p:grpSpPr>
          <a:xfrm>
            <a:off x="467544" y="2993529"/>
            <a:ext cx="8568952" cy="3086057"/>
            <a:chOff x="467544" y="3047943"/>
            <a:chExt cx="8568952" cy="3045353"/>
          </a:xfrm>
        </p:grpSpPr>
        <p:sp>
          <p:nvSpPr>
            <p:cNvPr id="5" name="Rectangle 4"/>
            <p:cNvSpPr/>
            <p:nvPr/>
          </p:nvSpPr>
          <p:spPr>
            <a:xfrm>
              <a:off x="467544" y="3053700"/>
              <a:ext cx="1656184" cy="30395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 Improvements</a:t>
              </a:r>
              <a:endParaRPr lang="en-GB" dirty="0"/>
            </a:p>
          </p:txBody>
        </p:sp>
        <p:sp>
          <p:nvSpPr>
            <p:cNvPr id="6" name="Rectangle 5"/>
            <p:cNvSpPr/>
            <p:nvPr/>
          </p:nvSpPr>
          <p:spPr>
            <a:xfrm>
              <a:off x="2339752" y="3053700"/>
              <a:ext cx="2016224" cy="138341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Better service </a:t>
              </a:r>
              <a:endParaRPr lang="en-GB" dirty="0"/>
            </a:p>
          </p:txBody>
        </p:sp>
        <p:sp>
          <p:nvSpPr>
            <p:cNvPr id="7" name="Rectangle 6"/>
            <p:cNvSpPr/>
            <p:nvPr/>
          </p:nvSpPr>
          <p:spPr>
            <a:xfrm>
              <a:off x="2342758" y="4650602"/>
              <a:ext cx="2013217" cy="141852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Reduced Costs</a:t>
              </a:r>
              <a:endParaRPr lang="en-GB" dirty="0"/>
            </a:p>
          </p:txBody>
        </p:sp>
        <p:sp>
          <p:nvSpPr>
            <p:cNvPr id="8" name="Rectangle 7"/>
            <p:cNvSpPr/>
            <p:nvPr/>
          </p:nvSpPr>
          <p:spPr>
            <a:xfrm>
              <a:off x="4572000" y="3053700"/>
              <a:ext cx="3312368" cy="138341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buFont typeface="Arial" panose="020B0604020202020204" pitchFamily="34" charset="0"/>
                <a:buChar char="•"/>
              </a:pPr>
              <a:r>
                <a:rPr lang="en-GB" dirty="0" smtClean="0"/>
                <a:t>Predictable (quicker) timelines</a:t>
              </a:r>
            </a:p>
            <a:p>
              <a:pPr marL="285750" indent="-285750">
                <a:buFont typeface="Arial" panose="020B0604020202020204" pitchFamily="34" charset="0"/>
                <a:buChar char="•"/>
              </a:pPr>
              <a:r>
                <a:rPr lang="en-GB" dirty="0" smtClean="0"/>
                <a:t>Increased customer satisfaction </a:t>
              </a:r>
            </a:p>
            <a:p>
              <a:endParaRPr lang="en-GB" dirty="0"/>
            </a:p>
            <a:p>
              <a:endParaRPr lang="en-GB" dirty="0"/>
            </a:p>
          </p:txBody>
        </p:sp>
        <p:sp>
          <p:nvSpPr>
            <p:cNvPr id="9" name="Rectangle 8"/>
            <p:cNvSpPr/>
            <p:nvPr/>
          </p:nvSpPr>
          <p:spPr>
            <a:xfrm>
              <a:off x="4572000" y="4709884"/>
              <a:ext cx="3312368" cy="138341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buFont typeface="Arial" panose="020B0604020202020204" pitchFamily="34" charset="0"/>
                <a:buChar char="•"/>
              </a:pPr>
              <a:r>
                <a:rPr lang="en-GB" dirty="0" smtClean="0"/>
                <a:t>Invest in additional capability</a:t>
              </a:r>
            </a:p>
            <a:p>
              <a:pPr marL="285750" indent="-285750">
                <a:buFont typeface="Arial" panose="020B0604020202020204" pitchFamily="34" charset="0"/>
                <a:buChar char="•"/>
              </a:pPr>
              <a:r>
                <a:rPr lang="en-GB" dirty="0" smtClean="0"/>
                <a:t>meet challenge of reducing budget  </a:t>
              </a:r>
            </a:p>
            <a:p>
              <a:endParaRPr lang="en-GB" sz="1400" dirty="0"/>
            </a:p>
            <a:p>
              <a:endParaRPr lang="en-GB" sz="1400" dirty="0"/>
            </a:p>
          </p:txBody>
        </p:sp>
        <p:sp>
          <p:nvSpPr>
            <p:cNvPr id="10" name="Rectangle 9"/>
            <p:cNvSpPr/>
            <p:nvPr/>
          </p:nvSpPr>
          <p:spPr>
            <a:xfrm>
              <a:off x="8135888" y="3047943"/>
              <a:ext cx="900608" cy="302118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dirty="0" smtClean="0"/>
                <a:t>Better Health Research</a:t>
              </a:r>
              <a:endParaRPr lang="en-GB" dirty="0"/>
            </a:p>
          </p:txBody>
        </p:sp>
      </p:grpSp>
      <p:sp>
        <p:nvSpPr>
          <p:cNvPr id="13" name="TextBox 12"/>
          <p:cNvSpPr txBox="1"/>
          <p:nvPr/>
        </p:nvSpPr>
        <p:spPr>
          <a:xfrm>
            <a:off x="2627784" y="2564904"/>
            <a:ext cx="1518364" cy="369332"/>
          </a:xfrm>
          <a:prstGeom prst="rect">
            <a:avLst/>
          </a:prstGeom>
          <a:noFill/>
        </p:spPr>
        <p:txBody>
          <a:bodyPr wrap="none" rtlCol="0">
            <a:spAutoFit/>
          </a:bodyPr>
          <a:lstStyle/>
          <a:p>
            <a:r>
              <a:rPr lang="en-GB" dirty="0" smtClean="0"/>
              <a:t>Deliverables </a:t>
            </a:r>
            <a:endParaRPr lang="en-GB" dirty="0"/>
          </a:p>
        </p:txBody>
      </p:sp>
      <p:sp>
        <p:nvSpPr>
          <p:cNvPr id="14" name="TextBox 13"/>
          <p:cNvSpPr txBox="1"/>
          <p:nvPr/>
        </p:nvSpPr>
        <p:spPr>
          <a:xfrm>
            <a:off x="5357900" y="2564904"/>
            <a:ext cx="1018227" cy="369332"/>
          </a:xfrm>
          <a:prstGeom prst="rect">
            <a:avLst/>
          </a:prstGeom>
          <a:noFill/>
        </p:spPr>
        <p:txBody>
          <a:bodyPr wrap="none" rtlCol="0">
            <a:spAutoFit/>
          </a:bodyPr>
          <a:lstStyle/>
          <a:p>
            <a:r>
              <a:rPr lang="en-GB" dirty="0" smtClean="0"/>
              <a:t>Benefits</a:t>
            </a:r>
            <a:endParaRPr lang="en-GB" dirty="0"/>
          </a:p>
        </p:txBody>
      </p:sp>
      <p:sp>
        <p:nvSpPr>
          <p:cNvPr id="15" name="TextBox 14"/>
          <p:cNvSpPr txBox="1"/>
          <p:nvPr/>
        </p:nvSpPr>
        <p:spPr>
          <a:xfrm>
            <a:off x="8090277" y="2564904"/>
            <a:ext cx="1082348" cy="369332"/>
          </a:xfrm>
          <a:prstGeom prst="rect">
            <a:avLst/>
          </a:prstGeom>
          <a:noFill/>
        </p:spPr>
        <p:txBody>
          <a:bodyPr wrap="none" rtlCol="0">
            <a:spAutoFit/>
          </a:bodyPr>
          <a:lstStyle/>
          <a:p>
            <a:r>
              <a:rPr lang="en-GB" dirty="0" smtClean="0"/>
              <a:t>Ambition</a:t>
            </a:r>
            <a:endParaRPr lang="en-GB" dirty="0"/>
          </a:p>
        </p:txBody>
      </p:sp>
      <p:cxnSp>
        <p:nvCxnSpPr>
          <p:cNvPr id="24" name="Straight Connector 23"/>
          <p:cNvCxnSpPr/>
          <p:nvPr/>
        </p:nvCxnSpPr>
        <p:spPr>
          <a:xfrm>
            <a:off x="3347864" y="2852941"/>
            <a:ext cx="0" cy="1671615"/>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547664" y="2852936"/>
            <a:ext cx="0" cy="3343229"/>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84168" y="2822075"/>
            <a:ext cx="0" cy="1702232"/>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95536" y="2565595"/>
            <a:ext cx="1313180" cy="215444"/>
          </a:xfrm>
          <a:prstGeom prst="rect">
            <a:avLst/>
          </a:prstGeom>
          <a:noFill/>
        </p:spPr>
        <p:txBody>
          <a:bodyPr wrap="none" rtlCol="0">
            <a:spAutoFit/>
          </a:bodyPr>
          <a:lstStyle/>
          <a:p>
            <a:r>
              <a:rPr lang="en-GB" sz="800" i="1" dirty="0" smtClean="0"/>
              <a:t>Indicative ‘progress ‘ line</a:t>
            </a:r>
            <a:endParaRPr lang="en-GB" sz="800" i="1" dirty="0"/>
          </a:p>
        </p:txBody>
      </p:sp>
      <p:cxnSp>
        <p:nvCxnSpPr>
          <p:cNvPr id="20" name="Straight Connector 19"/>
          <p:cNvCxnSpPr/>
          <p:nvPr/>
        </p:nvCxnSpPr>
        <p:spPr>
          <a:xfrm>
            <a:off x="3347864" y="4509125"/>
            <a:ext cx="0" cy="1671615"/>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84168" y="4565702"/>
            <a:ext cx="0" cy="1671615"/>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89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Headlines</a:t>
            </a:r>
            <a:endParaRPr lang="en-GB" dirty="0"/>
          </a:p>
        </p:txBody>
      </p:sp>
      <p:sp>
        <p:nvSpPr>
          <p:cNvPr id="3" name="Text Placeholder 2"/>
          <p:cNvSpPr>
            <a:spLocks noGrp="1"/>
          </p:cNvSpPr>
          <p:nvPr>
            <p:ph type="body" sz="quarter" idx="13"/>
          </p:nvPr>
        </p:nvSpPr>
        <p:spPr>
          <a:xfrm>
            <a:off x="457203" y="1916837"/>
            <a:ext cx="7839075" cy="3720663"/>
          </a:xfrm>
        </p:spPr>
        <p:txBody>
          <a:bodyPr/>
          <a:lstStyle/>
          <a:p>
            <a:r>
              <a:rPr lang="en-GB" sz="1700" b="1" dirty="0" smtClean="0"/>
              <a:t>RSP Programme  - Amber </a:t>
            </a:r>
          </a:p>
          <a:p>
            <a:r>
              <a:rPr lang="en-GB" sz="1700" dirty="0" smtClean="0"/>
              <a:t>Currently addressing technical interface challenges as a priority</a:t>
            </a:r>
          </a:p>
          <a:p>
            <a:r>
              <a:rPr lang="en-GB" sz="1700" dirty="0" smtClean="0"/>
              <a:t>Signed CCN for </a:t>
            </a:r>
            <a:r>
              <a:rPr lang="en-GB" sz="1700" dirty="0" err="1" smtClean="0"/>
              <a:t>Pega</a:t>
            </a:r>
            <a:r>
              <a:rPr lang="en-GB" sz="1700" dirty="0" smtClean="0"/>
              <a:t> to continue until 8 Feb to deliver working CTIMPS solution</a:t>
            </a:r>
          </a:p>
          <a:p>
            <a:r>
              <a:rPr lang="en-GB" sz="1700" dirty="0" smtClean="0"/>
              <a:t>Business case completed and submitted to DHSC</a:t>
            </a:r>
          </a:p>
          <a:p>
            <a:pPr lvl="0"/>
            <a:r>
              <a:rPr lang="en-GB" sz="1700" b="1" dirty="0" smtClean="0">
                <a:solidFill>
                  <a:prstClr val="black"/>
                </a:solidFill>
              </a:rPr>
              <a:t>SIP </a:t>
            </a:r>
            <a:r>
              <a:rPr lang="en-GB" sz="1700" b="1" dirty="0">
                <a:solidFill>
                  <a:prstClr val="black"/>
                </a:solidFill>
              </a:rPr>
              <a:t>Programme - Green</a:t>
            </a:r>
          </a:p>
          <a:p>
            <a:r>
              <a:rPr lang="en-GB" sz="1700" dirty="0" smtClean="0"/>
              <a:t>Restructuring of Approvals Directorate</a:t>
            </a:r>
          </a:p>
          <a:p>
            <a:pPr lvl="1"/>
            <a:r>
              <a:rPr lang="en-GB" sz="1700" dirty="0" smtClean="0"/>
              <a:t>Consultation ends w/c 19 Nov</a:t>
            </a:r>
          </a:p>
          <a:p>
            <a:pPr lvl="0"/>
            <a:r>
              <a:rPr lang="en-GB" sz="1700" dirty="0">
                <a:solidFill>
                  <a:prstClr val="black"/>
                </a:solidFill>
              </a:rPr>
              <a:t>Restructuring of </a:t>
            </a:r>
            <a:r>
              <a:rPr lang="en-GB" sz="1700" dirty="0" smtClean="0">
                <a:solidFill>
                  <a:prstClr val="black"/>
                </a:solidFill>
              </a:rPr>
              <a:t>Policy Directorate</a:t>
            </a:r>
          </a:p>
          <a:p>
            <a:pPr lvl="1"/>
            <a:r>
              <a:rPr lang="en-GB" sz="1700" dirty="0" smtClean="0">
                <a:solidFill>
                  <a:prstClr val="black"/>
                </a:solidFill>
              </a:rPr>
              <a:t>Consultation ends </a:t>
            </a:r>
            <a:r>
              <a:rPr lang="en-GB" sz="1700" dirty="0" smtClean="0"/>
              <a:t>22 Nov</a:t>
            </a:r>
            <a:endParaRPr lang="en-GB" sz="1700" dirty="0"/>
          </a:p>
          <a:p>
            <a:pPr lvl="0"/>
            <a:r>
              <a:rPr lang="en-GB" sz="1700" dirty="0" smtClean="0">
                <a:solidFill>
                  <a:prstClr val="black"/>
                </a:solidFill>
              </a:rPr>
              <a:t>Customer support implementation plan agreed</a:t>
            </a:r>
          </a:p>
          <a:p>
            <a:pPr lvl="0"/>
            <a:r>
              <a:rPr lang="en-GB" sz="1700" dirty="0" smtClean="0">
                <a:solidFill>
                  <a:prstClr val="black"/>
                </a:solidFill>
              </a:rPr>
              <a:t>Customer </a:t>
            </a:r>
            <a:r>
              <a:rPr lang="en-GB" sz="1700" dirty="0">
                <a:solidFill>
                  <a:prstClr val="black"/>
                </a:solidFill>
              </a:rPr>
              <a:t>Charter </a:t>
            </a:r>
            <a:r>
              <a:rPr lang="en-GB" sz="1700" dirty="0" smtClean="0">
                <a:solidFill>
                  <a:prstClr val="black"/>
                </a:solidFill>
              </a:rPr>
              <a:t>published - </a:t>
            </a:r>
            <a:r>
              <a:rPr lang="en-GB" sz="1400" dirty="0">
                <a:solidFill>
                  <a:prstClr val="black"/>
                </a:solidFill>
              </a:rPr>
              <a:t>https://www.hra.nhs.uk/about-us/customer-charter</a:t>
            </a:r>
            <a:endParaRPr lang="en-GB" sz="1400" dirty="0" smtClean="0">
              <a:solidFill>
                <a:prstClr val="black"/>
              </a:solidFill>
            </a:endParaRPr>
          </a:p>
          <a:p>
            <a:pPr lvl="0"/>
            <a:r>
              <a:rPr lang="en-GB" sz="1700" dirty="0" smtClean="0">
                <a:solidFill>
                  <a:prstClr val="black"/>
                </a:solidFill>
              </a:rPr>
              <a:t>Volunteer recruitment</a:t>
            </a:r>
          </a:p>
          <a:p>
            <a:pPr lvl="1"/>
            <a:r>
              <a:rPr lang="en-GB" sz="1700" dirty="0" smtClean="0">
                <a:solidFill>
                  <a:prstClr val="black"/>
                </a:solidFill>
              </a:rPr>
              <a:t>Those waiting for an interview reduced from 137 to 39</a:t>
            </a:r>
            <a:endParaRPr lang="en-GB" sz="1700" dirty="0">
              <a:solidFill>
                <a:prstClr val="black"/>
              </a:solidFill>
            </a:endParaRPr>
          </a:p>
          <a:p>
            <a:pPr marL="457200" lvl="1" indent="0">
              <a:buNone/>
            </a:pPr>
            <a:endParaRPr lang="en-GB"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C005EB-05AB-4350-8862-D44178390B49}" type="slidenum">
              <a:rPr lang="en-US" smtClean="0"/>
              <a:pPr/>
              <a:t>4</a:t>
            </a:fld>
            <a:endParaRPr lang="en-US" dirty="0"/>
          </a:p>
        </p:txBody>
      </p:sp>
      <p:sp>
        <p:nvSpPr>
          <p:cNvPr id="8" name="Title 1">
            <a:extLst>
              <a:ext uri="{FF2B5EF4-FFF2-40B4-BE49-F238E27FC236}">
                <a16:creationId xmlns:a16="http://schemas.microsoft.com/office/drawing/2014/main" xmlns="" id="{FE818547-1742-CA4A-94ED-ED0BFFB0A92A}"/>
              </a:ext>
            </a:extLst>
          </p:cNvPr>
          <p:cNvSpPr>
            <a:spLocks noGrp="1"/>
          </p:cNvSpPr>
          <p:nvPr>
            <p:ph type="title"/>
          </p:nvPr>
        </p:nvSpPr>
        <p:spPr>
          <a:xfrm>
            <a:off x="299003" y="29140"/>
            <a:ext cx="8540592" cy="534087"/>
          </a:xfrm>
        </p:spPr>
        <p:txBody>
          <a:bodyPr>
            <a:noAutofit/>
          </a:bodyPr>
          <a:lstStyle/>
          <a:p>
            <a:r>
              <a:rPr lang="en-US" sz="2000" dirty="0"/>
              <a:t>HRA </a:t>
            </a:r>
            <a:r>
              <a:rPr lang="mr-IN" sz="2000" dirty="0"/>
              <a:t>–</a:t>
            </a:r>
            <a:r>
              <a:rPr lang="en-GB" sz="2000" dirty="0"/>
              <a:t> IRAS 2 – </a:t>
            </a:r>
            <a:r>
              <a:rPr lang="en-US" sz="2000" dirty="0"/>
              <a:t>Project Summary w/e 2018-11-09</a:t>
            </a:r>
            <a:endParaRPr lang="en-US" sz="2353" dirty="0">
              <a:solidFill>
                <a:schemeClr val="tx1"/>
              </a:solidFill>
            </a:endParaRPr>
          </a:p>
        </p:txBody>
      </p:sp>
      <p:graphicFrame>
        <p:nvGraphicFramePr>
          <p:cNvPr id="9" name="Content Placeholder 20">
            <a:extLst>
              <a:ext uri="{FF2B5EF4-FFF2-40B4-BE49-F238E27FC236}">
                <a16:creationId xmlns:a16="http://schemas.microsoft.com/office/drawing/2014/main" xmlns="" id="{F2F43C6C-3079-1E49-A8C4-F08BE630D926}"/>
              </a:ext>
            </a:extLst>
          </p:cNvPr>
          <p:cNvGraphicFramePr>
            <a:graphicFrameLocks/>
          </p:cNvGraphicFramePr>
          <p:nvPr>
            <p:extLst>
              <p:ext uri="{D42A27DB-BD31-4B8C-83A1-F6EECF244321}">
                <p14:modId xmlns:p14="http://schemas.microsoft.com/office/powerpoint/2010/main" val="715711451"/>
              </p:ext>
            </p:extLst>
          </p:nvPr>
        </p:nvGraphicFramePr>
        <p:xfrm>
          <a:off x="323529" y="5805264"/>
          <a:ext cx="8496943" cy="487680"/>
        </p:xfrm>
        <a:graphic>
          <a:graphicData uri="http://schemas.openxmlformats.org/drawingml/2006/table">
            <a:tbl>
              <a:tblPr firstRow="1" firstCol="1" lastRow="1" bandRow="1"/>
              <a:tblGrid>
                <a:gridCol w="1213849">
                  <a:extLst>
                    <a:ext uri="{9D8B030D-6E8A-4147-A177-3AD203B41FA5}">
                      <a16:colId xmlns:a16="http://schemas.microsoft.com/office/drawing/2014/main" xmlns="" val="20001"/>
                    </a:ext>
                  </a:extLst>
                </a:gridCol>
                <a:gridCol w="1213849">
                  <a:extLst>
                    <a:ext uri="{9D8B030D-6E8A-4147-A177-3AD203B41FA5}">
                      <a16:colId xmlns:a16="http://schemas.microsoft.com/office/drawing/2014/main" xmlns="" val="20002"/>
                    </a:ext>
                  </a:extLst>
                </a:gridCol>
                <a:gridCol w="1213849">
                  <a:extLst>
                    <a:ext uri="{9D8B030D-6E8A-4147-A177-3AD203B41FA5}">
                      <a16:colId xmlns:a16="http://schemas.microsoft.com/office/drawing/2014/main" xmlns="" val="20004"/>
                    </a:ext>
                  </a:extLst>
                </a:gridCol>
                <a:gridCol w="1213849">
                  <a:extLst>
                    <a:ext uri="{9D8B030D-6E8A-4147-A177-3AD203B41FA5}">
                      <a16:colId xmlns:a16="http://schemas.microsoft.com/office/drawing/2014/main" xmlns="" val="20005"/>
                    </a:ext>
                  </a:extLst>
                </a:gridCol>
                <a:gridCol w="1213849">
                  <a:extLst>
                    <a:ext uri="{9D8B030D-6E8A-4147-A177-3AD203B41FA5}">
                      <a16:colId xmlns:a16="http://schemas.microsoft.com/office/drawing/2014/main" xmlns="" val="20003"/>
                    </a:ext>
                  </a:extLst>
                </a:gridCol>
                <a:gridCol w="1213849">
                  <a:extLst>
                    <a:ext uri="{9D8B030D-6E8A-4147-A177-3AD203B41FA5}">
                      <a16:colId xmlns:a16="http://schemas.microsoft.com/office/drawing/2014/main" xmlns="" val="20006"/>
                    </a:ext>
                  </a:extLst>
                </a:gridCol>
                <a:gridCol w="1213849">
                  <a:extLst>
                    <a:ext uri="{9D8B030D-6E8A-4147-A177-3AD203B41FA5}">
                      <a16:colId xmlns:a16="http://schemas.microsoft.com/office/drawing/2014/main" xmlns="" val="20007"/>
                    </a:ext>
                  </a:extLst>
                </a:gridCol>
              </a:tblGrid>
              <a:tr h="487680">
                <a:tc>
                  <a:txBody>
                    <a:bodyPr/>
                    <a:lstStyle/>
                    <a:p>
                      <a:pPr algn="ctr"/>
                      <a:r>
                        <a:rPr lang="en-US" sz="1200" dirty="0"/>
                        <a:t>Customer Success</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t>Schedule</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Hrs. to Budget</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t>Technical</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t>Testing</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t>Resource</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t>Legal</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bl>
          </a:graphicData>
        </a:graphic>
      </p:graphicFrame>
      <p:sp>
        <p:nvSpPr>
          <p:cNvPr id="10" name="Content Placeholder 7">
            <a:extLst>
              <a:ext uri="{FF2B5EF4-FFF2-40B4-BE49-F238E27FC236}">
                <a16:creationId xmlns:a16="http://schemas.microsoft.com/office/drawing/2014/main" xmlns="" id="{F0A07CB7-4221-694C-8F54-AD36783BF589}"/>
              </a:ext>
            </a:extLst>
          </p:cNvPr>
          <p:cNvSpPr txBox="1">
            <a:spLocks/>
          </p:cNvSpPr>
          <p:nvPr/>
        </p:nvSpPr>
        <p:spPr>
          <a:xfrm>
            <a:off x="365126" y="2564904"/>
            <a:ext cx="4024315" cy="2143540"/>
          </a:xfrm>
          <a:prstGeom prst="rect">
            <a:avLst/>
          </a:prstGeom>
        </p:spPr>
        <p:txBody>
          <a:bodyPr vert="horz" lIns="0" tIns="0" rIns="0" bIns="0" rtlCol="0">
            <a:normAutofit lnSpcReduction="10000"/>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pPr marL="0" indent="0" algn="just">
              <a:buFont typeface="Calibri" pitchFamily="34" charset="0"/>
              <a:buNone/>
            </a:pPr>
            <a:r>
              <a:rPr lang="en-US" sz="900" b="1" dirty="0"/>
              <a:t>Key Areas of Progress this Week</a:t>
            </a:r>
          </a:p>
          <a:p>
            <a:pPr algn="just">
              <a:spcBef>
                <a:spcPts val="0"/>
              </a:spcBef>
            </a:pPr>
            <a:r>
              <a:rPr lang="en-US" sz="900" dirty="0"/>
              <a:t>06/11 – Sprint Review completed</a:t>
            </a:r>
          </a:p>
          <a:p>
            <a:pPr algn="just">
              <a:spcBef>
                <a:spcPts val="0"/>
              </a:spcBef>
            </a:pPr>
            <a:r>
              <a:rPr lang="en-US" sz="900" dirty="0"/>
              <a:t>06/11 – Business readiness / route to live initial meeting</a:t>
            </a:r>
          </a:p>
          <a:p>
            <a:pPr algn="just">
              <a:spcBef>
                <a:spcPts val="0"/>
              </a:spcBef>
            </a:pPr>
            <a:r>
              <a:rPr lang="en-US" sz="900" dirty="0"/>
              <a:t>07/11 – Sprint 7 formally completed</a:t>
            </a:r>
          </a:p>
          <a:p>
            <a:pPr algn="just">
              <a:spcBef>
                <a:spcPts val="0"/>
              </a:spcBef>
            </a:pPr>
            <a:r>
              <a:rPr lang="en-US" sz="900" dirty="0"/>
              <a:t>07/11 – Phase 1.1 Sprint 8 start </a:t>
            </a:r>
          </a:p>
          <a:p>
            <a:pPr algn="just">
              <a:spcBef>
                <a:spcPts val="0"/>
              </a:spcBef>
            </a:pPr>
            <a:r>
              <a:rPr lang="en-US" sz="900" dirty="0"/>
              <a:t>MHRA interface specification draft submission delivered 08/11; Final version expected 14/11</a:t>
            </a:r>
          </a:p>
          <a:p>
            <a:pPr algn="just">
              <a:spcBef>
                <a:spcPts val="0"/>
              </a:spcBef>
            </a:pPr>
            <a:r>
              <a:rPr lang="en-US" sz="900" dirty="0"/>
              <a:t>05/11 – BGO interface to HARP not delivered; approach confirmed</a:t>
            </a:r>
          </a:p>
          <a:p>
            <a:pPr algn="just">
              <a:spcBef>
                <a:spcPts val="0"/>
              </a:spcBef>
            </a:pPr>
            <a:r>
              <a:rPr lang="en-US" sz="900" dirty="0"/>
              <a:t>Continued elaboration phase 1.1 sprint 9 user stories</a:t>
            </a:r>
          </a:p>
          <a:p>
            <a:pPr algn="just">
              <a:spcBef>
                <a:spcPts val="0"/>
              </a:spcBef>
            </a:pPr>
            <a:r>
              <a:rPr lang="en-US" sz="900" dirty="0">
                <a:solidFill>
                  <a:schemeClr val="accent1"/>
                </a:solidFill>
              </a:rPr>
              <a:t>Guardrails: 96% Compliant Rules; 99 Weighted Score</a:t>
            </a:r>
          </a:p>
          <a:p>
            <a:pPr marL="0" indent="0" algn="just">
              <a:spcBef>
                <a:spcPts val="0"/>
              </a:spcBef>
              <a:buNone/>
            </a:pPr>
            <a:r>
              <a:rPr lang="en-US" sz="900" b="1" dirty="0">
                <a:solidFill>
                  <a:schemeClr val="bg2">
                    <a:lumMod val="10000"/>
                  </a:schemeClr>
                </a:solidFill>
              </a:rPr>
              <a:t>Key</a:t>
            </a:r>
            <a:r>
              <a:rPr lang="en-US" sz="900" b="1" dirty="0"/>
              <a:t> Areas Planned for Next Week</a:t>
            </a:r>
          </a:p>
          <a:p>
            <a:pPr algn="just">
              <a:spcBef>
                <a:spcPts val="0"/>
              </a:spcBef>
            </a:pPr>
            <a:r>
              <a:rPr lang="en-US" sz="900" dirty="0"/>
              <a:t>14/11 – MHRA interface specification targeted for initial submission targeted</a:t>
            </a:r>
          </a:p>
          <a:p>
            <a:pPr algn="just">
              <a:spcBef>
                <a:spcPts val="0"/>
              </a:spcBef>
            </a:pPr>
            <a:r>
              <a:rPr lang="en-US" sz="900" dirty="0"/>
              <a:t>16/11 – Date to be confirmed for HARP interface specification</a:t>
            </a:r>
          </a:p>
          <a:p>
            <a:pPr algn="just">
              <a:spcBef>
                <a:spcPts val="0"/>
              </a:spcBef>
            </a:pPr>
            <a:r>
              <a:rPr lang="en-US" sz="900" dirty="0"/>
              <a:t>14/11 – PA Meeting to discuss SSO / CPMS interfaces targeted</a:t>
            </a:r>
          </a:p>
          <a:p>
            <a:pPr algn="just">
              <a:spcBef>
                <a:spcPts val="0"/>
              </a:spcBef>
            </a:pPr>
            <a:r>
              <a:rPr lang="en-US" sz="900" dirty="0"/>
              <a:t>Continue build for Sprint 8</a:t>
            </a:r>
          </a:p>
          <a:p>
            <a:pPr algn="just">
              <a:spcBef>
                <a:spcPts val="0"/>
              </a:spcBef>
            </a:pPr>
            <a:r>
              <a:rPr lang="en-US" sz="900" dirty="0"/>
              <a:t>Sprint 9 user stories targeting Ready for 14/11</a:t>
            </a:r>
          </a:p>
        </p:txBody>
      </p:sp>
      <p:graphicFrame>
        <p:nvGraphicFramePr>
          <p:cNvPr id="11" name="Table 10">
            <a:extLst>
              <a:ext uri="{FF2B5EF4-FFF2-40B4-BE49-F238E27FC236}">
                <a16:creationId xmlns:a16="http://schemas.microsoft.com/office/drawing/2014/main" xmlns="" id="{1EE047FB-EA05-314B-84AF-86403DF44A0B}"/>
              </a:ext>
            </a:extLst>
          </p:cNvPr>
          <p:cNvGraphicFramePr>
            <a:graphicFrameLocks noGrp="1"/>
          </p:cNvGraphicFramePr>
          <p:nvPr>
            <p:extLst>
              <p:ext uri="{D42A27DB-BD31-4B8C-83A1-F6EECF244321}">
                <p14:modId xmlns:p14="http://schemas.microsoft.com/office/powerpoint/2010/main" val="3948163227"/>
              </p:ext>
            </p:extLst>
          </p:nvPr>
        </p:nvGraphicFramePr>
        <p:xfrm>
          <a:off x="7092283" y="151843"/>
          <a:ext cx="1260141" cy="518160"/>
        </p:xfrm>
        <a:graphic>
          <a:graphicData uri="http://schemas.openxmlformats.org/drawingml/2006/table">
            <a:tbl>
              <a:tblPr firstRow="1" firstCol="1" lastRow="1" bandRow="1"/>
              <a:tblGrid>
                <a:gridCol w="1260141">
                  <a:extLst>
                    <a:ext uri="{9D8B030D-6E8A-4147-A177-3AD203B41FA5}">
                      <a16:colId xmlns:a16="http://schemas.microsoft.com/office/drawing/2014/main" xmlns="" val="3046318733"/>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Overall</a:t>
                      </a:r>
                      <a:r>
                        <a:rPr lang="en-US" sz="1300" baseline="0" dirty="0"/>
                        <a:t> Status</a:t>
                      </a:r>
                      <a:endParaRPr lang="en-US" sz="1300" dirty="0"/>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368044348"/>
                  </a:ext>
                </a:extLst>
              </a:tr>
            </a:tbl>
          </a:graphicData>
        </a:graphic>
      </p:graphicFrame>
      <p:sp>
        <p:nvSpPr>
          <p:cNvPr id="14" name="Content Placeholder 7">
            <a:extLst>
              <a:ext uri="{FF2B5EF4-FFF2-40B4-BE49-F238E27FC236}">
                <a16:creationId xmlns:a16="http://schemas.microsoft.com/office/drawing/2014/main" xmlns="" id="{9AC788BE-213A-5B47-BF4F-98B1AB7F033F}"/>
              </a:ext>
            </a:extLst>
          </p:cNvPr>
          <p:cNvSpPr txBox="1">
            <a:spLocks/>
          </p:cNvSpPr>
          <p:nvPr/>
        </p:nvSpPr>
        <p:spPr>
          <a:xfrm>
            <a:off x="4779629" y="952241"/>
            <a:ext cx="4008659" cy="2572771"/>
          </a:xfrm>
          <a:prstGeom prst="rect">
            <a:avLst/>
          </a:prstGeom>
        </p:spPr>
        <p:txBody>
          <a:bodyPr vert="horz" lIns="0" tIns="0" rIns="0" bIns="0" rtlCol="0">
            <a:normAutofit fontScale="92500" lnSpcReduction="10000"/>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pPr marL="0" indent="0">
              <a:buFont typeface="Calibri" pitchFamily="34" charset="0"/>
              <a:buNone/>
            </a:pPr>
            <a:r>
              <a:rPr lang="en-US" sz="1000" b="1" dirty="0"/>
              <a:t>Key Issues and Risks</a:t>
            </a:r>
            <a:endParaRPr lang="en-GB" sz="1000" b="1" dirty="0"/>
          </a:p>
          <a:p>
            <a:r>
              <a:rPr lang="en-GB" sz="1000" b="1" dirty="0">
                <a:solidFill>
                  <a:srgbClr val="FFC000"/>
                </a:solidFill>
              </a:rPr>
              <a:t>Issue (AMBER):</a:t>
            </a:r>
            <a:r>
              <a:rPr lang="en-GB" sz="1000" dirty="0">
                <a:solidFill>
                  <a:srgbClr val="FF0000"/>
                </a:solidFill>
              </a:rPr>
              <a:t> </a:t>
            </a:r>
            <a:r>
              <a:rPr lang="en-GB" sz="1000" dirty="0"/>
              <a:t>Lack of agreed data catalogue and process preventing interface specifications from being generated. Impacting planned interface development</a:t>
            </a:r>
          </a:p>
          <a:p>
            <a:pPr lvl="1"/>
            <a:r>
              <a:rPr lang="en-GB" sz="1000" dirty="0"/>
              <a:t>Initial version approved (V4 24/10) to allow interface work on initial submission to start; however this is being subject to ongoing change and is not the full set of data</a:t>
            </a:r>
          </a:p>
          <a:p>
            <a:pPr lvl="1"/>
            <a:r>
              <a:rPr lang="en-GB" sz="1000" dirty="0"/>
              <a:t>Latest submission version updated and reissued 06/11</a:t>
            </a:r>
          </a:p>
          <a:p>
            <a:pPr lvl="1"/>
            <a:r>
              <a:rPr lang="en-GB" sz="1000" b="1" dirty="0"/>
              <a:t>Final version to address remaining interfaces, originally targeted 02/11 not delivered and no target date confirmed</a:t>
            </a:r>
          </a:p>
          <a:p>
            <a:r>
              <a:rPr lang="en-GB" sz="1000" b="1" dirty="0">
                <a:solidFill>
                  <a:srgbClr val="FFC000"/>
                </a:solidFill>
              </a:rPr>
              <a:t>Issue (AMBER):</a:t>
            </a:r>
            <a:r>
              <a:rPr lang="en-GB" sz="1000" dirty="0">
                <a:solidFill>
                  <a:srgbClr val="FF0000"/>
                </a:solidFill>
              </a:rPr>
              <a:t> </a:t>
            </a:r>
            <a:r>
              <a:rPr lang="en-GB" sz="1000" dirty="0"/>
              <a:t>CWOW process discussions directly impacting previously elaborated user stories</a:t>
            </a:r>
          </a:p>
          <a:p>
            <a:pPr lvl="1"/>
            <a:r>
              <a:rPr lang="en-GB" sz="1000" dirty="0"/>
              <a:t>There will continue to be risk of change until the process discussions are concluded. </a:t>
            </a:r>
          </a:p>
          <a:p>
            <a:pPr lvl="1"/>
            <a:r>
              <a:rPr lang="en-GB" sz="1000" dirty="0"/>
              <a:t>This may introduce re-work and directly affect the achievable scope within the current plan</a:t>
            </a:r>
          </a:p>
          <a:p>
            <a:pPr lvl="1"/>
            <a:endParaRPr lang="en-GB" sz="1000" dirty="0"/>
          </a:p>
        </p:txBody>
      </p:sp>
      <p:sp>
        <p:nvSpPr>
          <p:cNvPr id="16" name="Content Placeholder 7">
            <a:extLst>
              <a:ext uri="{FF2B5EF4-FFF2-40B4-BE49-F238E27FC236}">
                <a16:creationId xmlns:a16="http://schemas.microsoft.com/office/drawing/2014/main" xmlns="" id="{3AAF7E4A-D052-DC43-94B4-D03CF079C57E}"/>
              </a:ext>
            </a:extLst>
          </p:cNvPr>
          <p:cNvSpPr txBox="1">
            <a:spLocks/>
          </p:cNvSpPr>
          <p:nvPr/>
        </p:nvSpPr>
        <p:spPr>
          <a:xfrm>
            <a:off x="4818440" y="3501008"/>
            <a:ext cx="3639763" cy="299215"/>
          </a:xfrm>
          <a:prstGeom prst="rect">
            <a:avLst/>
          </a:prstGeom>
        </p:spPr>
        <p:txBody>
          <a:bodyPr vert="horz" lIns="0" tIns="0" rIns="0" bIns="0" rtlCol="0">
            <a:normAutofit/>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pPr marL="0" indent="0">
              <a:buFont typeface="Calibri" pitchFamily="34" charset="0"/>
              <a:buNone/>
            </a:pPr>
            <a:r>
              <a:rPr lang="en-GB" sz="1000" b="1" dirty="0"/>
              <a:t>Sprint Progress (Functional)</a:t>
            </a:r>
            <a:endParaRPr lang="en-GB" sz="1000" dirty="0"/>
          </a:p>
        </p:txBody>
      </p:sp>
      <p:sp>
        <p:nvSpPr>
          <p:cNvPr id="19" name="Content Placeholder 7">
            <a:extLst>
              <a:ext uri="{FF2B5EF4-FFF2-40B4-BE49-F238E27FC236}">
                <a16:creationId xmlns:a16="http://schemas.microsoft.com/office/drawing/2014/main" xmlns="" id="{D16E7E24-BC39-2A4D-ACA9-373940B77C03}"/>
              </a:ext>
            </a:extLst>
          </p:cNvPr>
          <p:cNvSpPr txBox="1">
            <a:spLocks/>
          </p:cNvSpPr>
          <p:nvPr/>
        </p:nvSpPr>
        <p:spPr>
          <a:xfrm>
            <a:off x="323528" y="740701"/>
            <a:ext cx="4024314" cy="2016224"/>
          </a:xfrm>
          <a:prstGeom prst="rect">
            <a:avLst/>
          </a:prstGeom>
        </p:spPr>
        <p:txBody>
          <a:bodyPr vert="horz" lIns="0" tIns="0" rIns="0" bIns="0" rtlCol="0">
            <a:normAutofit/>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pPr marL="0" indent="0" algn="just">
              <a:buFont typeface="Calibri" pitchFamily="34" charset="0"/>
              <a:buNone/>
            </a:pPr>
            <a:r>
              <a:rPr lang="en-US" sz="1000" b="1" dirty="0"/>
              <a:t>Project Summary</a:t>
            </a:r>
          </a:p>
          <a:p>
            <a:pPr algn="just">
              <a:spcBef>
                <a:spcPts val="0"/>
              </a:spcBef>
            </a:pPr>
            <a:r>
              <a:rPr lang="en-GB" sz="900" dirty="0"/>
              <a:t>Phase 1.1 (Sprint 8) – started 07/11</a:t>
            </a:r>
          </a:p>
          <a:p>
            <a:pPr algn="just">
              <a:spcBef>
                <a:spcPts val="0"/>
              </a:spcBef>
            </a:pPr>
            <a:r>
              <a:rPr lang="en-GB" sz="900" dirty="0"/>
              <a:t>Misaligned milestones with MHRA and NIHR increase risk to completion within target timeframes</a:t>
            </a:r>
          </a:p>
          <a:p>
            <a:pPr algn="just">
              <a:spcBef>
                <a:spcPts val="0"/>
              </a:spcBef>
            </a:pPr>
            <a:r>
              <a:rPr lang="en-GB" sz="900" dirty="0"/>
              <a:t>Data catalogue and process dependency missed – originally targeted 12/10 approved version (23/10) subject to ongoing change</a:t>
            </a:r>
          </a:p>
          <a:p>
            <a:pPr algn="just">
              <a:spcBef>
                <a:spcPts val="0"/>
              </a:spcBef>
            </a:pPr>
            <a:r>
              <a:rPr lang="en-GB" sz="900" dirty="0"/>
              <a:t>Whilst the MHRA initial submission interface is underway, there are delays to the start of the HARP and CPMS equivalents</a:t>
            </a:r>
          </a:p>
          <a:p>
            <a:pPr algn="just">
              <a:spcBef>
                <a:spcPts val="0"/>
              </a:spcBef>
            </a:pPr>
            <a:r>
              <a:rPr lang="en-GB" sz="900" dirty="0"/>
              <a:t>Final version data catalogue – targeted 02/11 remains undelivered with no target date, impacting start of full interface development</a:t>
            </a:r>
          </a:p>
          <a:p>
            <a:pPr algn="just">
              <a:spcBef>
                <a:spcPts val="0"/>
              </a:spcBef>
            </a:pPr>
            <a:r>
              <a:rPr lang="en-GB" sz="900" dirty="0"/>
              <a:t>Pega team reduced in planned size for first 2 weeks until there is better clarity on the data catalogue impacting planned velocity</a:t>
            </a:r>
          </a:p>
        </p:txBody>
      </p:sp>
      <p:pic>
        <p:nvPicPr>
          <p:cNvPr id="2" name="Picture 1">
            <a:extLst>
              <a:ext uri="{FF2B5EF4-FFF2-40B4-BE49-F238E27FC236}">
                <a16:creationId xmlns:a16="http://schemas.microsoft.com/office/drawing/2014/main" xmlns="" id="{78FDE3F2-6AE4-424F-BA18-EEB9C87A6D2F}"/>
              </a:ext>
            </a:extLst>
          </p:cNvPr>
          <p:cNvPicPr>
            <a:picLocks noChangeAspect="1"/>
          </p:cNvPicPr>
          <p:nvPr/>
        </p:nvPicPr>
        <p:blipFill>
          <a:blip r:embed="rId2"/>
          <a:stretch>
            <a:fillRect/>
          </a:stretch>
        </p:blipFill>
        <p:spPr>
          <a:xfrm>
            <a:off x="179512" y="4725144"/>
            <a:ext cx="4392488" cy="8233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881" y="3927701"/>
            <a:ext cx="4192240" cy="187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4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116632"/>
            <a:ext cx="1944216" cy="576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dirty="0" smtClean="0"/>
              <a:t>Transformation Programme</a:t>
            </a:r>
            <a:endParaRPr lang="en-GB" sz="1400" dirty="0"/>
          </a:p>
        </p:txBody>
      </p:sp>
      <p:sp>
        <p:nvSpPr>
          <p:cNvPr id="6" name="Rectangle 5"/>
          <p:cNvSpPr/>
          <p:nvPr/>
        </p:nvSpPr>
        <p:spPr>
          <a:xfrm>
            <a:off x="2195736" y="116632"/>
            <a:ext cx="1080120" cy="576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dirty="0" smtClean="0"/>
              <a:t>Date: 21st November</a:t>
            </a:r>
            <a:endParaRPr lang="en-GB" sz="1400" dirty="0"/>
          </a:p>
        </p:txBody>
      </p:sp>
      <p:graphicFrame>
        <p:nvGraphicFramePr>
          <p:cNvPr id="8" name="Table 7"/>
          <p:cNvGraphicFramePr>
            <a:graphicFrameLocks noGrp="1"/>
          </p:cNvGraphicFramePr>
          <p:nvPr>
            <p:extLst>
              <p:ext uri="{D42A27DB-BD31-4B8C-83A1-F6EECF244321}">
                <p14:modId xmlns:p14="http://schemas.microsoft.com/office/powerpoint/2010/main" val="259786743"/>
              </p:ext>
            </p:extLst>
          </p:nvPr>
        </p:nvGraphicFramePr>
        <p:xfrm>
          <a:off x="36513" y="1340768"/>
          <a:ext cx="9107487" cy="5255294"/>
        </p:xfrm>
        <a:graphic>
          <a:graphicData uri="http://schemas.openxmlformats.org/drawingml/2006/table">
            <a:tbl>
              <a:tblPr firstRow="1" bandRow="1">
                <a:tableStyleId>{5C22544A-7EE6-4342-B048-85BDC9FD1C3A}</a:tableStyleId>
              </a:tblPr>
              <a:tblGrid>
                <a:gridCol w="3621376"/>
                <a:gridCol w="717205"/>
                <a:gridCol w="4768906"/>
              </a:tblGrid>
              <a:tr h="273854">
                <a:tc>
                  <a:txBody>
                    <a:bodyPr/>
                    <a:lstStyle/>
                    <a:p>
                      <a:r>
                        <a:rPr lang="en-GB" sz="1300" dirty="0" err="1" smtClean="0">
                          <a:latin typeface="Calibri" panose="020F0502020204030204" pitchFamily="34" charset="0"/>
                        </a:rPr>
                        <a:t>Workstream</a:t>
                      </a:r>
                      <a:endParaRPr lang="en-GB" sz="1300" dirty="0">
                        <a:latin typeface="Calibri" panose="020F0502020204030204" pitchFamily="34" charset="0"/>
                      </a:endParaRPr>
                    </a:p>
                  </a:txBody>
                  <a:tcPr>
                    <a:solidFill>
                      <a:schemeClr val="tx2"/>
                    </a:solidFill>
                  </a:tcPr>
                </a:tc>
                <a:tc>
                  <a:txBody>
                    <a:bodyPr/>
                    <a:lstStyle/>
                    <a:p>
                      <a:r>
                        <a:rPr lang="en-GB" sz="1300" dirty="0" smtClean="0">
                          <a:latin typeface="Calibri" panose="020F0502020204030204" pitchFamily="34" charset="0"/>
                        </a:rPr>
                        <a:t>Status</a:t>
                      </a:r>
                      <a:endParaRPr lang="en-GB" sz="1300" dirty="0">
                        <a:latin typeface="Calibri" panose="020F0502020204030204" pitchFamily="34" charset="0"/>
                      </a:endParaRPr>
                    </a:p>
                  </a:txBody>
                  <a:tcPr>
                    <a:solidFill>
                      <a:schemeClr val="tx2"/>
                    </a:solidFill>
                  </a:tcPr>
                </a:tc>
                <a:tc>
                  <a:txBody>
                    <a:bodyPr/>
                    <a:lstStyle/>
                    <a:p>
                      <a:r>
                        <a:rPr lang="en-GB" sz="1300" dirty="0" smtClean="0">
                          <a:latin typeface="Calibri" panose="020F0502020204030204" pitchFamily="34" charset="0"/>
                        </a:rPr>
                        <a:t>Commentary</a:t>
                      </a:r>
                      <a:endParaRPr lang="en-GB" sz="1300" dirty="0">
                        <a:latin typeface="Calibri" panose="020F0502020204030204" pitchFamily="34" charset="0"/>
                      </a:endParaRPr>
                    </a:p>
                  </a:txBody>
                  <a:tcPr>
                    <a:solidFill>
                      <a:schemeClr val="tx2"/>
                    </a:solidFill>
                  </a:tcPr>
                </a:tc>
              </a:tr>
              <a:tr h="21449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latin typeface="Calibri" panose="020F0502020204030204" pitchFamily="34" charset="0"/>
                        </a:rPr>
                        <a:t>Research Systems</a:t>
                      </a:r>
                      <a:r>
                        <a:rPr lang="en-GB" sz="1100" b="1" i="0" u="none" strike="noStrike" baseline="0" dirty="0" smtClean="0">
                          <a:solidFill>
                            <a:schemeClr val="tx1"/>
                          </a:solidFill>
                          <a:latin typeface="Calibri" panose="020F0502020204030204" pitchFamily="34" charset="0"/>
                        </a:rPr>
                        <a:t> Programme</a:t>
                      </a:r>
                      <a:endParaRPr lang="en-GB" sz="1100" b="1" i="0" u="none" strike="noStrike" dirty="0" smtClean="0">
                        <a:solidFill>
                          <a:schemeClr val="tx1"/>
                        </a:solidFill>
                        <a:latin typeface="Calibri" panose="020F0502020204030204" pitchFamily="34" charset="0"/>
                      </a:endParaRPr>
                    </a:p>
                  </a:txBody>
                  <a:tcPr marL="171450" marR="0" marT="0" marB="0" anchor="ct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solidFill>
                      <a:srgbClr val="FFC000"/>
                    </a:solidFill>
                  </a:tcPr>
                </a:tc>
                <a:tc>
                  <a:txBody>
                    <a:bodyPr/>
                    <a:lstStyle/>
                    <a:p>
                      <a:pPr lvl="0"/>
                      <a:r>
                        <a:rPr lang="en-GB" sz="1100" dirty="0" smtClean="0">
                          <a:latin typeface="Calibri" panose="020F0502020204030204" pitchFamily="34" charset="0"/>
                        </a:rPr>
                        <a:t>See slide 3</a:t>
                      </a:r>
                      <a:endParaRPr lang="en-GB" sz="1100" dirty="0">
                        <a:latin typeface="Calibri" panose="020F0502020204030204" pitchFamily="34" charset="0"/>
                      </a:endParaRPr>
                    </a:p>
                  </a:txBody>
                  <a:tcPr/>
                </a:tc>
              </a:tr>
              <a:tr h="27385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latin typeface="Calibri" panose="020F0502020204030204" pitchFamily="34" charset="0"/>
                        </a:rPr>
                        <a:t>HRA Approval</a:t>
                      </a:r>
                      <a:r>
                        <a:rPr lang="en-GB" sz="1100" b="1" i="0" u="none" strike="noStrike" baseline="0" dirty="0" smtClean="0">
                          <a:solidFill>
                            <a:schemeClr val="tx1"/>
                          </a:solidFill>
                          <a:latin typeface="Calibri" panose="020F0502020204030204" pitchFamily="34" charset="0"/>
                        </a:rPr>
                        <a:t> - </a:t>
                      </a:r>
                      <a:r>
                        <a:rPr lang="en-GB" sz="1100" b="0" i="0" u="none" strike="noStrike" dirty="0" smtClean="0">
                          <a:solidFill>
                            <a:schemeClr val="tx1"/>
                          </a:solidFill>
                          <a:latin typeface="Calibri" panose="020F0502020204030204" pitchFamily="34" charset="0"/>
                        </a:rPr>
                        <a:t>Integrated </a:t>
                      </a:r>
                      <a:r>
                        <a:rPr lang="en-GB" sz="1100" b="0" i="0" u="none" strike="noStrike" dirty="0">
                          <a:solidFill>
                            <a:schemeClr val="tx1"/>
                          </a:solidFill>
                          <a:latin typeface="Calibri" panose="020F0502020204030204" pitchFamily="34" charset="0"/>
                        </a:rPr>
                        <a:t>Process</a:t>
                      </a:r>
                    </a:p>
                  </a:txBody>
                  <a:tcPr marL="171450" marR="0" marT="0" marB="0" anchor="ct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solidFill>
                      <a:srgbClr val="00B050"/>
                    </a:solidFill>
                  </a:tcPr>
                </a:tc>
                <a:tc>
                  <a:txBody>
                    <a:bodyPr/>
                    <a:lstStyle/>
                    <a:p>
                      <a:pPr lvl="0"/>
                      <a:r>
                        <a:rPr lang="en-GB" sz="1100" dirty="0" smtClean="0">
                          <a:latin typeface="Calibri" panose="020F0502020204030204" pitchFamily="34" charset="0"/>
                        </a:rPr>
                        <a:t>Proceeding as</a:t>
                      </a:r>
                      <a:r>
                        <a:rPr lang="en-GB" sz="1100" baseline="0" dirty="0" smtClean="0">
                          <a:latin typeface="Calibri" panose="020F0502020204030204" pitchFamily="34" charset="0"/>
                        </a:rPr>
                        <a:t> planned</a:t>
                      </a:r>
                      <a:endParaRPr lang="en-GB" sz="1100" dirty="0">
                        <a:latin typeface="Calibri" panose="020F0502020204030204" pitchFamily="34" charset="0"/>
                      </a:endParaRPr>
                    </a:p>
                  </a:txBody>
                  <a:tcPr/>
                </a:tc>
              </a:tr>
              <a:tr h="265469">
                <a:tc>
                  <a:txBody>
                    <a:bodyPr/>
                    <a:lstStyle/>
                    <a:p>
                      <a:pPr algn="l" fontAlgn="b"/>
                      <a:r>
                        <a:rPr lang="en-GB" sz="1100" b="1" i="0" u="none" strike="noStrike" dirty="0" smtClean="0">
                          <a:solidFill>
                            <a:schemeClr val="tx1"/>
                          </a:solidFill>
                          <a:latin typeface="Calibri" panose="020F0502020204030204" pitchFamily="34" charset="0"/>
                        </a:rPr>
                        <a:t>HRA Approval</a:t>
                      </a:r>
                      <a:r>
                        <a:rPr lang="en-GB" sz="1100" b="1" i="0" u="none" strike="noStrike" baseline="0" dirty="0" smtClean="0">
                          <a:solidFill>
                            <a:schemeClr val="tx1"/>
                          </a:solidFill>
                          <a:latin typeface="Calibri" panose="020F0502020204030204" pitchFamily="34" charset="0"/>
                        </a:rPr>
                        <a:t> </a:t>
                      </a:r>
                      <a:r>
                        <a:rPr lang="en-GB" sz="1100" b="0" i="0" u="none" strike="noStrike" dirty="0" smtClean="0">
                          <a:solidFill>
                            <a:schemeClr val="tx1"/>
                          </a:solidFill>
                          <a:latin typeface="Calibri" panose="020F0502020204030204" pitchFamily="34" charset="0"/>
                        </a:rPr>
                        <a:t>– Proportionality</a:t>
                      </a:r>
                      <a:endParaRPr lang="en-GB" sz="1100" b="0" i="0" u="none" strike="noStrike" dirty="0">
                        <a:solidFill>
                          <a:schemeClr val="tx1"/>
                        </a:solidFill>
                        <a:latin typeface="Calibri" panose="020F0502020204030204" pitchFamily="34" charset="0"/>
                      </a:endParaRPr>
                    </a:p>
                  </a:txBody>
                  <a:tcPr marL="171450" marR="0" marT="0" marB="0" anchor="ct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solidFill>
                      <a:srgbClr val="00B050"/>
                    </a:solidFill>
                  </a:tcPr>
                </a:tc>
                <a:tc>
                  <a:txBody>
                    <a:bodyPr/>
                    <a:lstStyle/>
                    <a:p>
                      <a:pPr lvl="0"/>
                      <a:r>
                        <a:rPr lang="en-GB" sz="1100" dirty="0" smtClean="0">
                          <a:latin typeface="Calibri" panose="020F0502020204030204" pitchFamily="34" charset="0"/>
                        </a:rPr>
                        <a:t>Proceeding as</a:t>
                      </a:r>
                      <a:r>
                        <a:rPr lang="en-GB" sz="1100" baseline="0" dirty="0" smtClean="0">
                          <a:latin typeface="Calibri" panose="020F0502020204030204" pitchFamily="34" charset="0"/>
                        </a:rPr>
                        <a:t> planned</a:t>
                      </a:r>
                      <a:endParaRPr lang="en-GB" sz="1100" dirty="0">
                        <a:latin typeface="Calibri" panose="020F0502020204030204" pitchFamily="34" charset="0"/>
                      </a:endParaRPr>
                    </a:p>
                  </a:txBody>
                  <a:tcPr/>
                </a:tc>
              </a:tr>
              <a:tr h="485792">
                <a:tc>
                  <a:txBody>
                    <a:bodyPr/>
                    <a:lstStyle/>
                    <a:p>
                      <a:pPr algn="l" fontAlgn="b"/>
                      <a:r>
                        <a:rPr lang="en-GB" sz="1100" b="1" i="0" u="none" strike="noStrike" dirty="0" smtClean="0">
                          <a:solidFill>
                            <a:schemeClr val="tx1"/>
                          </a:solidFill>
                          <a:latin typeface="Calibri" panose="020F0502020204030204" pitchFamily="34" charset="0"/>
                        </a:rPr>
                        <a:t>HRA Approval</a:t>
                      </a:r>
                      <a:r>
                        <a:rPr lang="en-GB" sz="1100" b="1" i="0" u="none" strike="noStrike" baseline="0" dirty="0" smtClean="0">
                          <a:solidFill>
                            <a:schemeClr val="tx1"/>
                          </a:solidFill>
                          <a:latin typeface="Calibri" panose="020F0502020204030204" pitchFamily="34" charset="0"/>
                        </a:rPr>
                        <a:t> </a:t>
                      </a:r>
                      <a:r>
                        <a:rPr lang="en-GB" sz="1100" b="0" i="0" u="none" strike="noStrike" dirty="0" smtClean="0">
                          <a:solidFill>
                            <a:schemeClr val="tx1"/>
                          </a:solidFill>
                          <a:latin typeface="Calibri" panose="020F0502020204030204" pitchFamily="34" charset="0"/>
                        </a:rPr>
                        <a:t>- </a:t>
                      </a:r>
                      <a:r>
                        <a:rPr lang="en-GB" sz="1100" b="0" i="0" u="none" strike="noStrike" dirty="0">
                          <a:solidFill>
                            <a:schemeClr val="tx1"/>
                          </a:solidFill>
                          <a:latin typeface="Calibri" panose="020F0502020204030204" pitchFamily="34" charset="0"/>
                        </a:rPr>
                        <a:t>Get it right first time</a:t>
                      </a:r>
                    </a:p>
                  </a:txBody>
                  <a:tcPr marL="171450" marR="0" marT="0" marB="0" anchor="ct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solidFill>
                      <a:srgbClr val="00B050"/>
                    </a:solidFill>
                  </a:tcPr>
                </a:tc>
                <a:tc>
                  <a:txBody>
                    <a:bodyPr/>
                    <a:lstStyle/>
                    <a:p>
                      <a:pPr lvl="0"/>
                      <a:r>
                        <a:rPr lang="en-GB" sz="1100" dirty="0" smtClean="0">
                          <a:latin typeface="Calibri" panose="020F0502020204030204" pitchFamily="34" charset="0"/>
                        </a:rPr>
                        <a:t>It is proposed that this project will formally close in November 2018, having monitored the performance of the verification tool for six-months after launch. </a:t>
                      </a:r>
                      <a:endParaRPr lang="en-GB" sz="1100" dirty="0">
                        <a:latin typeface="Calibri" panose="020F0502020204030204" pitchFamily="34" charset="0"/>
                      </a:endParaRPr>
                    </a:p>
                  </a:txBody>
                  <a:tcPr/>
                </a:tc>
              </a:tr>
              <a:tr h="621998">
                <a:tc>
                  <a:txBody>
                    <a:bodyPr/>
                    <a:lstStyle/>
                    <a:p>
                      <a:pPr algn="l" fontAlgn="b"/>
                      <a:r>
                        <a:rPr lang="en-GB" sz="1100" b="1" i="0" u="none" strike="noStrike" dirty="0" smtClean="0">
                          <a:solidFill>
                            <a:schemeClr val="tx1"/>
                          </a:solidFill>
                          <a:latin typeface="Calibri" panose="020F0502020204030204" pitchFamily="34" charset="0"/>
                        </a:rPr>
                        <a:t>HRA Approval</a:t>
                      </a:r>
                      <a:r>
                        <a:rPr lang="en-GB" sz="1100" b="1" i="0" u="none" strike="noStrike" baseline="0" dirty="0" smtClean="0">
                          <a:solidFill>
                            <a:schemeClr val="tx1"/>
                          </a:solidFill>
                          <a:latin typeface="Calibri" panose="020F0502020204030204" pitchFamily="34" charset="0"/>
                        </a:rPr>
                        <a:t> </a:t>
                      </a:r>
                      <a:r>
                        <a:rPr lang="en-GB" sz="1100" b="0" i="0" u="none" strike="noStrike" dirty="0" smtClean="0">
                          <a:solidFill>
                            <a:schemeClr val="tx1"/>
                          </a:solidFill>
                          <a:latin typeface="Calibri" panose="020F0502020204030204" pitchFamily="34" charset="0"/>
                        </a:rPr>
                        <a:t>- Amendments</a:t>
                      </a:r>
                      <a:endParaRPr lang="en-GB" sz="1100" b="0" i="0" u="none" strike="noStrike" dirty="0">
                        <a:solidFill>
                          <a:schemeClr val="tx1"/>
                        </a:solidFill>
                        <a:latin typeface="Calibri" panose="020F0502020204030204" pitchFamily="34" charset="0"/>
                      </a:endParaRPr>
                    </a:p>
                  </a:txBody>
                  <a:tcPr marL="171450" marR="0" marT="0" marB="0" anchor="ctr">
                    <a:lnB w="12700" cap="flat" cmpd="sng" algn="ctr">
                      <a:solidFill>
                        <a:schemeClr val="tx1"/>
                      </a:solidFill>
                      <a:prstDash val="solid"/>
                      <a:round/>
                      <a:headEnd type="none" w="med" len="med"/>
                      <a:tailEnd type="none" w="med" len="med"/>
                    </a:lnB>
                  </a:tcP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lnB w="12700" cap="flat" cmpd="sng" algn="ctr">
                      <a:solidFill>
                        <a:schemeClr val="tx1"/>
                      </a:solidFill>
                      <a:prstDash val="solid"/>
                      <a:round/>
                      <a:headEnd type="none" w="med" len="med"/>
                      <a:tailEnd type="none" w="med" len="med"/>
                    </a:lnB>
                    <a:solidFill>
                      <a:srgbClr val="00B050"/>
                    </a:solidFill>
                  </a:tcPr>
                </a:tc>
                <a:tc>
                  <a:txBody>
                    <a:bodyPr/>
                    <a:lstStyle/>
                    <a:p>
                      <a:r>
                        <a:rPr lang="en-GB" sz="1100" kern="1200" dirty="0" smtClean="0">
                          <a:solidFill>
                            <a:schemeClr val="dk1"/>
                          </a:solidFill>
                          <a:latin typeface="Calibri" panose="020F0502020204030204" pitchFamily="34" charset="0"/>
                          <a:ea typeface="+mn-ea"/>
                          <a:cs typeface="+mn-cs"/>
                        </a:rPr>
                        <a:t>Challenges around resource remain, particularly as the Four Nations Policy Leads are keen to see this project move at pace. Draft triage tool produced which now needs to be reviewed and tested</a:t>
                      </a:r>
                      <a:r>
                        <a:rPr lang="en-GB" sz="1100" kern="1200" dirty="0" smtClean="0">
                          <a:solidFill>
                            <a:schemeClr val="dk1"/>
                          </a:solidFill>
                          <a:latin typeface="Calibri" panose="020F0502020204030204" pitchFamily="34" charset="0"/>
                          <a:ea typeface="+mn-ea"/>
                          <a:cs typeface="+mn-cs"/>
                        </a:rPr>
                        <a:t>.</a:t>
                      </a:r>
                    </a:p>
                  </a:txBody>
                  <a:tcPr anchor="ctr">
                    <a:lnB w="12700" cap="flat" cmpd="sng" algn="ctr">
                      <a:solidFill>
                        <a:schemeClr val="tx1"/>
                      </a:solidFill>
                      <a:prstDash val="solid"/>
                      <a:round/>
                      <a:headEnd type="none" w="med" len="med"/>
                      <a:tailEnd type="none" w="med" len="med"/>
                    </a:lnB>
                  </a:tcPr>
                </a:tc>
              </a:tr>
              <a:tr h="45812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latin typeface="Calibri" panose="020F0502020204030204" pitchFamily="34" charset="0"/>
                        </a:rPr>
                        <a:t>HRA Approval</a:t>
                      </a:r>
                      <a:r>
                        <a:rPr lang="en-GB" sz="1100" b="1" i="0" u="none" strike="noStrike" baseline="0" dirty="0" smtClean="0">
                          <a:solidFill>
                            <a:schemeClr val="tx1"/>
                          </a:solidFill>
                          <a:latin typeface="Calibri" panose="020F0502020204030204" pitchFamily="34" charset="0"/>
                        </a:rPr>
                        <a:t> </a:t>
                      </a:r>
                      <a:r>
                        <a:rPr lang="en-GB" sz="1100" b="0" i="0" u="none" strike="noStrike" dirty="0" smtClean="0">
                          <a:solidFill>
                            <a:schemeClr val="tx1"/>
                          </a:solidFill>
                          <a:latin typeface="Calibri" panose="020F0502020204030204" pitchFamily="34" charset="0"/>
                        </a:rPr>
                        <a:t>– Amendments (e-submission)</a:t>
                      </a:r>
                    </a:p>
                    <a:p>
                      <a:pPr algn="l" fontAlgn="b"/>
                      <a:endParaRPr lang="en-GB" sz="1100" b="0" i="0" u="none" strike="noStrike" dirty="0">
                        <a:solidFill>
                          <a:schemeClr val="tx1"/>
                        </a:solidFill>
                        <a:latin typeface="Calibri" panose="020F0502020204030204" pitchFamily="34" charset="0"/>
                      </a:endParaRPr>
                    </a:p>
                  </a:txBody>
                  <a:tcPr marL="171450" marR="0" marT="0" marB="0" anchor="ctr">
                    <a:lnT w="12700" cap="flat" cmpd="sng" algn="ctr">
                      <a:solidFill>
                        <a:schemeClr val="tx1"/>
                      </a:solidFill>
                      <a:prstDash val="solid"/>
                      <a:round/>
                      <a:headEnd type="none" w="med" len="med"/>
                      <a:tailEnd type="none" w="med" len="med"/>
                    </a:lnT>
                  </a:tcPr>
                </a:tc>
                <a:tc>
                  <a:txBody>
                    <a:bodyPr/>
                    <a:lstStyle/>
                    <a:p>
                      <a:pPr algn="l" fontAlgn="b"/>
                      <a:endParaRPr lang="en-GB" sz="1300" b="0" i="0" u="sng" strike="noStrike" dirty="0">
                        <a:solidFill>
                          <a:schemeClr val="tx1"/>
                        </a:solidFill>
                        <a:latin typeface="Calibri" panose="020F0502020204030204" pitchFamily="34" charset="0"/>
                      </a:endParaRPr>
                    </a:p>
                  </a:txBody>
                  <a:tcPr marL="171450" marR="0" marT="0" marB="0" anchor="b">
                    <a:lnT w="12700" cap="flat" cmpd="sng" algn="ctr">
                      <a:solidFill>
                        <a:schemeClr val="tx1"/>
                      </a:solidFill>
                      <a:prstDash val="solid"/>
                      <a:round/>
                      <a:headEnd type="none" w="med" len="med"/>
                      <a:tailEnd type="none" w="med" len="med"/>
                    </a:lnT>
                    <a:solidFill>
                      <a:srgbClr val="FF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latin typeface="Calibri" panose="020F0502020204030204" pitchFamily="34" charset="0"/>
                          <a:ea typeface="+mn-ea"/>
                          <a:cs typeface="+mn-cs"/>
                        </a:rPr>
                        <a:t>e-submission of amendments. Cannot be achieved in current timeline &amp; unable to re-plan, dependency on developments in  new IRAS</a:t>
                      </a:r>
                      <a:endParaRPr lang="en-GB" sz="1100" kern="1200" dirty="0" smtClean="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r>
              <a:tr h="374748">
                <a:tc>
                  <a:txBody>
                    <a:bodyPr/>
                    <a:lstStyle/>
                    <a:p>
                      <a:pPr marL="0" indent="0" algn="l" fontAlgn="ctr"/>
                      <a:r>
                        <a:rPr lang="en-GB" sz="1100" b="1" i="0" u="none" strike="noStrike" dirty="0" smtClean="0">
                          <a:solidFill>
                            <a:schemeClr val="tx1"/>
                          </a:solidFill>
                          <a:latin typeface="Calibri" panose="020F0502020204030204" pitchFamily="34" charset="0"/>
                        </a:rPr>
                        <a:t>HRA</a:t>
                      </a:r>
                      <a:r>
                        <a:rPr lang="en-GB" sz="1100" b="0" i="0" u="none" strike="noStrike" dirty="0" smtClean="0">
                          <a:solidFill>
                            <a:schemeClr val="tx1"/>
                          </a:solidFill>
                          <a:latin typeface="Calibri" panose="020F0502020204030204" pitchFamily="34" charset="0"/>
                        </a:rPr>
                        <a:t> </a:t>
                      </a:r>
                      <a:r>
                        <a:rPr lang="en-GB" sz="1100" b="1" i="0" u="none" strike="noStrike" dirty="0" smtClean="0">
                          <a:solidFill>
                            <a:schemeClr val="tx1"/>
                          </a:solidFill>
                          <a:latin typeface="Calibri" panose="020F0502020204030204" pitchFamily="34" charset="0"/>
                        </a:rPr>
                        <a:t>Approval</a:t>
                      </a:r>
                      <a:r>
                        <a:rPr lang="en-GB" sz="1100" b="0" i="0" u="none" strike="noStrike" baseline="0" dirty="0" smtClean="0">
                          <a:solidFill>
                            <a:schemeClr val="tx1"/>
                          </a:solidFill>
                          <a:latin typeface="Calibri" panose="020F0502020204030204" pitchFamily="34" charset="0"/>
                        </a:rPr>
                        <a:t> – Volunteer recruitment and management </a:t>
                      </a:r>
                      <a:endParaRPr lang="en-GB" sz="1100" b="0" i="0" u="none" strike="noStrike" dirty="0">
                        <a:solidFill>
                          <a:schemeClr val="tx1"/>
                        </a:solidFill>
                        <a:latin typeface="Calibri" panose="020F0502020204030204" pitchFamily="34" charset="0"/>
                      </a:endParaRPr>
                    </a:p>
                  </a:txBody>
                  <a:tcPr marL="85725" marR="0" marT="0" marB="0" anchor="ctr"/>
                </a:tc>
                <a:tc>
                  <a:txBody>
                    <a:bodyPr/>
                    <a:lstStyle/>
                    <a:p>
                      <a:pPr algn="l" fontAlgn="ctr"/>
                      <a:endParaRPr lang="en-GB" sz="1300" b="0" i="0" u="sng" strike="noStrike" dirty="0">
                        <a:solidFill>
                          <a:schemeClr val="tx1"/>
                        </a:solidFill>
                        <a:latin typeface="Calibri" panose="020F0502020204030204" pitchFamily="34" charset="0"/>
                      </a:endParaRPr>
                    </a:p>
                  </a:txBody>
                  <a:tcPr marL="85725" marR="0" marT="0" marB="0" anchor="ctr">
                    <a:solidFill>
                      <a:srgbClr val="00B05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latin typeface="Calibri" panose="020F0502020204030204" pitchFamily="34" charset="0"/>
                        </a:rPr>
                        <a:t>Those waiting for an interview reduced from 137 to 39</a:t>
                      </a:r>
                    </a:p>
                  </a:txBody>
                  <a:tcPr/>
                </a:tc>
              </a:tr>
              <a:tr h="562122">
                <a:tc>
                  <a:txBody>
                    <a:bodyPr/>
                    <a:lstStyle/>
                    <a:p>
                      <a:pPr algn="l" fontAlgn="ctr"/>
                      <a:r>
                        <a:rPr lang="en-GB" sz="1100" b="1" i="0" u="none" strike="noStrike" dirty="0" smtClean="0">
                          <a:solidFill>
                            <a:schemeClr val="tx1"/>
                          </a:solidFill>
                          <a:latin typeface="Calibri" panose="020F0502020204030204" pitchFamily="34" charset="0"/>
                        </a:rPr>
                        <a:t>PIER: </a:t>
                      </a:r>
                      <a:r>
                        <a:rPr lang="en-GB" sz="1100" b="0" i="0" u="none" strike="noStrike" dirty="0" smtClean="0">
                          <a:solidFill>
                            <a:schemeClr val="tx1"/>
                          </a:solidFill>
                          <a:latin typeface="Calibri" panose="020F0502020204030204" pitchFamily="34" charset="0"/>
                        </a:rPr>
                        <a:t>Public involvement in the  ethical review process leading to more favourable</a:t>
                      </a:r>
                      <a:r>
                        <a:rPr lang="en-GB" sz="1100" b="0" i="0" u="none" strike="noStrike" baseline="0" dirty="0" smtClean="0">
                          <a:solidFill>
                            <a:schemeClr val="tx1"/>
                          </a:solidFill>
                          <a:latin typeface="Calibri" panose="020F0502020204030204" pitchFamily="34" charset="0"/>
                        </a:rPr>
                        <a:t> opinions and improved health research</a:t>
                      </a:r>
                      <a:endParaRPr lang="en-GB" sz="1100" b="1" i="0" u="none" strike="noStrike" dirty="0">
                        <a:solidFill>
                          <a:schemeClr val="tx1"/>
                        </a:solidFill>
                        <a:latin typeface="Calibri" panose="020F0502020204030204" pitchFamily="34" charset="0"/>
                      </a:endParaRPr>
                    </a:p>
                  </a:txBody>
                  <a:tcPr marL="85725" marR="0" marT="0" marB="0" anchor="ctr"/>
                </a:tc>
                <a:tc>
                  <a:txBody>
                    <a:bodyPr/>
                    <a:lstStyle/>
                    <a:p>
                      <a:pPr algn="l" fontAlgn="ctr"/>
                      <a:endParaRPr lang="en-GB" sz="1300" b="0" i="0" u="sng" strike="noStrike" dirty="0">
                        <a:solidFill>
                          <a:schemeClr val="tx1"/>
                        </a:solidFill>
                        <a:latin typeface="Calibri" panose="020F0502020204030204" pitchFamily="34" charset="0"/>
                      </a:endParaRPr>
                    </a:p>
                  </a:txBody>
                  <a:tcPr marL="85725" marR="0" marT="0" marB="0" anchor="ctr">
                    <a:solidFill>
                      <a:srgbClr val="00B050"/>
                    </a:solidFill>
                  </a:tcPr>
                </a:tc>
                <a:tc>
                  <a:txBody>
                    <a:bodyPr/>
                    <a:lstStyle/>
                    <a:p>
                      <a:r>
                        <a:rPr lang="en-GB" sz="1100" dirty="0" smtClean="0">
                          <a:latin typeface="Calibri" panose="020F0502020204030204" pitchFamily="34" charset="0"/>
                        </a:rPr>
                        <a:t>Test bed (organisations who are testing the new Public Involvement guidance in IRAS) process/protocol finalised </a:t>
                      </a:r>
                      <a:endParaRPr lang="en-GB" sz="1100" dirty="0">
                        <a:latin typeface="Calibri" panose="020F0502020204030204" pitchFamily="34" charset="0"/>
                      </a:endParaRPr>
                    </a:p>
                  </a:txBody>
                  <a:tcPr/>
                </a:tc>
              </a:tr>
              <a:tr h="873751">
                <a:tc>
                  <a:txBody>
                    <a:bodyPr/>
                    <a:lstStyle/>
                    <a:p>
                      <a:pPr algn="l" fontAlgn="ctr"/>
                      <a:r>
                        <a:rPr lang="en-GB" sz="1100" b="1" i="0" u="none" strike="noStrike" dirty="0" smtClean="0">
                          <a:solidFill>
                            <a:schemeClr val="tx1"/>
                          </a:solidFill>
                          <a:latin typeface="Calibri" panose="020F0502020204030204" pitchFamily="34" charset="0"/>
                        </a:rPr>
                        <a:t>Corporate: </a:t>
                      </a:r>
                      <a:r>
                        <a:rPr lang="en-GB" sz="1100" b="0" i="0" u="none" strike="noStrike" dirty="0" smtClean="0">
                          <a:solidFill>
                            <a:schemeClr val="tx1"/>
                          </a:solidFill>
                          <a:latin typeface="Calibri" panose="020F0502020204030204" pitchFamily="34" charset="0"/>
                        </a:rPr>
                        <a:t>Development of an effective and efficient corporate support and infrastructure model that results  in a business  model that secures the best value ‘mix’ of in-house, third party and shared ALB resourcing.</a:t>
                      </a:r>
                      <a:endParaRPr lang="en-GB" sz="1100" b="0" i="0" u="none" strike="noStrike" dirty="0">
                        <a:solidFill>
                          <a:schemeClr val="tx1"/>
                        </a:solidFill>
                        <a:latin typeface="Calibri" panose="020F0502020204030204" pitchFamily="34" charset="0"/>
                      </a:endParaRPr>
                    </a:p>
                  </a:txBody>
                  <a:tcPr marL="85725" marR="0" marT="0" marB="0" anchor="ctr"/>
                </a:tc>
                <a:tc>
                  <a:txBody>
                    <a:bodyPr/>
                    <a:lstStyle/>
                    <a:p>
                      <a:pPr algn="l" fontAlgn="ctr"/>
                      <a:endParaRPr lang="en-GB" sz="1300" b="0" i="0" u="sng" strike="noStrike" dirty="0">
                        <a:solidFill>
                          <a:schemeClr val="tx1"/>
                        </a:solidFill>
                        <a:latin typeface="Calibri" panose="020F0502020204030204" pitchFamily="34" charset="0"/>
                      </a:endParaRPr>
                    </a:p>
                  </a:txBody>
                  <a:tcPr marL="85725" marR="0" marT="0" marB="0" anchor="ctr">
                    <a:solidFill>
                      <a:srgbClr val="00B050"/>
                    </a:solidFill>
                  </a:tcPr>
                </a:tc>
                <a:tc>
                  <a:txBody>
                    <a:bodyPr/>
                    <a:lstStyle/>
                    <a:p>
                      <a:r>
                        <a:rPr lang="en-GB" sz="1100" baseline="0" dirty="0" smtClean="0">
                          <a:latin typeface="Calibri" panose="020F0502020204030204" pitchFamily="34" charset="0"/>
                        </a:rPr>
                        <a:t>Further work on developing ESR Function in progress (offers greater levels of automation/self service)</a:t>
                      </a:r>
                      <a:endParaRPr lang="en-GB" sz="1100" dirty="0">
                        <a:latin typeface="Calibri" panose="020F0502020204030204" pitchFamily="34" charset="0"/>
                      </a:endParaRPr>
                    </a:p>
                  </a:txBody>
                  <a:tcPr/>
                </a:tc>
              </a:tr>
              <a:tr h="790798">
                <a:tc>
                  <a:txBody>
                    <a:bodyPr/>
                    <a:lstStyle/>
                    <a:p>
                      <a:pPr algn="l" fontAlgn="ctr"/>
                      <a:r>
                        <a:rPr lang="en-GB" sz="1100" b="1" i="0" u="none" strike="noStrike" dirty="0" smtClean="0">
                          <a:solidFill>
                            <a:schemeClr val="tx1"/>
                          </a:solidFill>
                          <a:latin typeface="Calibri" panose="020F0502020204030204" pitchFamily="34" charset="0"/>
                        </a:rPr>
                        <a:t>Customer</a:t>
                      </a:r>
                      <a:r>
                        <a:rPr lang="en-GB" sz="1100" b="1" i="0" u="none" strike="noStrike" baseline="0" dirty="0" smtClean="0">
                          <a:solidFill>
                            <a:schemeClr val="tx1"/>
                          </a:solidFill>
                          <a:latin typeface="Calibri" panose="020F0502020204030204" pitchFamily="34" charset="0"/>
                        </a:rPr>
                        <a:t> Support: </a:t>
                      </a:r>
                      <a:r>
                        <a:rPr lang="en-GB" sz="1100" b="0" i="0" u="none" strike="noStrike" baseline="0" dirty="0" smtClean="0">
                          <a:solidFill>
                            <a:schemeClr val="tx1"/>
                          </a:solidFill>
                          <a:latin typeface="Calibri" panose="020F0502020204030204" pitchFamily="34" charset="0"/>
                        </a:rPr>
                        <a:t>Delivering an integrated approach to managing the customer relationship, ensuring  that all queries are managed effectively and that feedback is effectively used in improving service provision</a:t>
                      </a:r>
                      <a:endParaRPr lang="en-GB" sz="1100" b="1" i="0" u="none" strike="noStrike" dirty="0">
                        <a:solidFill>
                          <a:schemeClr val="tx1"/>
                        </a:solidFill>
                        <a:latin typeface="Calibri" panose="020F0502020204030204" pitchFamily="34" charset="0"/>
                      </a:endParaRPr>
                    </a:p>
                  </a:txBody>
                  <a:tcPr marL="85725" marR="0" marT="0" marB="0"/>
                </a:tc>
                <a:tc>
                  <a:txBody>
                    <a:bodyPr/>
                    <a:lstStyle/>
                    <a:p>
                      <a:pPr algn="l" fontAlgn="ctr"/>
                      <a:endParaRPr lang="en-GB" sz="1300" b="0" i="0" u="sng" strike="noStrike" dirty="0">
                        <a:solidFill>
                          <a:schemeClr val="tx1"/>
                        </a:solidFill>
                        <a:latin typeface="Calibri" panose="020F0502020204030204" pitchFamily="34" charset="0"/>
                      </a:endParaRPr>
                    </a:p>
                  </a:txBody>
                  <a:tcPr marL="85725" marR="0" marT="0" marB="0" anchor="ctr">
                    <a:solidFill>
                      <a:srgbClr val="FFC000"/>
                    </a:solidFill>
                  </a:tcPr>
                </a:tc>
                <a:tc>
                  <a:txBody>
                    <a:bodyPr/>
                    <a:lstStyle/>
                    <a:p>
                      <a:r>
                        <a:rPr lang="en-GB" sz="1100" dirty="0" smtClean="0">
                          <a:latin typeface="Calibri" panose="020F0502020204030204" pitchFamily="34" charset="0"/>
                        </a:rPr>
                        <a:t>Implementation</a:t>
                      </a:r>
                      <a:r>
                        <a:rPr lang="en-GB" sz="1100" baseline="0" dirty="0" smtClean="0">
                          <a:latin typeface="Calibri" panose="020F0502020204030204" pitchFamily="34" charset="0"/>
                        </a:rPr>
                        <a:t> plan agreed</a:t>
                      </a:r>
                      <a:endParaRPr lang="en-GB" sz="1100" dirty="0" smtClean="0">
                        <a:latin typeface="Calibri" panose="020F0502020204030204" pitchFamily="34" charset="0"/>
                      </a:endParaRPr>
                    </a:p>
                    <a:p>
                      <a:r>
                        <a:rPr lang="en-GB" sz="1100" i="0" dirty="0" smtClean="0">
                          <a:latin typeface="Calibri" panose="020F0502020204030204" pitchFamily="34" charset="0"/>
                        </a:rPr>
                        <a:t>Customer Charter</a:t>
                      </a:r>
                      <a:r>
                        <a:rPr lang="en-GB" sz="1100" i="0" baseline="0" dirty="0" smtClean="0">
                          <a:latin typeface="Calibri" panose="020F0502020204030204" pitchFamily="34" charset="0"/>
                        </a:rPr>
                        <a:t> published</a:t>
                      </a:r>
                      <a:endParaRPr lang="en-GB" sz="1100" i="0" dirty="0">
                        <a:latin typeface="Calibri" panose="020F0502020204030204" pitchFamily="34" charset="0"/>
                      </a:endParaRPr>
                    </a:p>
                  </a:txBody>
                  <a:tcPr/>
                </a:tc>
              </a:tr>
            </a:tbl>
          </a:graphicData>
        </a:graphic>
      </p:graphicFrame>
      <p:sp>
        <p:nvSpPr>
          <p:cNvPr id="9" name="Rectangle 8"/>
          <p:cNvSpPr/>
          <p:nvPr/>
        </p:nvSpPr>
        <p:spPr>
          <a:xfrm>
            <a:off x="5580112" y="116632"/>
            <a:ext cx="792088"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Overall</a:t>
            </a:r>
          </a:p>
          <a:p>
            <a:pPr algn="ctr"/>
            <a:r>
              <a:rPr lang="en-GB" sz="1200" dirty="0" smtClean="0"/>
              <a:t>RAG</a:t>
            </a:r>
            <a:endParaRPr lang="en-GB" sz="1200" dirty="0"/>
          </a:p>
        </p:txBody>
      </p:sp>
      <p:sp>
        <p:nvSpPr>
          <p:cNvPr id="13" name="Rectangle 12"/>
          <p:cNvSpPr/>
          <p:nvPr/>
        </p:nvSpPr>
        <p:spPr>
          <a:xfrm>
            <a:off x="3419872" y="116632"/>
            <a:ext cx="2088232"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Budget</a:t>
            </a:r>
            <a:endParaRPr lang="en-GB" sz="1400" dirty="0"/>
          </a:p>
        </p:txBody>
      </p:sp>
    </p:spTree>
    <p:extLst>
      <p:ext uri="{BB962C8B-B14F-4D97-AF65-F5344CB8AC3E}">
        <p14:creationId xmlns:p14="http://schemas.microsoft.com/office/powerpoint/2010/main" val="355321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Risks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10547269"/>
              </p:ext>
            </p:extLst>
          </p:nvPr>
        </p:nvGraphicFramePr>
        <p:xfrm>
          <a:off x="179510" y="1954371"/>
          <a:ext cx="8136904" cy="3505756"/>
        </p:xfrm>
        <a:graphic>
          <a:graphicData uri="http://schemas.openxmlformats.org/drawingml/2006/table">
            <a:tbl>
              <a:tblPr>
                <a:tableStyleId>{08FB837D-C827-4EFA-A057-4D05807E0F7C}</a:tableStyleId>
              </a:tblPr>
              <a:tblGrid>
                <a:gridCol w="268428"/>
                <a:gridCol w="2683902"/>
                <a:gridCol w="3960440"/>
                <a:gridCol w="1224134"/>
              </a:tblGrid>
              <a:tr h="322501">
                <a:tc>
                  <a:txBody>
                    <a:bodyPr/>
                    <a:lstStyle/>
                    <a:p>
                      <a:pPr algn="l" fontAlgn="t"/>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b="1" u="none" strike="noStrike" dirty="0" smtClean="0">
                          <a:effectLst/>
                        </a:rPr>
                        <a:t>Research Systems</a:t>
                      </a:r>
                      <a:r>
                        <a:rPr lang="en-GB" sz="1400" b="1" u="none" strike="noStrike" baseline="0" dirty="0" smtClean="0">
                          <a:effectLst/>
                        </a:rPr>
                        <a:t> Programme</a:t>
                      </a:r>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b="1" u="none" strike="noStrike" dirty="0" smtClean="0">
                          <a:effectLst/>
                        </a:rPr>
                        <a:t>Mitigation</a:t>
                      </a:r>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b="1" u="none" strike="noStrike" dirty="0" smtClean="0">
                          <a:effectLst/>
                        </a:rPr>
                        <a:t>Trend</a:t>
                      </a:r>
                      <a:endParaRPr lang="en-GB" sz="1400" b="1" i="0" u="none" strike="noStrike" dirty="0">
                        <a:solidFill>
                          <a:srgbClr val="FF0000"/>
                        </a:solidFill>
                        <a:effectLst/>
                        <a:latin typeface="Calibri"/>
                      </a:endParaRPr>
                    </a:p>
                  </a:txBody>
                  <a:tcPr marL="9525" marR="9525" marT="9525" marB="0"/>
                </a:tc>
              </a:tr>
              <a:tr h="695325">
                <a:tc>
                  <a:txBody>
                    <a:bodyPr/>
                    <a:lstStyle/>
                    <a:p>
                      <a:pPr algn="ctr" fontAlgn="t"/>
                      <a:r>
                        <a:rPr lang="en-GB" sz="1400" b="1" u="none" strike="noStrike" dirty="0" smtClean="0">
                          <a:effectLst/>
                        </a:rPr>
                        <a:t>1</a:t>
                      </a:r>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u="none" strike="noStrike" dirty="0" smtClean="0">
                          <a:effectLst/>
                        </a:rPr>
                        <a:t>Future running costs cannot be accommodated in HRA spending review allocation</a:t>
                      </a:r>
                      <a:endParaRPr lang="en-GB" sz="1400" b="0" i="0" u="none" strike="noStrike" dirty="0">
                        <a:solidFill>
                          <a:srgbClr val="FF0000"/>
                        </a:solidFill>
                        <a:effectLst/>
                        <a:latin typeface="+mn-lt"/>
                      </a:endParaRPr>
                    </a:p>
                  </a:txBody>
                  <a:tcPr marL="9525" marR="9525" marT="9525" marB="0"/>
                </a:tc>
                <a:tc>
                  <a:txBody>
                    <a:bodyPr/>
                    <a:lstStyle/>
                    <a:p>
                      <a:pPr algn="l" fontAlgn="t"/>
                      <a:r>
                        <a:rPr lang="en-GB" sz="1400" u="none" strike="noStrike" dirty="0" smtClean="0">
                          <a:effectLst/>
                        </a:rPr>
                        <a:t>Currently</a:t>
                      </a:r>
                      <a:r>
                        <a:rPr lang="en-GB" sz="1400" u="none" strike="noStrike" baseline="0" dirty="0" smtClean="0">
                          <a:effectLst/>
                        </a:rPr>
                        <a:t> developing financial models for 19/20 against a number of possible scenarios </a:t>
                      </a:r>
                      <a:endParaRPr lang="en-GB" sz="1400" b="0" i="0" u="none" strike="noStrike" dirty="0">
                        <a:solidFill>
                          <a:schemeClr val="tx1"/>
                        </a:solidFill>
                        <a:effectLst/>
                        <a:latin typeface="+mn-lt"/>
                      </a:endParaRPr>
                    </a:p>
                  </a:txBody>
                  <a:tcPr marL="9525" marR="9525" marT="9525" marB="0"/>
                </a:tc>
                <a:tc>
                  <a:txBody>
                    <a:bodyPr/>
                    <a:lstStyle/>
                    <a:p>
                      <a:pPr algn="ctr" fontAlgn="t"/>
                      <a:r>
                        <a:rPr lang="en-GB" sz="3600" b="0" i="0" u="none" strike="noStrike" dirty="0" smtClean="0">
                          <a:solidFill>
                            <a:schemeClr val="tx1"/>
                          </a:solidFill>
                          <a:effectLst/>
                          <a:latin typeface="+mn-lt"/>
                          <a:sym typeface="Wingdings"/>
                        </a:rPr>
                        <a:t></a:t>
                      </a:r>
                      <a:endParaRPr lang="en-GB" sz="3600" b="0" i="0" u="none" strike="noStrike" dirty="0">
                        <a:solidFill>
                          <a:schemeClr val="tx1"/>
                        </a:solidFill>
                        <a:effectLst/>
                        <a:latin typeface="+mn-lt"/>
                      </a:endParaRPr>
                    </a:p>
                  </a:txBody>
                  <a:tcPr marL="9525" marR="9525" marT="9525" marB="0"/>
                </a:tc>
              </a:tr>
              <a:tr h="1609725">
                <a:tc>
                  <a:txBody>
                    <a:bodyPr/>
                    <a:lstStyle/>
                    <a:p>
                      <a:pPr algn="ctr" fontAlgn="t"/>
                      <a:r>
                        <a:rPr lang="en-GB" sz="1400" b="1" u="none" strike="noStrike" dirty="0" smtClean="0">
                          <a:effectLst/>
                        </a:rPr>
                        <a:t>2</a:t>
                      </a:r>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u="none" strike="noStrike" dirty="0" smtClean="0">
                          <a:effectLst/>
                        </a:rPr>
                        <a:t>The complexity of managing two</a:t>
                      </a:r>
                      <a:r>
                        <a:rPr lang="en-GB" sz="1400" u="none" strike="noStrike" baseline="0" dirty="0" smtClean="0">
                          <a:effectLst/>
                        </a:rPr>
                        <a:t> supplier relationships whilst developing new IRAS, maintaining current IRAS and developing and maintaining HARP will increase pressure on team and potentially impact on level of service </a:t>
                      </a:r>
                      <a:endParaRPr lang="en-GB" sz="1400" b="0" i="0" u="none" strike="noStrike" dirty="0">
                        <a:solidFill>
                          <a:srgbClr val="FF0000"/>
                        </a:solidFill>
                        <a:effectLst/>
                        <a:latin typeface="+mn-lt"/>
                      </a:endParaRPr>
                    </a:p>
                  </a:txBody>
                  <a:tcPr marL="9525" marR="9525" marT="9525" marB="0"/>
                </a:tc>
                <a:tc>
                  <a:txBody>
                    <a:bodyPr/>
                    <a:lstStyle/>
                    <a:p>
                      <a:pPr algn="l" fontAlgn="t"/>
                      <a:r>
                        <a:rPr lang="en-GB" sz="1400" u="none" strike="noStrike" dirty="0" smtClean="0">
                          <a:effectLst/>
                        </a:rPr>
                        <a:t>Both</a:t>
                      </a:r>
                      <a:r>
                        <a:rPr lang="en-GB" sz="1400" u="none" strike="noStrike" baseline="0" dirty="0" smtClean="0">
                          <a:effectLst/>
                        </a:rPr>
                        <a:t> suppliers are now engaged on programme and positive relationships are developing. The management of the relationship and the associated capacity and capability to manage the work going forward is being considered by the DD Research Systems and our Implementation partner</a:t>
                      </a:r>
                      <a:endParaRPr lang="en-GB" sz="1400" b="0" i="0" u="none" strike="noStrike" dirty="0">
                        <a:solidFill>
                          <a:schemeClr val="tx1"/>
                        </a:solidFill>
                        <a:effectLst/>
                        <a:latin typeface="+mn-lt"/>
                      </a:endParaRPr>
                    </a:p>
                  </a:txBody>
                  <a:tcPr marL="9525" marR="9525" marT="9525"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mn-lt"/>
                          <a:ea typeface="+mn-ea"/>
                          <a:cs typeface="+mn-cs"/>
                          <a:sym typeface="Wingdings"/>
                        </a:rPr>
                        <a:t></a:t>
                      </a:r>
                      <a:endParaRPr kumimoji="0" lang="en-GB" sz="3600" b="0" i="0" u="none" strike="noStrike" kern="1200" cap="none" spc="0" normalizeH="0" baseline="0" noProof="0" dirty="0" smtClean="0">
                        <a:ln>
                          <a:noFill/>
                        </a:ln>
                        <a:solidFill>
                          <a:prstClr val="black"/>
                        </a:solidFill>
                        <a:effectLst/>
                        <a:uLnTx/>
                        <a:uFillTx/>
                        <a:latin typeface="+mn-lt"/>
                        <a:ea typeface="+mn-ea"/>
                        <a:cs typeface="+mn-cs"/>
                      </a:endParaRPr>
                    </a:p>
                    <a:p>
                      <a:pPr algn="l" fontAlgn="t"/>
                      <a:endParaRPr lang="en-GB" sz="1400" b="0" i="0" u="none" strike="noStrike" dirty="0">
                        <a:solidFill>
                          <a:schemeClr val="tx1"/>
                        </a:solidFill>
                        <a:effectLst/>
                        <a:latin typeface="+mn-lt"/>
                      </a:endParaRPr>
                    </a:p>
                  </a:txBody>
                  <a:tcPr marL="9525" marR="9525" marT="9525" marB="0"/>
                </a:tc>
              </a:tr>
              <a:tr h="695325">
                <a:tc>
                  <a:txBody>
                    <a:bodyPr/>
                    <a:lstStyle/>
                    <a:p>
                      <a:pPr algn="ctr" fontAlgn="t"/>
                      <a:r>
                        <a:rPr lang="en-GB" sz="1400" b="1" u="none" strike="noStrike" dirty="0" smtClean="0">
                          <a:effectLst/>
                        </a:rPr>
                        <a:t>3</a:t>
                      </a:r>
                      <a:endParaRPr lang="en-GB" sz="1400" b="1" i="0" u="none" strike="noStrike" dirty="0">
                        <a:solidFill>
                          <a:srgbClr val="FF0000"/>
                        </a:solidFill>
                        <a:effectLst/>
                        <a:latin typeface="Calibri"/>
                      </a:endParaRPr>
                    </a:p>
                  </a:txBody>
                  <a:tcPr marL="9525" marR="9525" marT="9525" marB="0"/>
                </a:tc>
                <a:tc>
                  <a:txBody>
                    <a:bodyPr/>
                    <a:lstStyle/>
                    <a:p>
                      <a:pPr algn="l" fontAlgn="t"/>
                      <a:r>
                        <a:rPr lang="en-GB" sz="1400" u="none" strike="noStrike" dirty="0" smtClean="0">
                          <a:effectLst/>
                        </a:rPr>
                        <a:t>Unable</a:t>
                      </a:r>
                      <a:r>
                        <a:rPr lang="en-GB" sz="1400" u="none" strike="noStrike" baseline="0" dirty="0" smtClean="0">
                          <a:effectLst/>
                        </a:rPr>
                        <a:t> to deliver critical functionality and/or connectivity with MHRA necessary for CTR</a:t>
                      </a:r>
                      <a:endParaRPr lang="en-GB" sz="1400" b="0" i="0" u="none" strike="noStrike" dirty="0">
                        <a:solidFill>
                          <a:srgbClr val="FF0000"/>
                        </a:solidFill>
                        <a:effectLst/>
                        <a:latin typeface="+mn-lt"/>
                      </a:endParaRPr>
                    </a:p>
                  </a:txBody>
                  <a:tcPr marL="9525" marR="9525" marT="9525" marB="0"/>
                </a:tc>
                <a:tc>
                  <a:txBody>
                    <a:bodyPr/>
                    <a:lstStyle/>
                    <a:p>
                      <a:pPr algn="l" fontAlgn="t"/>
                      <a:r>
                        <a:rPr lang="en-GB" sz="1400" u="none" strike="noStrike" dirty="0" smtClean="0">
                          <a:effectLst/>
                        </a:rPr>
                        <a:t>Scheduled</a:t>
                      </a:r>
                      <a:r>
                        <a:rPr lang="en-GB" sz="1400" u="none" strike="noStrike" baseline="0" dirty="0" smtClean="0">
                          <a:effectLst/>
                        </a:rPr>
                        <a:t> in meetings with MHRA, Appian, </a:t>
                      </a:r>
                      <a:r>
                        <a:rPr lang="en-GB" sz="1400" u="none" strike="noStrike" baseline="0" dirty="0" err="1" smtClean="0">
                          <a:effectLst/>
                        </a:rPr>
                        <a:t>Pega</a:t>
                      </a:r>
                      <a:r>
                        <a:rPr lang="en-GB" sz="1400" u="none" strike="noStrike" baseline="0" dirty="0" smtClean="0">
                          <a:effectLst/>
                        </a:rPr>
                        <a:t> and BGO to consider and develop technical solutions </a:t>
                      </a:r>
                      <a:endParaRPr lang="en-GB" sz="1400" b="0" i="0" u="none" strike="noStrike" dirty="0">
                        <a:solidFill>
                          <a:schemeClr val="tx1"/>
                        </a:solidFill>
                        <a:effectLst/>
                        <a:latin typeface="+mn-lt"/>
                      </a:endParaRPr>
                    </a:p>
                  </a:txBody>
                  <a:tcPr marL="9525" marR="9525" marT="9525"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mn-lt"/>
                          <a:ea typeface="+mn-ea"/>
                          <a:cs typeface="+mn-cs"/>
                          <a:sym typeface="Wingdings"/>
                        </a:rPr>
                        <a:t></a:t>
                      </a:r>
                      <a:endParaRPr kumimoji="0" lang="en-GB" sz="3600" b="0" i="0" u="none" strike="noStrike" kern="1200" cap="none" spc="0" normalizeH="0" baseline="0" noProof="0" dirty="0" smtClean="0">
                        <a:ln>
                          <a:noFill/>
                        </a:ln>
                        <a:solidFill>
                          <a:prstClr val="black"/>
                        </a:solidFill>
                        <a:effectLst/>
                        <a:uLnTx/>
                        <a:uFillTx/>
                        <a:latin typeface="+mn-lt"/>
                        <a:ea typeface="+mn-ea"/>
                        <a:cs typeface="+mn-cs"/>
                      </a:endParaRPr>
                    </a:p>
                    <a:p>
                      <a:pPr algn="l" fontAlgn="t"/>
                      <a:endParaRPr lang="en-GB" sz="1400" b="0" i="0" u="none" strike="noStrike" dirty="0">
                        <a:solidFill>
                          <a:schemeClr val="tx1"/>
                        </a:solidFill>
                        <a:effectLst/>
                        <a:latin typeface="+mn-lt"/>
                      </a:endParaRPr>
                    </a:p>
                  </a:txBody>
                  <a:tcPr marL="9525" marR="9525" marT="9525"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HRA_PowerPoint_template_2017_Ju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 xmlns:thm15="http://schemas.microsoft.com/office/thememl/2012/main" name="Pega Presentation 26Jan2018" id="{68EA5B1B-8B0A-F548-B737-01D8B9C4B31F}" vid="{2A224178-FE16-7445-9C61-965FE28636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970</Words>
  <Application>Microsoft Office PowerPoint</Application>
  <PresentationFormat>On-screen Show (4:3)</PresentationFormat>
  <Paragraphs>124</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HRA_PowerPoint_template_2017_July</vt:lpstr>
      <vt:lpstr>Pega</vt:lpstr>
      <vt:lpstr>Transformation Programme Report - SIP and Research Systems Programme (RSP) – September 2018</vt:lpstr>
      <vt:lpstr>Overview</vt:lpstr>
      <vt:lpstr>Headlines</vt:lpstr>
      <vt:lpstr>HRA – IRAS 2 – Project Summary w/e 2018-11-09</vt:lpstr>
      <vt:lpstr>PowerPoint Presentation</vt:lpstr>
      <vt:lpstr>Key Risks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Cook</dc:creator>
  <cp:lastModifiedBy>Ian Cook</cp:lastModifiedBy>
  <cp:revision>220</cp:revision>
  <dcterms:created xsi:type="dcterms:W3CDTF">2017-10-12T11:41:45Z</dcterms:created>
  <dcterms:modified xsi:type="dcterms:W3CDTF">2018-11-15T07:14:35Z</dcterms:modified>
</cp:coreProperties>
</file>